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6" r:id="rId2"/>
  </p:sldMasterIdLst>
  <p:sldIdLst>
    <p:sldId id="257" r:id="rId3"/>
    <p:sldId id="261" r:id="rId4"/>
    <p:sldId id="259" r:id="rId5"/>
    <p:sldId id="287" r:id="rId6"/>
    <p:sldId id="260" r:id="rId7"/>
    <p:sldId id="289" r:id="rId8"/>
    <p:sldId id="264" r:id="rId9"/>
    <p:sldId id="290" r:id="rId10"/>
    <p:sldId id="291" r:id="rId11"/>
    <p:sldId id="292" r:id="rId12"/>
    <p:sldId id="293" r:id="rId13"/>
    <p:sldId id="266" r:id="rId14"/>
    <p:sldId id="294" r:id="rId15"/>
    <p:sldId id="295" r:id="rId16"/>
    <p:sldId id="267" r:id="rId17"/>
    <p:sldId id="296" r:id="rId18"/>
    <p:sldId id="297" r:id="rId19"/>
  </p:sldIdLst>
  <p:sldSz cx="12192000" cy="6858000"/>
  <p:notesSz cx="6858000" cy="9144000"/>
  <p:embeddedFontLst>
    <p:embeddedFont>
      <p:font typeface="等线" panose="020B0604020202020204" charset="-122"/>
      <p:regular r:id="rId20"/>
      <p:bold r:id="rId21"/>
    </p:embeddedFont>
    <p:embeddedFont>
      <p:font typeface="#9Slide05 FS Blonde Script" panose="03000503000000000000" pitchFamily="65" charset="0"/>
      <p:italic r:id="rId22"/>
    </p:embeddedFont>
    <p:embeddedFont>
      <p:font typeface="Cambria" panose="02040503050406030204" pitchFamily="18" charset="0"/>
      <p:regular r:id="rId23"/>
      <p:bold r:id="rId24"/>
      <p:italic r:id="rId25"/>
      <p:boldItalic r:id="rId26"/>
    </p:embeddedFont>
    <p:embeddedFont>
      <p:font typeface="#9Slide07 Altus" pitchFamily="2" charset="0"/>
      <p:regular r:id="rId27"/>
    </p:embeddedFont>
    <p:embeddedFont>
      <p:font typeface="#9Slide07 HoneyCream" pitchFamily="2" charset="0"/>
      <p:regular r:id="rId28"/>
    </p:embeddedFont>
    <p:embeddedFont>
      <p:font typeface="SVN-Newton" panose="02040603050506020204" pitchFamily="18" charset="0"/>
      <p:regular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userDrawn="1">
          <p15:clr>
            <a:srgbClr val="A4A3A4"/>
          </p15:clr>
        </p15:guide>
        <p15:guide id="2" orient="horz"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DA"/>
    <a:srgbClr val="FCDE4D"/>
    <a:srgbClr val="FF3333"/>
    <a:srgbClr val="0783DF"/>
    <a:srgbClr val="007FDE"/>
    <a:srgbClr val="3175A8"/>
    <a:srgbClr val="186DC2"/>
    <a:srgbClr val="8266F6"/>
    <a:srgbClr val="E6E6E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62" autoAdjust="0"/>
    <p:restoredTop sz="94660"/>
  </p:normalViewPr>
  <p:slideViewPr>
    <p:cSldViewPr snapToGrid="0">
      <p:cViewPr>
        <p:scale>
          <a:sx n="66" d="100"/>
          <a:sy n="66" d="100"/>
        </p:scale>
        <p:origin x="806" y="365"/>
      </p:cViewPr>
      <p:guideLst>
        <p:guide pos="415"/>
        <p:guide orient="horz" pos="38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592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3351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0991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4" cstate="print">
            <a:extLst>
              <a:ext uri="{28A0092B-C50C-407E-A947-70E740481C1C}">
                <a14:useLocalDpi xmlns:a14="http://schemas.microsoft.com/office/drawing/2010/main" val="0"/>
              </a:ext>
            </a:extLst>
          </a:blip>
          <a:srcRect l="2280" r="8809"/>
          <a:stretch/>
        </p:blipFill>
        <p:spPr>
          <a:xfrm>
            <a:off x="-30097" y="-2"/>
            <a:ext cx="12222097" cy="6858001"/>
          </a:xfrm>
          <a:prstGeom prst="rect">
            <a:avLst/>
          </a:prstGeom>
        </p:spPr>
      </p:pic>
      <p:sp>
        <p:nvSpPr>
          <p:cNvPr id="7" name="页面-上">
            <a:extLst>
              <a:ext uri="{FF2B5EF4-FFF2-40B4-BE49-F238E27FC236}">
                <a16:creationId xmlns:a16="http://schemas.microsoft.com/office/drawing/2014/main" id="{287EAB18-0589-4427-A798-FDBA81E27588}"/>
              </a:ext>
            </a:extLst>
          </p:cNvPr>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面-下">
            <a:extLst>
              <a:ext uri="{FF2B5EF4-FFF2-40B4-BE49-F238E27FC236}">
                <a16:creationId xmlns:a16="http://schemas.microsoft.com/office/drawing/2014/main" id="{8F155A47-E696-4AF1-A58C-155C08617DCC}"/>
              </a:ext>
            </a:extLst>
          </p:cNvPr>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60">
            <a:extLst>
              <a:ext uri="{FF2B5EF4-FFF2-40B4-BE49-F238E27FC236}">
                <a16:creationId xmlns:a16="http://schemas.microsoft.com/office/drawing/2014/main" id="{EEBAF9AD-1F1A-6B69-CDD3-407EF32EE3FE}"/>
              </a:ext>
            </a:extLst>
          </p:cNvPr>
          <p:cNvSpPr/>
          <p:nvPr userDrawn="1"/>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6" name="Picture 5">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1" name="Picture 10">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2"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7">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3"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4" name="Picture 13">
            <a:extLst>
              <a:ext uri="{FF2B5EF4-FFF2-40B4-BE49-F238E27FC236}">
                <a16:creationId xmlns:a16="http://schemas.microsoft.com/office/drawing/2014/main" id="{2C38DA38-71FB-4CEB-B777-09292390EC4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5" name="Picture 14">
            <a:extLst>
              <a:ext uri="{FF2B5EF4-FFF2-40B4-BE49-F238E27FC236}">
                <a16:creationId xmlns:a16="http://schemas.microsoft.com/office/drawing/2014/main" id="{7B3E06E2-B8CD-4348-A929-48748D52322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6" name="Picture 15">
            <a:extLst>
              <a:ext uri="{FF2B5EF4-FFF2-40B4-BE49-F238E27FC236}">
                <a16:creationId xmlns:a16="http://schemas.microsoft.com/office/drawing/2014/main" id="{D1A0A433-1C81-43D6-86C9-906F9D1CD5C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7" name="Picture 16">
            <a:extLst>
              <a:ext uri="{FF2B5EF4-FFF2-40B4-BE49-F238E27FC236}">
                <a16:creationId xmlns:a16="http://schemas.microsoft.com/office/drawing/2014/main" id="{57AB7940-731C-4B6C-8537-33EBAD98DEB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8"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smtClean="0">
                <a:ln>
                  <a:noFill/>
                </a:ln>
                <a:solidFill>
                  <a:srgbClr val="70AD47">
                    <a:lumMod val="50000"/>
                  </a:srgbClr>
                </a:solidFill>
                <a:effectLst/>
                <a:uLnTx/>
                <a:uFillTx/>
                <a:latin typeface="#9Slide07 Altus" pitchFamily="2" charset="0"/>
                <a:ea typeface="+mj-ea"/>
                <a:cs typeface="+mj-cs"/>
              </a:rPr>
              <a:t>Hồng Linh</a:t>
            </a:r>
            <a:endPar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endParaRPr>
          </a:p>
        </p:txBody>
      </p:sp>
      <p:sp>
        <p:nvSpPr>
          <p:cNvPr id="19"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0"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21" name="Picture 20">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22" name="Picture 21">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3" name="Picture 22">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4" name="Picture 23">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2830311614"/>
      </p:ext>
    </p:extLst>
  </p:cSld>
  <p:clrMap bg1="lt1" tx1="dk1" bg2="lt2" tx2="dk2" accent1="accent1" accent2="accent2" accent3="accent3" accent4="accent4" accent5="accent5" accent6="accent6" hlink="hlink" folHlink="folHlink"/>
  <p:sldLayoutIdLst>
    <p:sldLayoutId id="2147483649" r:id="rId1"/>
    <p:sldLayoutId id="2147483655"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2C38DA38-71FB-4CEB-B777-09292390EC4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3" name="Picture 12">
            <a:extLst>
              <a:ext uri="{FF2B5EF4-FFF2-40B4-BE49-F238E27FC236}">
                <a16:creationId xmlns:a16="http://schemas.microsoft.com/office/drawing/2014/main" id="{7B3E06E2-B8CD-4348-A929-48748D52322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4" name="Picture 13">
            <a:extLst>
              <a:ext uri="{FF2B5EF4-FFF2-40B4-BE49-F238E27FC236}">
                <a16:creationId xmlns:a16="http://schemas.microsoft.com/office/drawing/2014/main" id="{D1A0A433-1C81-43D6-86C9-906F9D1CD5C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5" name="Picture 14">
            <a:extLst>
              <a:ext uri="{FF2B5EF4-FFF2-40B4-BE49-F238E27FC236}">
                <a16:creationId xmlns:a16="http://schemas.microsoft.com/office/drawing/2014/main" id="{57AB7940-731C-4B6C-8537-33EBAD98DEB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6"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smtClean="0">
                <a:ln>
                  <a:noFill/>
                </a:ln>
                <a:solidFill>
                  <a:srgbClr val="70AD47">
                    <a:lumMod val="50000"/>
                  </a:srgbClr>
                </a:solidFill>
                <a:effectLst/>
                <a:uLnTx/>
                <a:uFillTx/>
                <a:latin typeface="#9Slide07 Altus" pitchFamily="2" charset="0"/>
                <a:ea typeface="+mj-ea"/>
                <a:cs typeface="+mj-cs"/>
              </a:rPr>
              <a:t>Hồng Linh</a:t>
            </a:r>
            <a:endPar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endParaRPr>
          </a:p>
        </p:txBody>
      </p:sp>
      <p:sp>
        <p:nvSpPr>
          <p:cNvPr id="17"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8"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9" name="Picture 18">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20" name="Picture 19">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1" name="Picture 20">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2" name="Picture 21">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745969083"/>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2280" r="8809"/>
          <a:stretch/>
        </p:blipFill>
        <p:spPr>
          <a:xfrm>
            <a:off x="-30097" y="-2"/>
            <a:ext cx="12222097" cy="6858001"/>
          </a:xfrm>
          <a:prstGeom prst="rect">
            <a:avLst/>
          </a:prstGeom>
        </p:spPr>
      </p:pic>
      <p:pic>
        <p:nvPicPr>
          <p:cNvPr id="43" name="图片 42">
            <a:extLst>
              <a:ext uri="{FF2B5EF4-FFF2-40B4-BE49-F238E27FC236}">
                <a16:creationId xmlns:a16="http://schemas.microsoft.com/office/drawing/2014/main" id="{75B5F837-84F5-CA3E-9211-85B88C4C090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190898" y="2110087"/>
            <a:ext cx="676417" cy="561161"/>
          </a:xfrm>
          <a:prstGeom prst="rect">
            <a:avLst/>
          </a:prstGeom>
        </p:spPr>
      </p:pic>
      <p:pic>
        <p:nvPicPr>
          <p:cNvPr id="2" name="Picture 1"/>
          <p:cNvPicPr>
            <a:picLocks noChangeAspect="1"/>
          </p:cNvPicPr>
          <p:nvPr/>
        </p:nvPicPr>
        <p:blipFill>
          <a:blip r:embed="rId4"/>
          <a:stretch>
            <a:fillRect/>
          </a:stretch>
        </p:blipFill>
        <p:spPr>
          <a:xfrm>
            <a:off x="-1090107" y="310623"/>
            <a:ext cx="9858086" cy="6236749"/>
          </a:xfrm>
          <a:prstGeom prst="rect">
            <a:avLst/>
          </a:prstGeom>
        </p:spPr>
      </p:pic>
    </p:spTree>
    <p:extLst>
      <p:ext uri="{BB962C8B-B14F-4D97-AF65-F5344CB8AC3E}">
        <p14:creationId xmlns:p14="http://schemas.microsoft.com/office/powerpoint/2010/main" val="2386814338"/>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27">
            <a:extLst>
              <a:ext uri="{FF2B5EF4-FFF2-40B4-BE49-F238E27FC236}">
                <a16:creationId xmlns:a16="http://schemas.microsoft.com/office/drawing/2014/main" id="{1AE7C6A4-CF1F-F17C-403D-9DC196D292CD}"/>
              </a:ext>
            </a:extLst>
          </p:cNvPr>
          <p:cNvGrpSpPr/>
          <p:nvPr/>
        </p:nvGrpSpPr>
        <p:grpSpPr>
          <a:xfrm>
            <a:off x="228770" y="189990"/>
            <a:ext cx="1270000" cy="1270000"/>
            <a:chOff x="3098800" y="2425700"/>
            <a:chExt cx="1270000" cy="1270000"/>
          </a:xfrm>
        </p:grpSpPr>
        <p:sp>
          <p:nvSpPr>
            <p:cNvPr id="8" name="椭圆 23">
              <a:extLst>
                <a:ext uri="{FF2B5EF4-FFF2-40B4-BE49-F238E27FC236}">
                  <a16:creationId xmlns:a16="http://schemas.microsoft.com/office/drawing/2014/main"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思源宋体 CN" panose="02020400000000000000" pitchFamily="18" charset="-122"/>
                  <a:ea typeface="思源宋体 CN" panose="02020400000000000000" pitchFamily="18" charset="-122"/>
                  <a:sym typeface="思源宋体 CN" panose="02020400000000000000" pitchFamily="18" charset="-122"/>
                </a:rPr>
                <a:t>02</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9" name="椭圆 26">
              <a:extLst>
                <a:ext uri="{FF2B5EF4-FFF2-40B4-BE49-F238E27FC236}">
                  <a16:creationId xmlns:a16="http://schemas.microsoft.com/office/drawing/2014/main"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10" name="文本框 55">
            <a:extLst>
              <a:ext uri="{FF2B5EF4-FFF2-40B4-BE49-F238E27FC236}">
                <a16:creationId xmlns:a16="http://schemas.microsoft.com/office/drawing/2014/main" id="{4264905E-46C7-FFB6-53D5-55EB210BE435}"/>
              </a:ext>
            </a:extLst>
          </p:cNvPr>
          <p:cNvSpPr txBox="1"/>
          <p:nvPr/>
        </p:nvSpPr>
        <p:spPr>
          <a:xfrm>
            <a:off x="1638470" y="612404"/>
            <a:ext cx="9426928" cy="707886"/>
          </a:xfrm>
          <a:prstGeom prst="rect">
            <a:avLst/>
          </a:prstGeom>
          <a:noFill/>
          <a:ln w="38100">
            <a:noFill/>
            <a:prstDash val="lgDash"/>
          </a:ln>
        </p:spPr>
        <p:txBody>
          <a:bodyPr wrap="square">
            <a:spAutoFit/>
          </a:bodyPr>
          <a:lstStyle/>
          <a:p>
            <a:pPr algn="just"/>
            <a:r>
              <a:rPr lang="vi-VN" sz="4000" b="1" dirty="0" smtClean="0">
                <a:solidFill>
                  <a:srgbClr val="C00000"/>
                </a:solidFill>
                <a:latin typeface="Cambria" panose="02040503050406030204" pitchFamily="18" charset="0"/>
                <a:ea typeface="Cambria" panose="02040503050406030204" pitchFamily="18" charset="0"/>
              </a:rPr>
              <a:t>Một </a:t>
            </a:r>
            <a:r>
              <a:rPr lang="vi-VN" sz="4000" b="1" dirty="0">
                <a:solidFill>
                  <a:srgbClr val="C00000"/>
                </a:solidFill>
                <a:latin typeface="Cambria" panose="02040503050406030204" pitchFamily="18" charset="0"/>
                <a:ea typeface="Cambria" panose="02040503050406030204" pitchFamily="18" charset="0"/>
              </a:rPr>
              <a:t>số việc làm có lợi:</a:t>
            </a:r>
            <a:endParaRPr lang="vi-VN" sz="4000" b="1" dirty="0">
              <a:solidFill>
                <a:srgbClr val="C00000"/>
              </a:solidFill>
              <a:latin typeface="Cambria" panose="02040503050406030204" pitchFamily="18" charset="0"/>
              <a:ea typeface="Cambria" panose="02040503050406030204" pitchFamily="18" charset="0"/>
            </a:endParaRPr>
          </a:p>
        </p:txBody>
      </p:sp>
      <p:pic>
        <p:nvPicPr>
          <p:cNvPr id="1026" name="Picture 2" descr="Bữa ăn đầy đủ chất dinh dưỡng gồm những gì để cơ thể khỏe mạ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978" y="1668130"/>
            <a:ext cx="4711701" cy="3687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ấc ngủ quan trọng như thế nào? Mẹo giúp bạn ngủ ngon mỗi ngày | Nệm Ngủ  Ngon - Thế Giới Của Những Giấc Mơ"/>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500" l="0" r="100000"/>
                    </a14:imgEffect>
                  </a14:imgLayer>
                </a14:imgProps>
              </a:ext>
              <a:ext uri="{28A0092B-C50C-407E-A947-70E740481C1C}">
                <a14:useLocalDpi xmlns:a14="http://schemas.microsoft.com/office/drawing/2010/main" val="0"/>
              </a:ext>
            </a:extLst>
          </a:blip>
          <a:srcRect/>
          <a:stretch>
            <a:fillRect/>
          </a:stretch>
        </p:blipFill>
        <p:spPr bwMode="auto">
          <a:xfrm>
            <a:off x="7454095" y="329691"/>
            <a:ext cx="3562957" cy="26722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7 lợi ích mà cha mẹ nên biết khi để trẻ em vui chơi ngoài trờ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055" y="3255514"/>
            <a:ext cx="3979343" cy="2651237"/>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55">
            <a:extLst>
              <a:ext uri="{FF2B5EF4-FFF2-40B4-BE49-F238E27FC236}">
                <a16:creationId xmlns:a16="http://schemas.microsoft.com/office/drawing/2014/main" id="{4264905E-46C7-FFB6-53D5-55EB210BE435}"/>
              </a:ext>
            </a:extLst>
          </p:cNvPr>
          <p:cNvSpPr txBox="1"/>
          <p:nvPr/>
        </p:nvSpPr>
        <p:spPr>
          <a:xfrm>
            <a:off x="1220978" y="5228994"/>
            <a:ext cx="9426928" cy="461665"/>
          </a:xfrm>
          <a:prstGeom prst="rect">
            <a:avLst/>
          </a:prstGeom>
          <a:noFill/>
          <a:ln w="38100">
            <a:noFill/>
            <a:prstDash val="lgDash"/>
          </a:ln>
        </p:spPr>
        <p:txBody>
          <a:bodyPr wrap="square">
            <a:spAutoFit/>
          </a:bodyPr>
          <a:lstStyle/>
          <a:p>
            <a:pPr algn="just"/>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Bổ</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sung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đầy</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đủ</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chất</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dinh</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dưỡng</a:t>
            </a:r>
            <a:endParaRPr lang="vi-VN" sz="2400" b="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2" name="文本框 55">
            <a:extLst>
              <a:ext uri="{FF2B5EF4-FFF2-40B4-BE49-F238E27FC236}">
                <a16:creationId xmlns:a16="http://schemas.microsoft.com/office/drawing/2014/main" id="{4264905E-46C7-FFB6-53D5-55EB210BE435}"/>
              </a:ext>
            </a:extLst>
          </p:cNvPr>
          <p:cNvSpPr txBox="1"/>
          <p:nvPr/>
        </p:nvSpPr>
        <p:spPr>
          <a:xfrm>
            <a:off x="7086055" y="5906751"/>
            <a:ext cx="9426928" cy="461665"/>
          </a:xfrm>
          <a:prstGeom prst="rect">
            <a:avLst/>
          </a:prstGeom>
          <a:noFill/>
          <a:ln w="38100">
            <a:noFill/>
            <a:prstDash val="lgDash"/>
          </a:ln>
        </p:spPr>
        <p:txBody>
          <a:bodyPr wrap="square">
            <a:spAutoFit/>
          </a:bodyPr>
          <a:lstStyle/>
          <a:p>
            <a:pPr algn="just"/>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Tham</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gia</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hoạt</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động</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thể</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thao</a:t>
            </a:r>
            <a:endParaRPr lang="vi-VN" sz="2400" b="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3" name="文本框 55">
            <a:extLst>
              <a:ext uri="{FF2B5EF4-FFF2-40B4-BE49-F238E27FC236}">
                <a16:creationId xmlns:a16="http://schemas.microsoft.com/office/drawing/2014/main" id="{4264905E-46C7-FFB6-53D5-55EB210BE435}"/>
              </a:ext>
            </a:extLst>
          </p:cNvPr>
          <p:cNvSpPr txBox="1"/>
          <p:nvPr/>
        </p:nvSpPr>
        <p:spPr>
          <a:xfrm>
            <a:off x="7342627" y="2653854"/>
            <a:ext cx="9426928" cy="461665"/>
          </a:xfrm>
          <a:prstGeom prst="rect">
            <a:avLst/>
          </a:prstGeom>
          <a:noFill/>
          <a:ln w="38100">
            <a:noFill/>
            <a:prstDash val="lgDash"/>
          </a:ln>
        </p:spPr>
        <p:txBody>
          <a:bodyPr wrap="square">
            <a:spAutoFit/>
          </a:bodyPr>
          <a:lstStyle/>
          <a:p>
            <a:pPr algn="just"/>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Ngủ</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đủ</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giấc</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(7-8h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một</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ngày</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a:t>
            </a:r>
            <a:endParaRPr lang="vi-VN" sz="2400" b="1" dirty="0">
              <a:solidFill>
                <a:schemeClr val="tx1">
                  <a:lumMod val="75000"/>
                  <a:lumOff val="2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7212392"/>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randombar(horizontal)">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par>
                                <p:cTn id="24" presetID="14" presetClass="entr" presetSubtype="1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randombar(horizontal)">
                                      <p:cBhvr>
                                        <p:cTn id="26" dur="500"/>
                                        <p:tgtEl>
                                          <p:spTgt spid="103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randombar(horizontal)">
                                      <p:cBhvr>
                                        <p:cTn id="3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27">
            <a:extLst>
              <a:ext uri="{FF2B5EF4-FFF2-40B4-BE49-F238E27FC236}">
                <a16:creationId xmlns:a16="http://schemas.microsoft.com/office/drawing/2014/main" id="{1AE7C6A4-CF1F-F17C-403D-9DC196D292CD}"/>
              </a:ext>
            </a:extLst>
          </p:cNvPr>
          <p:cNvGrpSpPr/>
          <p:nvPr/>
        </p:nvGrpSpPr>
        <p:grpSpPr>
          <a:xfrm>
            <a:off x="228770" y="189990"/>
            <a:ext cx="1270000" cy="1270000"/>
            <a:chOff x="3098800" y="2425700"/>
            <a:chExt cx="1270000" cy="1270000"/>
          </a:xfrm>
        </p:grpSpPr>
        <p:sp>
          <p:nvSpPr>
            <p:cNvPr id="8" name="椭圆 23">
              <a:extLst>
                <a:ext uri="{FF2B5EF4-FFF2-40B4-BE49-F238E27FC236}">
                  <a16:creationId xmlns:a16="http://schemas.microsoft.com/office/drawing/2014/main"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思源宋体 CN" panose="02020400000000000000" pitchFamily="18" charset="-122"/>
                  <a:ea typeface="思源宋体 CN" panose="02020400000000000000" pitchFamily="18" charset="-122"/>
                  <a:sym typeface="思源宋体 CN" panose="02020400000000000000" pitchFamily="18" charset="-122"/>
                </a:rPr>
                <a:t>02</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9" name="椭圆 26">
              <a:extLst>
                <a:ext uri="{FF2B5EF4-FFF2-40B4-BE49-F238E27FC236}">
                  <a16:creationId xmlns:a16="http://schemas.microsoft.com/office/drawing/2014/main"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10" name="文本框 55">
            <a:extLst>
              <a:ext uri="{FF2B5EF4-FFF2-40B4-BE49-F238E27FC236}">
                <a16:creationId xmlns:a16="http://schemas.microsoft.com/office/drawing/2014/main" id="{4264905E-46C7-FFB6-53D5-55EB210BE435}"/>
              </a:ext>
            </a:extLst>
          </p:cNvPr>
          <p:cNvSpPr txBox="1"/>
          <p:nvPr/>
        </p:nvSpPr>
        <p:spPr>
          <a:xfrm>
            <a:off x="1638470" y="594304"/>
            <a:ext cx="9426928" cy="1077218"/>
          </a:xfrm>
          <a:prstGeom prst="rect">
            <a:avLst/>
          </a:prstGeom>
          <a:noFill/>
          <a:ln w="38100">
            <a:noFill/>
            <a:prstDash val="lgDash"/>
          </a:ln>
        </p:spPr>
        <p:txBody>
          <a:bodyPr wrap="square">
            <a:spAutoFit/>
          </a:bodyPr>
          <a:lstStyle/>
          <a:p>
            <a:pPr algn="ct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Hãy</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kể</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thêm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một</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số</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và</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một</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số</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sp>
        <p:nvSpPr>
          <p:cNvPr id="2" name="Rectangle 1"/>
          <p:cNvSpPr/>
          <p:nvPr/>
        </p:nvSpPr>
        <p:spPr>
          <a:xfrm>
            <a:off x="1138177" y="1894857"/>
            <a:ext cx="7232582" cy="3539430"/>
          </a:xfrm>
          <a:prstGeom prst="rect">
            <a:avLst/>
          </a:prstGeom>
        </p:spPr>
        <p:txBody>
          <a:bodyPr wrap="square">
            <a:spAutoFit/>
          </a:bodyPr>
          <a:lstStyle/>
          <a:p>
            <a:r>
              <a:rPr lang="vi-VN" sz="3200" dirty="0">
                <a:solidFill>
                  <a:srgbClr val="000000"/>
                </a:solidFill>
                <a:latin typeface="Cambria" panose="02040503050406030204" pitchFamily="18" charset="0"/>
                <a:ea typeface="Cambria" panose="02040503050406030204" pitchFamily="18" charset="0"/>
              </a:rPr>
              <a:t>- Một số việc làm có hại:</a:t>
            </a:r>
          </a:p>
          <a:p>
            <a:r>
              <a:rPr lang="vi-VN" sz="3200" dirty="0">
                <a:solidFill>
                  <a:srgbClr val="000000"/>
                </a:solidFill>
                <a:latin typeface="Cambria" panose="02040503050406030204" pitchFamily="18" charset="0"/>
                <a:ea typeface="Cambria" panose="02040503050406030204" pitchFamily="18" charset="0"/>
              </a:rPr>
              <a:t>+ Ăn uống thiếu chất.</a:t>
            </a:r>
          </a:p>
          <a:p>
            <a:r>
              <a:rPr lang="vi-VN" sz="3200" dirty="0">
                <a:solidFill>
                  <a:srgbClr val="000000"/>
                </a:solidFill>
                <a:latin typeface="Cambria" panose="02040503050406030204" pitchFamily="18" charset="0"/>
                <a:ea typeface="Cambria" panose="02040503050406030204" pitchFamily="18" charset="0"/>
              </a:rPr>
              <a:t>+ Thiếu ngủ.</a:t>
            </a:r>
          </a:p>
          <a:p>
            <a:r>
              <a:rPr lang="vi-VN" sz="3200" dirty="0">
                <a:solidFill>
                  <a:srgbClr val="000000"/>
                </a:solidFill>
                <a:latin typeface="Cambria" panose="02040503050406030204" pitchFamily="18" charset="0"/>
                <a:ea typeface="Cambria" panose="02040503050406030204" pitchFamily="18" charset="0"/>
              </a:rPr>
              <a:t>+ Vui chơi và vận động quá sức.</a:t>
            </a:r>
          </a:p>
          <a:p>
            <a:r>
              <a:rPr lang="vi-VN" sz="3200" dirty="0">
                <a:solidFill>
                  <a:srgbClr val="000000"/>
                </a:solidFill>
                <a:latin typeface="Cambria" panose="02040503050406030204" pitchFamily="18" charset="0"/>
                <a:ea typeface="Cambria" panose="02040503050406030204" pitchFamily="18" charset="0"/>
              </a:rPr>
              <a:t>+ Suy nghĩ và hành động tiêu cực.</a:t>
            </a:r>
          </a:p>
          <a:p>
            <a:r>
              <a:rPr lang="vi-VN" sz="3200" dirty="0">
                <a:solidFill>
                  <a:srgbClr val="000000"/>
                </a:solidFill>
                <a:latin typeface="Cambria" panose="02040503050406030204" pitchFamily="18" charset="0"/>
                <a:ea typeface="Cambria" panose="02040503050406030204" pitchFamily="18" charset="0"/>
              </a:rPr>
              <a:t>+ Sử dụng các chất kích thích như rượu, bia, ma túy,…</a:t>
            </a:r>
            <a:endParaRPr lang="vi-VN" sz="3200" dirty="0">
              <a:solidFill>
                <a:srgbClr val="000000"/>
              </a:solidFill>
              <a:latin typeface="Cambria" panose="02040503050406030204" pitchFamily="18" charset="0"/>
              <a:ea typeface="Cambria" panose="02040503050406030204" pitchFamily="18" charset="0"/>
            </a:endParaRPr>
          </a:p>
        </p:txBody>
      </p:sp>
      <p:pic>
        <p:nvPicPr>
          <p:cNvPr id="2050" name="Picture 2" descr="Những tác hại khôn lường khi dùng rượu với chất kích thích | Tuổi trẻ 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9337">
            <a:off x="8234704" y="1807231"/>
            <a:ext cx="2953529" cy="417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433840"/>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7D2CE73A-4BBD-4C73-C4E3-EF7AFDF5ADF7}"/>
              </a:ext>
            </a:extLst>
          </p:cNvPr>
          <p:cNvSpPr txBox="1"/>
          <p:nvPr/>
        </p:nvSpPr>
        <p:spPr>
          <a:xfrm>
            <a:off x="-36471" y="740281"/>
            <a:ext cx="5580744" cy="1015663"/>
          </a:xfrm>
          <a:prstGeom prst="rect">
            <a:avLst/>
          </a:prstGeom>
          <a:noFill/>
        </p:spPr>
        <p:txBody>
          <a:bodyPr wrap="square">
            <a:spAutoFit/>
          </a:bodyPr>
          <a:lstStyle/>
          <a:p>
            <a:pPr algn="ctr"/>
            <a:r>
              <a:rPr lang="en-US" altLang="zh-CN" sz="6000" dirty="0" smtClean="0">
                <a:solidFill>
                  <a:srgbClr val="C00000"/>
                </a:solidFill>
                <a:latin typeface="#9Slide05 FS Blonde Script" panose="03000503000000000000" pitchFamily="65" charset="0"/>
                <a:ea typeface="思源宋体 CN" panose="02020400000000000000" pitchFamily="18" charset="-122"/>
                <a:sym typeface="思源宋体 CN" panose="02020400000000000000" pitchFamily="18" charset="-122"/>
              </a:rPr>
              <a:t>KẾT LUẬN</a:t>
            </a:r>
            <a:endParaRPr lang="zh-CN" altLang="en-US" sz="6000" dirty="0">
              <a:solidFill>
                <a:srgbClr val="C00000"/>
              </a:solidFill>
              <a:latin typeface="#9Slide05 FS Blonde Script" panose="03000503000000000000" pitchFamily="65" charset="0"/>
              <a:ea typeface="思源宋体 CN" panose="02020400000000000000" pitchFamily="18" charset="-122"/>
              <a:sym typeface="思源宋体 CN" panose="02020400000000000000" pitchFamily="18" charset="-122"/>
            </a:endParaRPr>
          </a:p>
        </p:txBody>
      </p:sp>
      <p:sp>
        <p:nvSpPr>
          <p:cNvPr id="31" name="文本框 30">
            <a:extLst>
              <a:ext uri="{FF2B5EF4-FFF2-40B4-BE49-F238E27FC236}">
                <a16:creationId xmlns:a16="http://schemas.microsoft.com/office/drawing/2014/main" id="{A215FC9E-0B05-FA75-DA6E-5BB33EF4E51C}"/>
              </a:ext>
            </a:extLst>
          </p:cNvPr>
          <p:cNvSpPr txBox="1"/>
          <p:nvPr/>
        </p:nvSpPr>
        <p:spPr>
          <a:xfrm>
            <a:off x="1250066" y="1755944"/>
            <a:ext cx="8588415" cy="3939540"/>
          </a:xfrm>
          <a:prstGeom prst="rect">
            <a:avLst/>
          </a:prstGeom>
          <a:noFill/>
        </p:spPr>
        <p:txBody>
          <a:bodyPr wrap="square" lIns="0" tIns="0" rIns="0" bIns="0">
            <a:spAutoFit/>
          </a:bodyPr>
          <a:lstStyle>
            <a:defPPr>
              <a:defRPr lang="zh-CN"/>
            </a:defPPr>
            <a:lvl1pPr>
              <a:buSzPct val="100000"/>
              <a:buBlip>
                <a:blip r:embed="rId2"/>
              </a:buBlip>
              <a:defRPr sz="4000">
                <a:gradFill>
                  <a:gsLst>
                    <a:gs pos="17000">
                      <a:srgbClr val="0053DA"/>
                    </a:gs>
                    <a:gs pos="86000">
                      <a:srgbClr val="007FDE"/>
                    </a:gs>
                  </a:gsLst>
                  <a:lin ang="5400000" scaled="1"/>
                </a:gradFill>
                <a:latin typeface="思源黑体 CN Heavy" panose="020B0A00000000000000" pitchFamily="34" charset="-122"/>
                <a:ea typeface="思源黑体 CN Heavy" panose="020B0A00000000000000" pitchFamily="34" charset="-122"/>
              </a:defRPr>
            </a:lvl1pPr>
          </a:lstStyle>
          <a:p>
            <a:pPr algn="just">
              <a:buNone/>
            </a:pPr>
            <a:r>
              <a:rPr lang="en-US" sz="3200" dirty="0" err="1" smtClean="0">
                <a:solidFill>
                  <a:schemeClr val="bg2">
                    <a:lumMod val="50000"/>
                  </a:schemeClr>
                </a:solidFill>
                <a:latin typeface="Cambria" panose="02040503050406030204" pitchFamily="18" charset="0"/>
                <a:ea typeface="Cambria" panose="02040503050406030204" pitchFamily="18" charset="0"/>
              </a:rPr>
              <a:t>Cần</a:t>
            </a:r>
            <a:r>
              <a:rPr lang="en-US" sz="3200" dirty="0" smtClean="0">
                <a:solidFill>
                  <a:schemeClr val="bg2">
                    <a:lumMod val="50000"/>
                  </a:schemeClr>
                </a:solidFill>
                <a:latin typeface="Cambria" panose="02040503050406030204" pitchFamily="18" charset="0"/>
                <a:ea typeface="Cambria" panose="02040503050406030204" pitchFamily="18" charset="0"/>
              </a:rPr>
              <a:t> </a:t>
            </a:r>
            <a:r>
              <a:rPr lang="en-US" sz="3200" dirty="0" err="1" smtClean="0">
                <a:solidFill>
                  <a:schemeClr val="bg2">
                    <a:lumMod val="50000"/>
                  </a:schemeClr>
                </a:solidFill>
                <a:latin typeface="Cambria" panose="02040503050406030204" pitchFamily="18" charset="0"/>
                <a:ea typeface="Cambria" panose="02040503050406030204" pitchFamily="18" charset="0"/>
              </a:rPr>
              <a:t>thực</a:t>
            </a:r>
            <a:r>
              <a:rPr lang="en-US" sz="3200" dirty="0" smtClean="0">
                <a:solidFill>
                  <a:schemeClr val="bg2">
                    <a:lumMod val="50000"/>
                  </a:schemeClr>
                </a:solidFill>
                <a:latin typeface="Cambria" panose="02040503050406030204" pitchFamily="18" charset="0"/>
                <a:ea typeface="Cambria" panose="02040503050406030204" pitchFamily="18" charset="0"/>
              </a:rPr>
              <a:t> </a:t>
            </a:r>
            <a:r>
              <a:rPr lang="en-US" sz="3200" dirty="0" err="1" smtClean="0">
                <a:solidFill>
                  <a:schemeClr val="bg2">
                    <a:lumMod val="50000"/>
                  </a:schemeClr>
                </a:solidFill>
                <a:latin typeface="Cambria" panose="02040503050406030204" pitchFamily="18" charset="0"/>
                <a:ea typeface="Cambria" panose="02040503050406030204" pitchFamily="18" charset="0"/>
              </a:rPr>
              <a:t>hiện</a:t>
            </a:r>
            <a:r>
              <a:rPr lang="en-US" sz="3200" dirty="0" smtClean="0">
                <a:solidFill>
                  <a:schemeClr val="bg2">
                    <a:lumMod val="50000"/>
                  </a:schemeClr>
                </a:solidFill>
                <a:latin typeface="Cambria" panose="02040503050406030204" pitchFamily="18" charset="0"/>
                <a:ea typeface="Cambria" panose="02040503050406030204" pitchFamily="18" charset="0"/>
              </a:rPr>
              <a:t> </a:t>
            </a:r>
            <a:r>
              <a:rPr lang="en-US" sz="3200" dirty="0" err="1" smtClean="0">
                <a:solidFill>
                  <a:schemeClr val="bg2">
                    <a:lumMod val="50000"/>
                  </a:schemeClr>
                </a:solidFill>
                <a:latin typeface="Cambria" panose="02040503050406030204" pitchFamily="18" charset="0"/>
                <a:ea typeface="Cambria" panose="02040503050406030204" pitchFamily="18" charset="0"/>
              </a:rPr>
              <a:t>những</a:t>
            </a:r>
            <a:r>
              <a:rPr lang="en-US" sz="3200" dirty="0" smtClean="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việc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làm</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smtClean="0">
                <a:solidFill>
                  <a:schemeClr val="bg2">
                    <a:lumMod val="50000"/>
                  </a:schemeClr>
                </a:solidFill>
                <a:latin typeface="Cambria" panose="02040503050406030204" pitchFamily="18" charset="0"/>
                <a:ea typeface="Cambria" panose="02040503050406030204" pitchFamily="18" charset="0"/>
              </a:rPr>
              <a:t>có</a:t>
            </a:r>
            <a:r>
              <a:rPr lang="en-US" sz="3200" dirty="0" smtClean="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lợi</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cho</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cơ</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quan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kinh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vì</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những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hoạt</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động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đó</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giúp</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cho</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hệ</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kinh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luôn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mạnh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khỏe</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suy</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nghĩ</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tích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cực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lạc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quan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Nhưng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nếu</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chúng</a:t>
            </a:r>
            <a:r>
              <a:rPr lang="en-US" sz="3200" dirty="0">
                <a:solidFill>
                  <a:schemeClr val="bg2">
                    <a:lumMod val="50000"/>
                  </a:schemeClr>
                </a:solidFill>
                <a:latin typeface="Cambria" panose="02040503050406030204" pitchFamily="18" charset="0"/>
                <a:ea typeface="Cambria" panose="02040503050406030204" pitchFamily="18" charset="0"/>
              </a:rPr>
              <a:t> ta </a:t>
            </a:r>
            <a:r>
              <a:rPr lang="en-US" sz="3200" dirty="0" err="1">
                <a:solidFill>
                  <a:schemeClr val="bg2">
                    <a:lumMod val="50000"/>
                  </a:schemeClr>
                </a:solidFill>
                <a:latin typeface="Cambria" panose="02040503050406030204" pitchFamily="18" charset="0"/>
                <a:ea typeface="Cambria" panose="02040503050406030204" pitchFamily="18" charset="0"/>
              </a:rPr>
              <a:t>không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biết</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cách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chăm</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sóc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cơ</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quan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kinh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dẫn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đến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nhiều</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loại</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bệnh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phổ</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biến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như</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đau</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đầu</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bạn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não</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đột</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quỵ</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Vì</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thế</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chúng</a:t>
            </a:r>
            <a:r>
              <a:rPr lang="en-US" sz="3200" dirty="0">
                <a:solidFill>
                  <a:schemeClr val="bg2">
                    <a:lumMod val="50000"/>
                  </a:schemeClr>
                </a:solidFill>
                <a:latin typeface="Cambria" panose="02040503050406030204" pitchFamily="18" charset="0"/>
                <a:ea typeface="Cambria" panose="02040503050406030204" pitchFamily="18" charset="0"/>
              </a:rPr>
              <a:t> ta </a:t>
            </a:r>
            <a:r>
              <a:rPr lang="en-US" sz="3200" dirty="0" err="1">
                <a:solidFill>
                  <a:schemeClr val="bg2">
                    <a:lumMod val="50000"/>
                  </a:schemeClr>
                </a:solidFill>
                <a:latin typeface="Cambria" panose="02040503050406030204" pitchFamily="18" charset="0"/>
                <a:ea typeface="Cambria" panose="02040503050406030204" pitchFamily="18" charset="0"/>
              </a:rPr>
              <a:t>cần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tránh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những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việc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làm</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ảnh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hưởng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đến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sức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khỏe</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của</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các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cơ</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quan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kinh</a:t>
            </a:r>
            <a:endParaRPr lang="zh-CN" altLang="en-US" sz="3200" b="1" dirty="0">
              <a:solidFill>
                <a:schemeClr val="bg2">
                  <a:lumMod val="50000"/>
                </a:schemeClr>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24" name="图片 23">
            <a:extLst>
              <a:ext uri="{FF2B5EF4-FFF2-40B4-BE49-F238E27FC236}">
                <a16:creationId xmlns:a16="http://schemas.microsoft.com/office/drawing/2014/main" id="{4EE42AD7-6EB9-680D-C574-2A28B76F6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456512" y="4600430"/>
            <a:ext cx="2532512" cy="1973824"/>
          </a:xfrm>
          <a:prstGeom prst="rect">
            <a:avLst/>
          </a:prstGeom>
        </p:spPr>
      </p:pic>
    </p:spTree>
    <p:extLst>
      <p:ext uri="{BB962C8B-B14F-4D97-AF65-F5344CB8AC3E}">
        <p14:creationId xmlns:p14="http://schemas.microsoft.com/office/powerpoint/2010/main" val="1794173902"/>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to="0" calcmode="lin" valueType="num">
                                      <p:cBhvr>
                                        <p:cTn id="7"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0"/>
                                        </p:tgtEl>
                                      </p:cBhvr>
                                    </p:animEffect>
                                    <p:animScale>
                                      <p:cBhvr>
                                        <p:cTn id="9" dur="500" decel="100000" fill="hold">
                                          <p:stCondLst>
                                            <p:cond delay="0"/>
                                          </p:stCondLst>
                                        </p:cTn>
                                        <p:tgtEl>
                                          <p:spTgt spid="30"/>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形状 39">
            <a:extLst>
              <a:ext uri="{FF2B5EF4-FFF2-40B4-BE49-F238E27FC236}">
                <a16:creationId xmlns:a16="http://schemas.microsoft.com/office/drawing/2014/main" id="{D592B52D-2CF7-C1CD-15D2-7908D48A99A7}"/>
              </a:ext>
            </a:extLst>
          </p:cNvPr>
          <p:cNvSpPr/>
          <p:nvPr/>
        </p:nvSpPr>
        <p:spPr>
          <a:xfrm rot="16200000">
            <a:off x="6994073" y="4565949"/>
            <a:ext cx="339979" cy="699883"/>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41" name="任意多边形: 形状 40">
            <a:extLst>
              <a:ext uri="{FF2B5EF4-FFF2-40B4-BE49-F238E27FC236}">
                <a16:creationId xmlns:a16="http://schemas.microsoft.com/office/drawing/2014/main" id="{E7D9FD73-ADFC-667D-15C8-0FB08C272581}"/>
              </a:ext>
            </a:extLst>
          </p:cNvPr>
          <p:cNvSpPr/>
          <p:nvPr/>
        </p:nvSpPr>
        <p:spPr>
          <a:xfrm>
            <a:off x="1508950" y="1126066"/>
            <a:ext cx="307149" cy="632299"/>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16" name="图片 15">
            <a:extLst>
              <a:ext uri="{FF2B5EF4-FFF2-40B4-BE49-F238E27FC236}">
                <a16:creationId xmlns:a16="http://schemas.microsoft.com/office/drawing/2014/main" id="{4D67E971-77C0-EE6D-0EB0-E0743E77FD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37153" y="1999861"/>
            <a:ext cx="3567559" cy="3849396"/>
          </a:xfrm>
          <a:prstGeom prst="rect">
            <a:avLst/>
          </a:prstGeom>
        </p:spPr>
      </p:pic>
      <p:sp>
        <p:nvSpPr>
          <p:cNvPr id="18" name="椭圆 17">
            <a:extLst>
              <a:ext uri="{FF2B5EF4-FFF2-40B4-BE49-F238E27FC236}">
                <a16:creationId xmlns:a16="http://schemas.microsoft.com/office/drawing/2014/main" id="{AFF9A1A5-9A9B-215D-B178-76FDE7CFD844}"/>
              </a:ext>
            </a:extLst>
          </p:cNvPr>
          <p:cNvSpPr/>
          <p:nvPr/>
        </p:nvSpPr>
        <p:spPr>
          <a:xfrm>
            <a:off x="10176327" y="1623785"/>
            <a:ext cx="406401" cy="406401"/>
          </a:xfrm>
          <a:prstGeom prst="ellipse">
            <a:avLst/>
          </a:pr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0" name="文本框 19">
            <a:extLst>
              <a:ext uri="{FF2B5EF4-FFF2-40B4-BE49-F238E27FC236}">
                <a16:creationId xmlns:a16="http://schemas.microsoft.com/office/drawing/2014/main" id="{4DDE28E4-F5B2-FCAA-2D87-D45CCB3AB609}"/>
              </a:ext>
            </a:extLst>
          </p:cNvPr>
          <p:cNvSpPr txBox="1"/>
          <p:nvPr/>
        </p:nvSpPr>
        <p:spPr>
          <a:xfrm>
            <a:off x="1329033" y="1300684"/>
            <a:ext cx="5908120" cy="4339650"/>
          </a:xfrm>
          <a:prstGeom prst="rect">
            <a:avLst/>
          </a:prstGeom>
          <a:noFill/>
        </p:spPr>
        <p:txBody>
          <a:bodyPr wrap="square">
            <a:spAutoFit/>
          </a:bodyPr>
          <a:lstStyle/>
          <a:p>
            <a:pPr algn="ctr"/>
            <a:r>
              <a:rPr lang="en-US" altLang="zh-CN" sz="13800" dirty="0" smtClean="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THỰC</a:t>
            </a:r>
          </a:p>
          <a:p>
            <a:pPr algn="ctr"/>
            <a:r>
              <a:rPr lang="en-US" altLang="zh-CN" sz="13800" dirty="0" smtClean="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HÀNH</a:t>
            </a:r>
            <a:endParaRPr lang="zh-CN" altLang="en-US"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endParaRPr>
          </a:p>
        </p:txBody>
      </p:sp>
    </p:spTree>
    <p:extLst>
      <p:ext uri="{BB962C8B-B14F-4D97-AF65-F5344CB8AC3E}">
        <p14:creationId xmlns:p14="http://schemas.microsoft.com/office/powerpoint/2010/main" val="2565095897"/>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to="0" calcmode="lin" valueType="num">
                                      <p:cBhvr>
                                        <p:cTn id="7" dur="500" decel="100000" fill="hold">
                                          <p:stCondLst>
                                            <p:cond delay="0"/>
                                          </p:stCondLst>
                                        </p:cTn>
                                        <p:tgtEl>
                                          <p:spTgt spid="41"/>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41"/>
                                        </p:tgtEl>
                                      </p:cBhvr>
                                    </p:animEffect>
                                    <p:animScale>
                                      <p:cBhvr>
                                        <p:cTn id="9" dur="500" decel="100000" fill="hold">
                                          <p:stCondLst>
                                            <p:cond delay="0"/>
                                          </p:stCondLst>
                                        </p:cTn>
                                        <p:tgtEl>
                                          <p:spTgt spid="41"/>
                                        </p:tgtEl>
                                      </p:cBhvr>
                                      <p:by x="100000" y="100000"/>
                                      <p:from x="110000" y="110000"/>
                                      <p:to x="100000" y="100000"/>
                                    </p:animScale>
                                  </p:childTnLst>
                                </p:cTn>
                              </p:par>
                              <p:par>
                                <p:cTn id="10" presetID="10" presetClass="entr" presetSubtype="0" fill="hold" nodeType="with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 to="0" calcmode="lin" valueType="num">
                                      <p:cBhvr>
                                        <p:cTn id="12" dur="500" decel="100000" fill="hold">
                                          <p:stCondLst>
                                            <p:cond delay="0"/>
                                          </p:stCondLst>
                                        </p:cTn>
                                        <p:tgtEl>
                                          <p:spTgt spid="16"/>
                                        </p:tgtEl>
                                        <p:attrNameLst>
                                          <p:attrName>ppt_y</p:attrName>
                                        </p:attrNameLst>
                                      </p:cBhvr>
                                      <p:tavLst>
                                        <p:tav tm="0">
                                          <p:val>
                                            <p:strVal val="ppt_y-0.02"/>
                                          </p:val>
                                        </p:tav>
                                        <p:tav tm="100000">
                                          <p:val>
                                            <p:strVal val="#ppt_y"/>
                                          </p:val>
                                        </p:tav>
                                      </p:tavLst>
                                    </p:anim>
                                    <p:animEffect transition="in" filter="fade">
                                      <p:cBhvr>
                                        <p:cTn id="13" dur="500">
                                          <p:stCondLst>
                                            <p:cond delay="0"/>
                                          </p:stCondLst>
                                        </p:cTn>
                                        <p:tgtEl>
                                          <p:spTgt spid="16"/>
                                        </p:tgtEl>
                                      </p:cBhvr>
                                    </p:animEffect>
                                    <p:animScale>
                                      <p:cBhvr>
                                        <p:cTn id="14" dur="500" decel="100000" fill="hold">
                                          <p:stCondLst>
                                            <p:cond delay="0"/>
                                          </p:stCondLst>
                                        </p:cTn>
                                        <p:tgtEl>
                                          <p:spTgt spid="16"/>
                                        </p:tgtEl>
                                      </p:cBhvr>
                                      <p:by x="100000" y="100000"/>
                                      <p:from x="110000" y="110000"/>
                                      <p:to x="100000" y="100000"/>
                                    </p:animScale>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40"/>
                                        </p:tgtEl>
                                        <p:attrNameLst>
                                          <p:attrName>style.visibility</p:attrName>
                                        </p:attrNameLst>
                                      </p:cBhvr>
                                      <p:to>
                                        <p:strVal val="visible"/>
                                      </p:to>
                                    </p:set>
                                    <p:anim to="0" calcmode="lin" valueType="num">
                                      <p:cBhvr>
                                        <p:cTn id="17"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40"/>
                                        </p:tgtEl>
                                      </p:cBhvr>
                                    </p:animEffect>
                                    <p:animScale>
                                      <p:cBhvr>
                                        <p:cTn id="19" dur="500" decel="100000" fill="hold">
                                          <p:stCondLst>
                                            <p:cond delay="0"/>
                                          </p:stCondLst>
                                        </p:cTn>
                                        <p:tgtEl>
                                          <p:spTgt spid="40"/>
                                        </p:tgtEl>
                                      </p:cBhvr>
                                      <p:by x="100000" y="100000"/>
                                      <p:from x="110000" y="110000"/>
                                      <p:to x="100000" y="100000"/>
                                    </p:animScale>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18"/>
                                        </p:tgtEl>
                                        <p:attrNameLst>
                                          <p:attrName>style.visibility</p:attrName>
                                        </p:attrNameLst>
                                      </p:cBhvr>
                                      <p:to>
                                        <p:strVal val="visible"/>
                                      </p:to>
                                    </p:set>
                                    <p:anim to="0" calcmode="lin" valueType="num">
                                      <p:cBhvr>
                                        <p:cTn id="22" dur="500" decel="100000" fill="hold">
                                          <p:stCondLst>
                                            <p:cond delay="0"/>
                                          </p:stCondLst>
                                        </p:cTn>
                                        <p:tgtEl>
                                          <p:spTgt spid="18"/>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18"/>
                                        </p:tgtEl>
                                      </p:cBhvr>
                                    </p:animEffect>
                                    <p:animScale>
                                      <p:cBhvr>
                                        <p:cTn id="24" dur="500" decel="100000" fill="hold">
                                          <p:stCondLst>
                                            <p:cond delay="0"/>
                                          </p:stCondLst>
                                        </p:cTn>
                                        <p:tgtEl>
                                          <p:spTgt spid="18"/>
                                        </p:tgtEl>
                                      </p:cBhvr>
                                      <p:by x="100000" y="100000"/>
                                      <p:from x="110000" y="110000"/>
                                      <p:to x="100000" y="100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8"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5">
            <a:extLst>
              <a:ext uri="{FF2B5EF4-FFF2-40B4-BE49-F238E27FC236}">
                <a16:creationId xmlns:a16="http://schemas.microsoft.com/office/drawing/2014/main" id="{4264905E-46C7-FFB6-53D5-55EB210BE435}"/>
              </a:ext>
            </a:extLst>
          </p:cNvPr>
          <p:cNvSpPr txBox="1"/>
          <p:nvPr/>
        </p:nvSpPr>
        <p:spPr>
          <a:xfrm>
            <a:off x="735485" y="921435"/>
            <a:ext cx="6903806" cy="1077218"/>
          </a:xfrm>
          <a:prstGeom prst="rect">
            <a:avLst/>
          </a:prstGeom>
          <a:noFill/>
          <a:ln w="38100">
            <a:noFill/>
            <a:prstDash val="lgDash"/>
          </a:ln>
        </p:spPr>
        <p:txBody>
          <a:bodyPr wrap="square">
            <a:spAutoFit/>
          </a:bodyPr>
          <a:lstStyle/>
          <a:p>
            <a:pPr algn="ct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Em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sẽ</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cảm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xúc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thế</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khi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gặp</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các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tình</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huống</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sau</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3" name="Picture 2"/>
          <p:cNvPicPr>
            <a:picLocks noChangeAspect="1"/>
          </p:cNvPicPr>
          <p:nvPr/>
        </p:nvPicPr>
        <p:blipFill>
          <a:blip r:embed="rId2"/>
          <a:stretch>
            <a:fillRect/>
          </a:stretch>
        </p:blipFill>
        <p:spPr>
          <a:xfrm>
            <a:off x="1638470" y="2181371"/>
            <a:ext cx="5266971" cy="3578839"/>
          </a:xfrm>
          <a:prstGeom prst="rect">
            <a:avLst/>
          </a:prstGeom>
        </p:spPr>
      </p:pic>
      <p:pic>
        <p:nvPicPr>
          <p:cNvPr id="3074" name="Picture 2" descr="Emoji Icon Set #122293 - Free Icons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603" y="2732539"/>
            <a:ext cx="371475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1353" y="5482638"/>
            <a:ext cx="3724979" cy="920576"/>
          </a:xfrm>
          <a:prstGeom prst="rect">
            <a:avLst/>
          </a:prstGeom>
        </p:spPr>
      </p:pic>
      <p:sp>
        <p:nvSpPr>
          <p:cNvPr id="5" name="Rectangle 4"/>
          <p:cNvSpPr/>
          <p:nvPr/>
        </p:nvSpPr>
        <p:spPr>
          <a:xfrm>
            <a:off x="6966914" y="2447295"/>
            <a:ext cx="4514127" cy="3046988"/>
          </a:xfrm>
          <a:prstGeom prst="rect">
            <a:avLst/>
          </a:prstGeom>
        </p:spPr>
        <p:txBody>
          <a:bodyPr wrap="square">
            <a:spAutoFit/>
          </a:bodyPr>
          <a:lstStyle/>
          <a:p>
            <a:r>
              <a:rPr lang="vi-VN" sz="3200">
                <a:solidFill>
                  <a:srgbClr val="000000"/>
                </a:solidFill>
                <a:latin typeface="Cambria" panose="02040503050406030204" pitchFamily="18" charset="0"/>
                <a:ea typeface="Cambria" panose="02040503050406030204" pitchFamily="18" charset="0"/>
              </a:rPr>
              <a:t>+ Khi bị mắng, em sẽ thấy rất buồn, có lỗi và ăn năn.</a:t>
            </a:r>
          </a:p>
          <a:p>
            <a:r>
              <a:rPr lang="vi-VN" sz="3200" dirty="0">
                <a:solidFill>
                  <a:srgbClr val="000000"/>
                </a:solidFill>
                <a:latin typeface="Cambria" panose="02040503050406030204" pitchFamily="18" charset="0"/>
                <a:ea typeface="Cambria" panose="02040503050406030204" pitchFamily="18" charset="0"/>
              </a:rPr>
              <a:t>+ Khi được mẹ khen, em sẽ cảm thấy rất vui, hãnh diện và tự hào.</a:t>
            </a:r>
            <a:endParaRPr lang="vi-VN" sz="32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6277754"/>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randombar(horizontal)">
                                      <p:cBhvr>
                                        <p:cTn id="18" dur="500"/>
                                        <p:tgtEl>
                                          <p:spTgt spid="3074"/>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3074"/>
                                        </p:tgtEl>
                                      </p:cBhvr>
                                    </p:animEffect>
                                    <p:set>
                                      <p:cBhvr>
                                        <p:cTn id="26" dur="1" fill="hold">
                                          <p:stCondLst>
                                            <p:cond delay="499"/>
                                          </p:stCondLst>
                                        </p:cTn>
                                        <p:tgtEl>
                                          <p:spTgt spid="307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7D2CE73A-4BBD-4C73-C4E3-EF7AFDF5ADF7}"/>
              </a:ext>
            </a:extLst>
          </p:cNvPr>
          <p:cNvSpPr txBox="1"/>
          <p:nvPr/>
        </p:nvSpPr>
        <p:spPr>
          <a:xfrm>
            <a:off x="1407380" y="794090"/>
            <a:ext cx="5687901" cy="2554545"/>
          </a:xfrm>
          <a:prstGeom prst="rect">
            <a:avLst/>
          </a:prstGeom>
          <a:noFill/>
        </p:spPr>
        <p:txBody>
          <a:bodyPr wrap="square">
            <a:spAutoFit/>
          </a:bodyPr>
          <a:lstStyle/>
          <a:p>
            <a:pPr algn="just"/>
            <a:r>
              <a:rPr lang="nl-NL" sz="3200" i="1" dirty="0">
                <a:solidFill>
                  <a:srgbClr val="0053DA"/>
                </a:solidFill>
                <a:latin typeface="Cambria" panose="02040503050406030204" pitchFamily="18" charset="0"/>
                <a:ea typeface="Cambria" panose="02040503050406030204" pitchFamily="18" charset="0"/>
              </a:rPr>
              <a:t>Hãy nêu cách ứng xử khi gặp những việc làm có ảnh </a:t>
            </a:r>
            <a:r>
              <a:rPr lang="nl-NL" sz="3200" i="1" dirty="0" smtClean="0">
                <a:solidFill>
                  <a:srgbClr val="0053DA"/>
                </a:solidFill>
                <a:latin typeface="Cambria" panose="02040503050406030204" pitchFamily="18" charset="0"/>
                <a:ea typeface="Cambria" panose="02040503050406030204" pitchFamily="18" charset="0"/>
              </a:rPr>
              <a:t>hưởng </a:t>
            </a:r>
            <a:r>
              <a:rPr lang="nl-NL" sz="3200" i="1" dirty="0">
                <a:solidFill>
                  <a:srgbClr val="0053DA"/>
                </a:solidFill>
                <a:latin typeface="Cambria" panose="02040503050406030204" pitchFamily="18" charset="0"/>
                <a:ea typeface="Cambria" panose="02040503050406030204" pitchFamily="18" charset="0"/>
              </a:rPr>
              <a:t>xấu tới cảm xúc của các em như: bị dọa nạt, bi quát mắng khi bị điểm kém,...</a:t>
            </a:r>
            <a:endParaRPr lang="en-US" sz="3200" i="1" dirty="0">
              <a:solidFill>
                <a:srgbClr val="0053DA"/>
              </a:solidFill>
              <a:latin typeface="Cambria" panose="02040503050406030204" pitchFamily="18" charset="0"/>
              <a:ea typeface="Cambria" panose="02040503050406030204" pitchFamily="18" charset="0"/>
            </a:endParaRPr>
          </a:p>
        </p:txBody>
      </p:sp>
      <p:pic>
        <p:nvPicPr>
          <p:cNvPr id="4098" name="Picture 2" descr="How Many Different Kinds of Emotion are There? · Frontiers for Young Mi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380" y="3347497"/>
            <a:ext cx="5580744" cy="23147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45752" y="678343"/>
            <a:ext cx="3946967" cy="5632311"/>
          </a:xfrm>
          <a:prstGeom prst="rect">
            <a:avLst/>
          </a:prstGeom>
          <a:solidFill>
            <a:schemeClr val="accent1">
              <a:lumMod val="20000"/>
              <a:lumOff val="80000"/>
            </a:schemeClr>
          </a:solidFill>
        </p:spPr>
        <p:txBody>
          <a:bodyPr wrap="square">
            <a:spAutoFit/>
          </a:bodyPr>
          <a:lstStyle/>
          <a:p>
            <a:pPr algn="just"/>
            <a:r>
              <a:rPr lang="nl-NL" sz="2400" dirty="0">
                <a:latin typeface="Cambria" panose="02040503050406030204" pitchFamily="18" charset="0"/>
                <a:ea typeface="Cambria" panose="02040503050406030204" pitchFamily="18" charset="0"/>
              </a:rPr>
              <a:t>Mối quan hệ với gia đình hoặc bạn bè có ảnh hưởng tốt hoặc xấu đến trạng thái cảm xúc (hoặc sức khỏe tinh thần) của mỗi chúng ta. Chúng ta hãy </a:t>
            </a:r>
            <a:r>
              <a:rPr lang="nl-NL" sz="2400" dirty="0">
                <a:solidFill>
                  <a:srgbClr val="C00000"/>
                </a:solidFill>
                <a:latin typeface="Cambria" panose="02040503050406030204" pitchFamily="18" charset="0"/>
                <a:ea typeface="Cambria" panose="02040503050406030204" pitchFamily="18" charset="0"/>
              </a:rPr>
              <a:t>tăng cường những hoạt động vui chơi bên gia đình, người thân để tinh thần chúng ta luôn lạc quan, vui tươi, cần tránh những hoạt động ảnh hưởng đến hệ thần kinh như ngủ muộn, chơi điện tử nhiều,... sẽ làm cơ quan thần kinh bị căng thẳng, </a:t>
            </a:r>
            <a:r>
              <a:rPr lang="nl-NL" sz="2400" dirty="0" smtClean="0">
                <a:solidFill>
                  <a:srgbClr val="C00000"/>
                </a:solidFill>
                <a:latin typeface="Cambria" panose="02040503050406030204" pitchFamily="18" charset="0"/>
                <a:ea typeface="Cambria" panose="02040503050406030204" pitchFamily="18" charset="0"/>
              </a:rPr>
              <a:t>mệt </a:t>
            </a:r>
            <a:r>
              <a:rPr lang="nl-NL" sz="2400" dirty="0">
                <a:solidFill>
                  <a:srgbClr val="C00000"/>
                </a:solidFill>
                <a:latin typeface="Cambria" panose="02040503050406030204" pitchFamily="18" charset="0"/>
                <a:ea typeface="Cambria" panose="02040503050406030204" pitchFamily="18" charset="0"/>
              </a:rPr>
              <a:t>mỏi.</a:t>
            </a:r>
            <a:endParaRPr lang="en-US" sz="2400" dirty="0">
              <a:solidFill>
                <a:srgbClr val="C00000"/>
              </a:solidFill>
              <a:latin typeface="Cambria" panose="02040503050406030204" pitchFamily="18" charset="0"/>
              <a:ea typeface="Cambria" panose="02040503050406030204" pitchFamily="18" charset="0"/>
            </a:endParaRPr>
          </a:p>
        </p:txBody>
      </p:sp>
      <p:pic>
        <p:nvPicPr>
          <p:cNvPr id="11" name="图片 21">
            <a:extLst>
              <a:ext uri="{FF2B5EF4-FFF2-40B4-BE49-F238E27FC236}">
                <a16:creationId xmlns:a16="http://schemas.microsoft.com/office/drawing/2014/main" id="{0CF22B01-4958-B4D1-7745-A17539E5E8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08760" y="5139160"/>
            <a:ext cx="1892943" cy="1892943"/>
          </a:xfrm>
          <a:prstGeom prst="rect">
            <a:avLst/>
          </a:prstGeom>
        </p:spPr>
      </p:pic>
      <p:pic>
        <p:nvPicPr>
          <p:cNvPr id="12" name="图片 17">
            <a:extLst>
              <a:ext uri="{FF2B5EF4-FFF2-40B4-BE49-F238E27FC236}">
                <a16:creationId xmlns:a16="http://schemas.microsoft.com/office/drawing/2014/main" id="{45F4841D-326E-34C9-165E-2D4DCC5AF37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29468" y="5266736"/>
            <a:ext cx="1880536" cy="1880536"/>
          </a:xfrm>
          <a:prstGeom prst="rect">
            <a:avLst/>
          </a:prstGeom>
        </p:spPr>
      </p:pic>
    </p:spTree>
    <p:extLst>
      <p:ext uri="{BB962C8B-B14F-4D97-AF65-F5344CB8AC3E}">
        <p14:creationId xmlns:p14="http://schemas.microsoft.com/office/powerpoint/2010/main" val="1830435306"/>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to="0" calcmode="lin" valueType="num">
                                      <p:cBhvr>
                                        <p:cTn id="7"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0"/>
                                        </p:tgtEl>
                                      </p:cBhvr>
                                    </p:animEffect>
                                    <p:animScale>
                                      <p:cBhvr>
                                        <p:cTn id="9" dur="500" decel="100000" fill="hold">
                                          <p:stCondLst>
                                            <p:cond delay="0"/>
                                          </p:stCondLst>
                                        </p:cTn>
                                        <p:tgtEl>
                                          <p:spTgt spid="30"/>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iterate type="wd">
                                    <p:tmPct val="10000"/>
                                  </p:iterate>
                                  <p:childTnLst>
                                    <p:set>
                                      <p:cBhvr>
                                        <p:cTn id="21" dur="1" fill="hold">
                                          <p:stCondLst>
                                            <p:cond delay="0"/>
                                          </p:stCondLst>
                                        </p:cTn>
                                        <p:tgtEl>
                                          <p:spTgt spid="12"/>
                                        </p:tgtEl>
                                        <p:attrNameLst>
                                          <p:attrName>style.visibility</p:attrName>
                                        </p:attrNameLst>
                                      </p:cBhvr>
                                      <p:to>
                                        <p:strVal val="visible"/>
                                      </p:to>
                                    </p:set>
                                    <p:anim to="0" calcmode="lin" valueType="num">
                                      <p:cBhvr>
                                        <p:cTn id="22" dur="500" decel="100000" fill="hold">
                                          <p:stCondLst>
                                            <p:cond delay="0"/>
                                          </p:stCondLst>
                                        </p:cTn>
                                        <p:tgtEl>
                                          <p:spTgt spid="12"/>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12"/>
                                        </p:tgtEl>
                                      </p:cBhvr>
                                    </p:animEffect>
                                    <p:animScale>
                                      <p:cBhvr>
                                        <p:cTn id="24" dur="500" decel="100000" fill="hold">
                                          <p:stCondLst>
                                            <p:cond delay="0"/>
                                          </p:stCondLst>
                                        </p:cTn>
                                        <p:tgtEl>
                                          <p:spTgt spid="12"/>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2280" r="8809"/>
          <a:stretch/>
        </p:blipFill>
        <p:spPr>
          <a:xfrm>
            <a:off x="-30097" y="-2"/>
            <a:ext cx="12222097" cy="6858001"/>
          </a:xfrm>
          <a:prstGeom prst="rect">
            <a:avLst/>
          </a:prstGeom>
        </p:spPr>
      </p:pic>
      <p:sp>
        <p:nvSpPr>
          <p:cNvPr id="35" name="文本框 34">
            <a:extLst>
              <a:ext uri="{FF2B5EF4-FFF2-40B4-BE49-F238E27FC236}">
                <a16:creationId xmlns:a16="http://schemas.microsoft.com/office/drawing/2014/main" id="{19B7EA6E-DDD7-A9A9-97A7-7EEE7524464B}"/>
              </a:ext>
            </a:extLst>
          </p:cNvPr>
          <p:cNvSpPr txBox="1"/>
          <p:nvPr/>
        </p:nvSpPr>
        <p:spPr>
          <a:xfrm>
            <a:off x="394778" y="1832827"/>
            <a:ext cx="5686173" cy="1323439"/>
          </a:xfrm>
          <a:prstGeom prst="rect">
            <a:avLst/>
          </a:prstGeom>
          <a:noFill/>
        </p:spPr>
        <p:txBody>
          <a:bodyPr wrap="none" rtlCol="0">
            <a:spAutoFit/>
          </a:bodyPr>
          <a:lstStyle/>
          <a:p>
            <a:pPr algn="ctr"/>
            <a:r>
              <a:rPr lang="en-US" altLang="zh-CN" sz="8000" dirty="0" smtClean="0">
                <a:ln w="25400">
                  <a:solidFill>
                    <a:schemeClr val="tx1">
                      <a:lumMod val="75000"/>
                      <a:lumOff val="25000"/>
                    </a:schemeClr>
                  </a:solidFill>
                </a:ln>
                <a:solidFill>
                  <a:schemeClr val="accent1">
                    <a:lumMod val="60000"/>
                    <a:lumOff val="4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rPr>
              <a:t>TẠM BIỆT</a:t>
            </a:r>
            <a:endParaRPr lang="zh-CN" altLang="en-US" sz="8000" dirty="0">
              <a:ln w="25400">
                <a:solidFill>
                  <a:schemeClr val="tx1">
                    <a:lumMod val="75000"/>
                    <a:lumOff val="25000"/>
                  </a:schemeClr>
                </a:solidFill>
              </a:ln>
              <a:solidFill>
                <a:schemeClr val="accent1">
                  <a:lumMod val="60000"/>
                  <a:lumOff val="4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endParaRPr>
          </a:p>
        </p:txBody>
      </p:sp>
      <p:sp>
        <p:nvSpPr>
          <p:cNvPr id="37" name="文本框 36">
            <a:extLst>
              <a:ext uri="{FF2B5EF4-FFF2-40B4-BE49-F238E27FC236}">
                <a16:creationId xmlns:a16="http://schemas.microsoft.com/office/drawing/2014/main" id="{6AFF90B0-ABB3-79A9-4FC0-E50FD759C519}"/>
              </a:ext>
            </a:extLst>
          </p:cNvPr>
          <p:cNvSpPr txBox="1"/>
          <p:nvPr/>
        </p:nvSpPr>
        <p:spPr>
          <a:xfrm>
            <a:off x="2563589" y="2996396"/>
            <a:ext cx="1317990" cy="1446550"/>
          </a:xfrm>
          <a:prstGeom prst="rect">
            <a:avLst/>
          </a:prstGeom>
          <a:noFill/>
        </p:spPr>
        <p:txBody>
          <a:bodyPr wrap="none" rtlCol="0">
            <a:spAutoFit/>
          </a:bodyPr>
          <a:lstStyle/>
          <a:p>
            <a:pPr algn="ctr"/>
            <a:r>
              <a:rPr lang="en-US" altLang="zh-CN" sz="8800" dirty="0" err="1" smtClean="0">
                <a:ln w="25400">
                  <a:solidFill>
                    <a:schemeClr val="tx1">
                      <a:lumMod val="75000"/>
                      <a:lumOff val="25000"/>
                    </a:schemeClr>
                  </a:solidFill>
                </a:ln>
                <a:solidFill>
                  <a:schemeClr val="bg1"/>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rPr>
              <a:t>và</a:t>
            </a:r>
            <a:endParaRPr lang="zh-CN" altLang="en-US" sz="8800" dirty="0">
              <a:ln w="25400">
                <a:solidFill>
                  <a:schemeClr val="tx1">
                    <a:lumMod val="75000"/>
                    <a:lumOff val="25000"/>
                  </a:schemeClr>
                </a:solidFill>
              </a:ln>
              <a:solidFill>
                <a:schemeClr val="bg1"/>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endParaRPr>
          </a:p>
        </p:txBody>
      </p:sp>
      <p:sp>
        <p:nvSpPr>
          <p:cNvPr id="42" name="文本框 41">
            <a:extLst>
              <a:ext uri="{FF2B5EF4-FFF2-40B4-BE49-F238E27FC236}">
                <a16:creationId xmlns:a16="http://schemas.microsoft.com/office/drawing/2014/main" id="{67AD34B2-8928-C8A2-80BA-E45EEAF04D79}"/>
              </a:ext>
            </a:extLst>
          </p:cNvPr>
          <p:cNvSpPr txBox="1"/>
          <p:nvPr/>
        </p:nvSpPr>
        <p:spPr>
          <a:xfrm>
            <a:off x="-46045" y="4265478"/>
            <a:ext cx="7374135" cy="1323439"/>
          </a:xfrm>
          <a:prstGeom prst="rect">
            <a:avLst/>
          </a:prstGeom>
          <a:noFill/>
        </p:spPr>
        <p:txBody>
          <a:bodyPr wrap="none" rtlCol="0">
            <a:spAutoFit/>
          </a:bodyPr>
          <a:lstStyle/>
          <a:p>
            <a:pPr algn="ctr"/>
            <a:r>
              <a:rPr lang="en-US" altLang="zh-CN" sz="8000" dirty="0" smtClean="0">
                <a:ln w="25400">
                  <a:solidFill>
                    <a:schemeClr val="tx1">
                      <a:lumMod val="75000"/>
                      <a:lumOff val="25000"/>
                    </a:schemeClr>
                  </a:solidFill>
                </a:ln>
                <a:solidFill>
                  <a:srgbClr val="0070C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rPr>
              <a:t>HẸN GẶP LẠI</a:t>
            </a:r>
            <a:endParaRPr lang="zh-CN" altLang="en-US" sz="8000" dirty="0">
              <a:ln w="25400">
                <a:solidFill>
                  <a:schemeClr val="tx1">
                    <a:lumMod val="75000"/>
                    <a:lumOff val="25000"/>
                  </a:schemeClr>
                </a:solidFill>
              </a:ln>
              <a:solidFill>
                <a:srgbClr val="0070C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endParaRPr>
          </a:p>
        </p:txBody>
      </p:sp>
      <p:pic>
        <p:nvPicPr>
          <p:cNvPr id="43" name="图片 42">
            <a:extLst>
              <a:ext uri="{FF2B5EF4-FFF2-40B4-BE49-F238E27FC236}">
                <a16:creationId xmlns:a16="http://schemas.microsoft.com/office/drawing/2014/main" id="{75B5F837-84F5-CA3E-9211-85B88C4C090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190898" y="2110087"/>
            <a:ext cx="676417" cy="561161"/>
          </a:xfrm>
          <a:prstGeom prst="rect">
            <a:avLst/>
          </a:prstGeom>
        </p:spPr>
      </p:pic>
    </p:spTree>
    <p:extLst>
      <p:ext uri="{BB962C8B-B14F-4D97-AF65-F5344CB8AC3E}">
        <p14:creationId xmlns:p14="http://schemas.microsoft.com/office/powerpoint/2010/main" val="734574926"/>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5"/>
                                        </p:tgtEl>
                                        <p:attrNameLst>
                                          <p:attrName>style.visibility</p:attrName>
                                        </p:attrNameLst>
                                      </p:cBhvr>
                                      <p:to>
                                        <p:strVal val="visible"/>
                                      </p:to>
                                    </p:set>
                                    <p:anim to="0" calcmode="lin" valueType="num">
                                      <p:cBhvr>
                                        <p:cTn id="7" dur="500" decel="100000" fill="hold">
                                          <p:stCondLst>
                                            <p:cond delay="0"/>
                                          </p:stCondLst>
                                        </p:cTn>
                                        <p:tgtEl>
                                          <p:spTgt spid="35"/>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5"/>
                                        </p:tgtEl>
                                      </p:cBhvr>
                                    </p:animEffect>
                                    <p:animScale>
                                      <p:cBhvr>
                                        <p:cTn id="9" dur="500" decel="100000" fill="hold">
                                          <p:stCondLst>
                                            <p:cond delay="0"/>
                                          </p:stCondLst>
                                        </p:cTn>
                                        <p:tgtEl>
                                          <p:spTgt spid="35"/>
                                        </p:tgtEl>
                                      </p:cBhvr>
                                      <p:by x="100000" y="100000"/>
                                      <p:from x="110000" y="110000"/>
                                      <p:to x="100000" y="100000"/>
                                    </p:animScale>
                                  </p:childTnLst>
                                </p:cTn>
                              </p:par>
                              <p:par>
                                <p:cTn id="10" presetID="10" presetClass="entr" presetSubtype="0" fill="hold" grpId="0" nodeType="withEffect">
                                  <p:stCondLst>
                                    <p:cond delay="0"/>
                                  </p:stCondLst>
                                  <p:iterate type="wd">
                                    <p:tmPct val="10000"/>
                                  </p:iterate>
                                  <p:childTnLst>
                                    <p:set>
                                      <p:cBhvr>
                                        <p:cTn id="11" dur="1" fill="hold">
                                          <p:stCondLst>
                                            <p:cond delay="0"/>
                                          </p:stCondLst>
                                        </p:cTn>
                                        <p:tgtEl>
                                          <p:spTgt spid="37"/>
                                        </p:tgtEl>
                                        <p:attrNameLst>
                                          <p:attrName>style.visibility</p:attrName>
                                        </p:attrNameLst>
                                      </p:cBhvr>
                                      <p:to>
                                        <p:strVal val="visible"/>
                                      </p:to>
                                    </p:set>
                                    <p:anim to="0" calcmode="lin" valueType="num">
                                      <p:cBhvr>
                                        <p:cTn id="12" dur="500" decel="100000" fill="hold">
                                          <p:stCondLst>
                                            <p:cond delay="0"/>
                                          </p:stCondLst>
                                        </p:cTn>
                                        <p:tgtEl>
                                          <p:spTgt spid="37"/>
                                        </p:tgtEl>
                                        <p:attrNameLst>
                                          <p:attrName>ppt_y</p:attrName>
                                        </p:attrNameLst>
                                      </p:cBhvr>
                                      <p:tavLst>
                                        <p:tav tm="0">
                                          <p:val>
                                            <p:strVal val="ppt_y-0.02"/>
                                          </p:val>
                                        </p:tav>
                                        <p:tav tm="100000">
                                          <p:val>
                                            <p:strVal val="#ppt_y"/>
                                          </p:val>
                                        </p:tav>
                                      </p:tavLst>
                                    </p:anim>
                                    <p:animEffect transition="in" filter="fade">
                                      <p:cBhvr>
                                        <p:cTn id="13" dur="500">
                                          <p:stCondLst>
                                            <p:cond delay="0"/>
                                          </p:stCondLst>
                                        </p:cTn>
                                        <p:tgtEl>
                                          <p:spTgt spid="37"/>
                                        </p:tgtEl>
                                      </p:cBhvr>
                                    </p:animEffect>
                                    <p:animScale>
                                      <p:cBhvr>
                                        <p:cTn id="14" dur="500" decel="100000" fill="hold">
                                          <p:stCondLst>
                                            <p:cond delay="0"/>
                                          </p:stCondLst>
                                        </p:cTn>
                                        <p:tgtEl>
                                          <p:spTgt spid="37"/>
                                        </p:tgtEl>
                                      </p:cBhvr>
                                      <p:by x="100000" y="100000"/>
                                      <p:from x="110000" y="110000"/>
                                      <p:to x="100000" y="100000"/>
                                    </p:animScale>
                                  </p:childTnLst>
                                </p:cTn>
                              </p:par>
                              <p:par>
                                <p:cTn id="15" presetID="10" presetClass="entr" presetSubtype="0" fill="hold" nodeType="withEffect">
                                  <p:stCondLst>
                                    <p:cond delay="0"/>
                                  </p:stCondLst>
                                  <p:iterate type="wd">
                                    <p:tmPct val="10000"/>
                                  </p:iterate>
                                  <p:childTnLst>
                                    <p:set>
                                      <p:cBhvr>
                                        <p:cTn id="16" dur="1" fill="hold">
                                          <p:stCondLst>
                                            <p:cond delay="0"/>
                                          </p:stCondLst>
                                        </p:cTn>
                                        <p:tgtEl>
                                          <p:spTgt spid="43"/>
                                        </p:tgtEl>
                                        <p:attrNameLst>
                                          <p:attrName>style.visibility</p:attrName>
                                        </p:attrNameLst>
                                      </p:cBhvr>
                                      <p:to>
                                        <p:strVal val="visible"/>
                                      </p:to>
                                    </p:set>
                                    <p:anim to="0" calcmode="lin" valueType="num">
                                      <p:cBhvr>
                                        <p:cTn id="17" dur="500" decel="100000" fill="hold">
                                          <p:stCondLst>
                                            <p:cond delay="0"/>
                                          </p:stCondLst>
                                        </p:cTn>
                                        <p:tgtEl>
                                          <p:spTgt spid="43"/>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43"/>
                                        </p:tgtEl>
                                      </p:cBhvr>
                                    </p:animEffect>
                                    <p:animScale>
                                      <p:cBhvr>
                                        <p:cTn id="19" dur="500" decel="100000" fill="hold">
                                          <p:stCondLst>
                                            <p:cond delay="0"/>
                                          </p:stCondLst>
                                        </p:cTn>
                                        <p:tgtEl>
                                          <p:spTgt spid="43"/>
                                        </p:tgtEl>
                                      </p:cBhvr>
                                      <p:by x="100000" y="100000"/>
                                      <p:from x="110000" y="110000"/>
                                      <p:to x="100000" y="100000"/>
                                    </p:animScale>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42"/>
                                        </p:tgtEl>
                                        <p:attrNameLst>
                                          <p:attrName>style.visibility</p:attrName>
                                        </p:attrNameLst>
                                      </p:cBhvr>
                                      <p:to>
                                        <p:strVal val="visible"/>
                                      </p:to>
                                    </p:set>
                                    <p:anim to="0" calcmode="lin" valueType="num">
                                      <p:cBhvr>
                                        <p:cTn id="22" dur="500" decel="100000" fill="hold">
                                          <p:stCondLst>
                                            <p:cond delay="0"/>
                                          </p:stCondLst>
                                        </p:cTn>
                                        <p:tgtEl>
                                          <p:spTgt spid="42"/>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42"/>
                                        </p:tgtEl>
                                      </p:cBhvr>
                                    </p:animEffect>
                                    <p:animScale>
                                      <p:cBhvr>
                                        <p:cTn id="24" dur="500" decel="100000" fill="hold">
                                          <p:stCondLst>
                                            <p:cond delay="0"/>
                                          </p:stCondLst>
                                        </p:cTn>
                                        <p:tgtEl>
                                          <p:spTgt spid="42"/>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722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形状 39">
            <a:extLst>
              <a:ext uri="{FF2B5EF4-FFF2-40B4-BE49-F238E27FC236}">
                <a16:creationId xmlns:a16="http://schemas.microsoft.com/office/drawing/2014/main" id="{D592B52D-2CF7-C1CD-15D2-7908D48A99A7}"/>
              </a:ext>
            </a:extLst>
          </p:cNvPr>
          <p:cNvSpPr/>
          <p:nvPr/>
        </p:nvSpPr>
        <p:spPr>
          <a:xfrm rot="16200000">
            <a:off x="6994073" y="4565949"/>
            <a:ext cx="339979" cy="699883"/>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41" name="任意多边形: 形状 40">
            <a:extLst>
              <a:ext uri="{FF2B5EF4-FFF2-40B4-BE49-F238E27FC236}">
                <a16:creationId xmlns:a16="http://schemas.microsoft.com/office/drawing/2014/main" id="{E7D9FD73-ADFC-667D-15C8-0FB08C272581}"/>
              </a:ext>
            </a:extLst>
          </p:cNvPr>
          <p:cNvSpPr/>
          <p:nvPr/>
        </p:nvSpPr>
        <p:spPr>
          <a:xfrm>
            <a:off x="1508950" y="1126066"/>
            <a:ext cx="307149" cy="632299"/>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16" name="图片 15">
            <a:extLst>
              <a:ext uri="{FF2B5EF4-FFF2-40B4-BE49-F238E27FC236}">
                <a16:creationId xmlns:a16="http://schemas.microsoft.com/office/drawing/2014/main" id="{4D67E971-77C0-EE6D-0EB0-E0743E77FD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37153" y="1999861"/>
            <a:ext cx="3567559" cy="3849396"/>
          </a:xfrm>
          <a:prstGeom prst="rect">
            <a:avLst/>
          </a:prstGeom>
        </p:spPr>
      </p:pic>
      <p:sp>
        <p:nvSpPr>
          <p:cNvPr id="18" name="椭圆 17">
            <a:extLst>
              <a:ext uri="{FF2B5EF4-FFF2-40B4-BE49-F238E27FC236}">
                <a16:creationId xmlns:a16="http://schemas.microsoft.com/office/drawing/2014/main" id="{AFF9A1A5-9A9B-215D-B178-76FDE7CFD844}"/>
              </a:ext>
            </a:extLst>
          </p:cNvPr>
          <p:cNvSpPr/>
          <p:nvPr/>
        </p:nvSpPr>
        <p:spPr>
          <a:xfrm>
            <a:off x="10176327" y="1623785"/>
            <a:ext cx="406401" cy="406401"/>
          </a:xfrm>
          <a:prstGeom prst="ellipse">
            <a:avLst/>
          </a:pr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0" name="文本框 19">
            <a:extLst>
              <a:ext uri="{FF2B5EF4-FFF2-40B4-BE49-F238E27FC236}">
                <a16:creationId xmlns:a16="http://schemas.microsoft.com/office/drawing/2014/main" id="{4DDE28E4-F5B2-FCAA-2D87-D45CCB3AB609}"/>
              </a:ext>
            </a:extLst>
          </p:cNvPr>
          <p:cNvSpPr txBox="1"/>
          <p:nvPr/>
        </p:nvSpPr>
        <p:spPr>
          <a:xfrm>
            <a:off x="1329033" y="1300684"/>
            <a:ext cx="5580744" cy="4339650"/>
          </a:xfrm>
          <a:prstGeom prst="rect">
            <a:avLst/>
          </a:prstGeom>
          <a:noFill/>
        </p:spPr>
        <p:txBody>
          <a:bodyPr wrap="square">
            <a:spAutoFit/>
          </a:bodyPr>
          <a:lstStyle/>
          <a:p>
            <a:pPr algn="ctr"/>
            <a:r>
              <a:rPr lang="en-US" altLang="zh-CN" sz="13800" dirty="0" smtClean="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KHỞI </a:t>
            </a:r>
          </a:p>
          <a:p>
            <a:pPr algn="ctr"/>
            <a:r>
              <a:rPr lang="en-US" altLang="zh-CN" sz="13800" dirty="0" smtClean="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ĐỘNG</a:t>
            </a:r>
            <a:endParaRPr lang="zh-CN" altLang="en-US"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endParaRPr>
          </a:p>
        </p:txBody>
      </p:sp>
    </p:spTree>
    <p:extLst>
      <p:ext uri="{BB962C8B-B14F-4D97-AF65-F5344CB8AC3E}">
        <p14:creationId xmlns:p14="http://schemas.microsoft.com/office/powerpoint/2010/main" val="2824777126"/>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to="0" calcmode="lin" valueType="num">
                                      <p:cBhvr>
                                        <p:cTn id="7" dur="500" decel="100000" fill="hold">
                                          <p:stCondLst>
                                            <p:cond delay="0"/>
                                          </p:stCondLst>
                                        </p:cTn>
                                        <p:tgtEl>
                                          <p:spTgt spid="41"/>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41"/>
                                        </p:tgtEl>
                                      </p:cBhvr>
                                    </p:animEffect>
                                    <p:animScale>
                                      <p:cBhvr>
                                        <p:cTn id="9" dur="500" decel="100000" fill="hold">
                                          <p:stCondLst>
                                            <p:cond delay="0"/>
                                          </p:stCondLst>
                                        </p:cTn>
                                        <p:tgtEl>
                                          <p:spTgt spid="41"/>
                                        </p:tgtEl>
                                      </p:cBhvr>
                                      <p:by x="100000" y="100000"/>
                                      <p:from x="110000" y="110000"/>
                                      <p:to x="100000" y="100000"/>
                                    </p:animScale>
                                  </p:childTnLst>
                                </p:cTn>
                              </p:par>
                              <p:par>
                                <p:cTn id="10" presetID="10" presetClass="entr" presetSubtype="0" fill="hold" nodeType="with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 to="0" calcmode="lin" valueType="num">
                                      <p:cBhvr>
                                        <p:cTn id="12" dur="500" decel="100000" fill="hold">
                                          <p:stCondLst>
                                            <p:cond delay="0"/>
                                          </p:stCondLst>
                                        </p:cTn>
                                        <p:tgtEl>
                                          <p:spTgt spid="16"/>
                                        </p:tgtEl>
                                        <p:attrNameLst>
                                          <p:attrName>ppt_y</p:attrName>
                                        </p:attrNameLst>
                                      </p:cBhvr>
                                      <p:tavLst>
                                        <p:tav tm="0">
                                          <p:val>
                                            <p:strVal val="ppt_y-0.02"/>
                                          </p:val>
                                        </p:tav>
                                        <p:tav tm="100000">
                                          <p:val>
                                            <p:strVal val="#ppt_y"/>
                                          </p:val>
                                        </p:tav>
                                      </p:tavLst>
                                    </p:anim>
                                    <p:animEffect transition="in" filter="fade">
                                      <p:cBhvr>
                                        <p:cTn id="13" dur="500">
                                          <p:stCondLst>
                                            <p:cond delay="0"/>
                                          </p:stCondLst>
                                        </p:cTn>
                                        <p:tgtEl>
                                          <p:spTgt spid="16"/>
                                        </p:tgtEl>
                                      </p:cBhvr>
                                    </p:animEffect>
                                    <p:animScale>
                                      <p:cBhvr>
                                        <p:cTn id="14" dur="500" decel="100000" fill="hold">
                                          <p:stCondLst>
                                            <p:cond delay="0"/>
                                          </p:stCondLst>
                                        </p:cTn>
                                        <p:tgtEl>
                                          <p:spTgt spid="16"/>
                                        </p:tgtEl>
                                      </p:cBhvr>
                                      <p:by x="100000" y="100000"/>
                                      <p:from x="110000" y="110000"/>
                                      <p:to x="100000" y="100000"/>
                                    </p:animScale>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40"/>
                                        </p:tgtEl>
                                        <p:attrNameLst>
                                          <p:attrName>style.visibility</p:attrName>
                                        </p:attrNameLst>
                                      </p:cBhvr>
                                      <p:to>
                                        <p:strVal val="visible"/>
                                      </p:to>
                                    </p:set>
                                    <p:anim to="0" calcmode="lin" valueType="num">
                                      <p:cBhvr>
                                        <p:cTn id="17"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40"/>
                                        </p:tgtEl>
                                      </p:cBhvr>
                                    </p:animEffect>
                                    <p:animScale>
                                      <p:cBhvr>
                                        <p:cTn id="19" dur="500" decel="100000" fill="hold">
                                          <p:stCondLst>
                                            <p:cond delay="0"/>
                                          </p:stCondLst>
                                        </p:cTn>
                                        <p:tgtEl>
                                          <p:spTgt spid="40"/>
                                        </p:tgtEl>
                                      </p:cBhvr>
                                      <p:by x="100000" y="100000"/>
                                      <p:from x="110000" y="110000"/>
                                      <p:to x="100000" y="100000"/>
                                    </p:animScale>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18"/>
                                        </p:tgtEl>
                                        <p:attrNameLst>
                                          <p:attrName>style.visibility</p:attrName>
                                        </p:attrNameLst>
                                      </p:cBhvr>
                                      <p:to>
                                        <p:strVal val="visible"/>
                                      </p:to>
                                    </p:set>
                                    <p:anim to="0" calcmode="lin" valueType="num">
                                      <p:cBhvr>
                                        <p:cTn id="22" dur="500" decel="100000" fill="hold">
                                          <p:stCondLst>
                                            <p:cond delay="0"/>
                                          </p:stCondLst>
                                        </p:cTn>
                                        <p:tgtEl>
                                          <p:spTgt spid="18"/>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18"/>
                                        </p:tgtEl>
                                      </p:cBhvr>
                                    </p:animEffect>
                                    <p:animScale>
                                      <p:cBhvr>
                                        <p:cTn id="24" dur="500" decel="100000" fill="hold">
                                          <p:stCondLst>
                                            <p:cond delay="0"/>
                                          </p:stCondLst>
                                        </p:cTn>
                                        <p:tgtEl>
                                          <p:spTgt spid="18"/>
                                        </p:tgtEl>
                                      </p:cBhvr>
                                      <p:by x="100000" y="100000"/>
                                      <p:from x="110000" y="110000"/>
                                      <p:to x="100000" y="100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8"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7" name="文本框 16">
            <a:extLst>
              <a:ext uri="{FF2B5EF4-FFF2-40B4-BE49-F238E27FC236}">
                <a16:creationId xmlns:a16="http://schemas.microsoft.com/office/drawing/2014/main" id="{E7A8715A-72E8-0CD9-8D6B-65A52B89F773}"/>
              </a:ext>
            </a:extLst>
          </p:cNvPr>
          <p:cNvSpPr txBox="1"/>
          <p:nvPr/>
        </p:nvSpPr>
        <p:spPr>
          <a:xfrm>
            <a:off x="1301261" y="558678"/>
            <a:ext cx="10234246" cy="923330"/>
          </a:xfrm>
          <a:prstGeom prst="rect">
            <a:avLst/>
          </a:prstGeom>
          <a:noFill/>
        </p:spPr>
        <p:txBody>
          <a:bodyPr wrap="square" rtlCol="0">
            <a:spAutoFit/>
          </a:bodyPr>
          <a:lstStyle/>
          <a:p>
            <a:pPr>
              <a:lnSpc>
                <a:spcPct val="150000"/>
              </a:lnSpc>
            </a:pP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Hãy</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chỉ</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ra</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những</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bộ</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phận</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của</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600" b="1" i="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35" name="图片 34">
            <a:extLst>
              <a:ext uri="{FF2B5EF4-FFF2-40B4-BE49-F238E27FC236}">
                <a16:creationId xmlns:a16="http://schemas.microsoft.com/office/drawing/2014/main" id="{7EEE4751-1636-7F04-8565-DC4E9A67C7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9264" y="-219597"/>
            <a:ext cx="1728446" cy="2336859"/>
          </a:xfrm>
          <a:prstGeom prst="rect">
            <a:avLst/>
          </a:prstGeom>
        </p:spPr>
      </p:pic>
      <p:pic>
        <p:nvPicPr>
          <p:cNvPr id="2" name="Picture 1"/>
          <p:cNvPicPr>
            <a:picLocks noChangeAspect="1"/>
          </p:cNvPicPr>
          <p:nvPr/>
        </p:nvPicPr>
        <p:blipFill>
          <a:blip r:embed="rId3"/>
          <a:stretch>
            <a:fillRect/>
          </a:stretch>
        </p:blipFill>
        <p:spPr>
          <a:xfrm>
            <a:off x="3534927" y="1408538"/>
            <a:ext cx="5253365" cy="4817315"/>
          </a:xfrm>
          <a:prstGeom prst="rect">
            <a:avLst/>
          </a:prstGeom>
        </p:spPr>
      </p:pic>
      <p:sp>
        <p:nvSpPr>
          <p:cNvPr id="3" name="Rounded Rectangle 2"/>
          <p:cNvSpPr/>
          <p:nvPr/>
        </p:nvSpPr>
        <p:spPr>
          <a:xfrm>
            <a:off x="6726115" y="2479430"/>
            <a:ext cx="879231" cy="369277"/>
          </a:xfrm>
          <a:prstGeom prst="roundRect">
            <a:avLst/>
          </a:prstGeom>
          <a:solidFill>
            <a:srgbClr val="FF3333"/>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9" name="Rounded Rectangle 8"/>
          <p:cNvSpPr/>
          <p:nvPr/>
        </p:nvSpPr>
        <p:spPr>
          <a:xfrm>
            <a:off x="3748817" y="3554992"/>
            <a:ext cx="992865" cy="507961"/>
          </a:xfrm>
          <a:prstGeom prst="roundRect">
            <a:avLst/>
          </a:prstGeom>
          <a:solidFill>
            <a:srgbClr val="FF3333"/>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11" name="Rounded Rectangle 10"/>
          <p:cNvSpPr/>
          <p:nvPr/>
        </p:nvSpPr>
        <p:spPr>
          <a:xfrm>
            <a:off x="4880032" y="1549216"/>
            <a:ext cx="879231" cy="369277"/>
          </a:xfrm>
          <a:prstGeom prst="roundRect">
            <a:avLst/>
          </a:prstGeom>
          <a:solidFill>
            <a:srgbClr val="FF3333"/>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12" name="Rounded Rectangle 11"/>
          <p:cNvSpPr/>
          <p:nvPr/>
        </p:nvSpPr>
        <p:spPr>
          <a:xfrm>
            <a:off x="3534927" y="2109612"/>
            <a:ext cx="1065868" cy="444511"/>
          </a:xfrm>
          <a:prstGeom prst="roundRect">
            <a:avLst/>
          </a:prstGeom>
          <a:solidFill>
            <a:srgbClr val="FCDE4D"/>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ambria" panose="02040503050406030204" pitchFamily="18" charset="0"/>
                <a:ea typeface="Cambria" panose="02040503050406030204" pitchFamily="18" charset="0"/>
              </a:rPr>
              <a:t>?</a:t>
            </a:r>
            <a:endParaRPr lang="en-US" sz="2400" b="1" dirty="0">
              <a:solidFill>
                <a:schemeClr val="tx1"/>
              </a:solidFill>
              <a:latin typeface="Cambria" panose="02040503050406030204" pitchFamily="18" charset="0"/>
              <a:ea typeface="Cambria" panose="02040503050406030204" pitchFamily="18" charset="0"/>
            </a:endParaRPr>
          </a:p>
        </p:txBody>
      </p:sp>
      <p:sp>
        <p:nvSpPr>
          <p:cNvPr id="13" name="Rounded Rectangle 12"/>
          <p:cNvSpPr/>
          <p:nvPr/>
        </p:nvSpPr>
        <p:spPr>
          <a:xfrm>
            <a:off x="7722424" y="3417579"/>
            <a:ext cx="1065868" cy="444511"/>
          </a:xfrm>
          <a:prstGeom prst="roundRect">
            <a:avLst/>
          </a:prstGeom>
          <a:solidFill>
            <a:srgbClr val="FCDE4D"/>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ambria" panose="02040503050406030204" pitchFamily="18" charset="0"/>
                <a:ea typeface="Cambria" panose="02040503050406030204" pitchFamily="18" charset="0"/>
              </a:rPr>
              <a:t>?</a:t>
            </a:r>
            <a:endParaRPr lang="en-US" sz="24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8662504"/>
      </p:ext>
    </p:ext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形状 39">
            <a:extLst>
              <a:ext uri="{FF2B5EF4-FFF2-40B4-BE49-F238E27FC236}">
                <a16:creationId xmlns:a16="http://schemas.microsoft.com/office/drawing/2014/main" id="{D592B52D-2CF7-C1CD-15D2-7908D48A99A7}"/>
              </a:ext>
            </a:extLst>
          </p:cNvPr>
          <p:cNvSpPr/>
          <p:nvPr/>
        </p:nvSpPr>
        <p:spPr>
          <a:xfrm rot="16200000">
            <a:off x="6994073" y="4565949"/>
            <a:ext cx="339979" cy="699883"/>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41" name="任意多边形: 形状 40">
            <a:extLst>
              <a:ext uri="{FF2B5EF4-FFF2-40B4-BE49-F238E27FC236}">
                <a16:creationId xmlns:a16="http://schemas.microsoft.com/office/drawing/2014/main" id="{E7D9FD73-ADFC-667D-15C8-0FB08C272581}"/>
              </a:ext>
            </a:extLst>
          </p:cNvPr>
          <p:cNvSpPr/>
          <p:nvPr/>
        </p:nvSpPr>
        <p:spPr>
          <a:xfrm>
            <a:off x="1508950" y="1126066"/>
            <a:ext cx="307149" cy="632299"/>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16" name="图片 15">
            <a:extLst>
              <a:ext uri="{FF2B5EF4-FFF2-40B4-BE49-F238E27FC236}">
                <a16:creationId xmlns:a16="http://schemas.microsoft.com/office/drawing/2014/main" id="{4D67E971-77C0-EE6D-0EB0-E0743E77FD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37153" y="1999861"/>
            <a:ext cx="3567559" cy="3849396"/>
          </a:xfrm>
          <a:prstGeom prst="rect">
            <a:avLst/>
          </a:prstGeom>
        </p:spPr>
      </p:pic>
      <p:sp>
        <p:nvSpPr>
          <p:cNvPr id="18" name="椭圆 17">
            <a:extLst>
              <a:ext uri="{FF2B5EF4-FFF2-40B4-BE49-F238E27FC236}">
                <a16:creationId xmlns:a16="http://schemas.microsoft.com/office/drawing/2014/main" id="{AFF9A1A5-9A9B-215D-B178-76FDE7CFD844}"/>
              </a:ext>
            </a:extLst>
          </p:cNvPr>
          <p:cNvSpPr/>
          <p:nvPr/>
        </p:nvSpPr>
        <p:spPr>
          <a:xfrm>
            <a:off x="10176327" y="1623785"/>
            <a:ext cx="406401" cy="406401"/>
          </a:xfrm>
          <a:prstGeom prst="ellipse">
            <a:avLst/>
          </a:pr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0" name="文本框 19">
            <a:extLst>
              <a:ext uri="{FF2B5EF4-FFF2-40B4-BE49-F238E27FC236}">
                <a16:creationId xmlns:a16="http://schemas.microsoft.com/office/drawing/2014/main" id="{4DDE28E4-F5B2-FCAA-2D87-D45CCB3AB609}"/>
              </a:ext>
            </a:extLst>
          </p:cNvPr>
          <p:cNvSpPr txBox="1"/>
          <p:nvPr/>
        </p:nvSpPr>
        <p:spPr>
          <a:xfrm>
            <a:off x="1329033" y="1300684"/>
            <a:ext cx="5908120" cy="4339650"/>
          </a:xfrm>
          <a:prstGeom prst="rect">
            <a:avLst/>
          </a:prstGeom>
          <a:noFill/>
        </p:spPr>
        <p:txBody>
          <a:bodyPr wrap="square">
            <a:spAutoFit/>
          </a:bodyPr>
          <a:lstStyle/>
          <a:p>
            <a:pPr algn="ctr"/>
            <a:r>
              <a:rPr lang="en-US" altLang="zh-CN" sz="13800" dirty="0" smtClean="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KHÁM</a:t>
            </a:r>
          </a:p>
          <a:p>
            <a:pPr algn="ctr"/>
            <a:r>
              <a:rPr lang="en-US" altLang="zh-CN" sz="13800" dirty="0" smtClean="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PHÁ</a:t>
            </a:r>
            <a:endParaRPr lang="zh-CN" altLang="en-US"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endParaRPr>
          </a:p>
        </p:txBody>
      </p:sp>
    </p:spTree>
    <p:extLst>
      <p:ext uri="{BB962C8B-B14F-4D97-AF65-F5344CB8AC3E}">
        <p14:creationId xmlns:p14="http://schemas.microsoft.com/office/powerpoint/2010/main" val="583792370"/>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to="0" calcmode="lin" valueType="num">
                                      <p:cBhvr>
                                        <p:cTn id="7" dur="500" decel="100000" fill="hold">
                                          <p:stCondLst>
                                            <p:cond delay="0"/>
                                          </p:stCondLst>
                                        </p:cTn>
                                        <p:tgtEl>
                                          <p:spTgt spid="41"/>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41"/>
                                        </p:tgtEl>
                                      </p:cBhvr>
                                    </p:animEffect>
                                    <p:animScale>
                                      <p:cBhvr>
                                        <p:cTn id="9" dur="500" decel="100000" fill="hold">
                                          <p:stCondLst>
                                            <p:cond delay="0"/>
                                          </p:stCondLst>
                                        </p:cTn>
                                        <p:tgtEl>
                                          <p:spTgt spid="41"/>
                                        </p:tgtEl>
                                      </p:cBhvr>
                                      <p:by x="100000" y="100000"/>
                                      <p:from x="110000" y="110000"/>
                                      <p:to x="100000" y="100000"/>
                                    </p:animScale>
                                  </p:childTnLst>
                                </p:cTn>
                              </p:par>
                              <p:par>
                                <p:cTn id="10" presetID="10" presetClass="entr" presetSubtype="0" fill="hold" nodeType="with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 to="0" calcmode="lin" valueType="num">
                                      <p:cBhvr>
                                        <p:cTn id="12" dur="500" decel="100000" fill="hold">
                                          <p:stCondLst>
                                            <p:cond delay="0"/>
                                          </p:stCondLst>
                                        </p:cTn>
                                        <p:tgtEl>
                                          <p:spTgt spid="16"/>
                                        </p:tgtEl>
                                        <p:attrNameLst>
                                          <p:attrName>ppt_y</p:attrName>
                                        </p:attrNameLst>
                                      </p:cBhvr>
                                      <p:tavLst>
                                        <p:tav tm="0">
                                          <p:val>
                                            <p:strVal val="ppt_y-0.02"/>
                                          </p:val>
                                        </p:tav>
                                        <p:tav tm="100000">
                                          <p:val>
                                            <p:strVal val="#ppt_y"/>
                                          </p:val>
                                        </p:tav>
                                      </p:tavLst>
                                    </p:anim>
                                    <p:animEffect transition="in" filter="fade">
                                      <p:cBhvr>
                                        <p:cTn id="13" dur="500">
                                          <p:stCondLst>
                                            <p:cond delay="0"/>
                                          </p:stCondLst>
                                        </p:cTn>
                                        <p:tgtEl>
                                          <p:spTgt spid="16"/>
                                        </p:tgtEl>
                                      </p:cBhvr>
                                    </p:animEffect>
                                    <p:animScale>
                                      <p:cBhvr>
                                        <p:cTn id="14" dur="500" decel="100000" fill="hold">
                                          <p:stCondLst>
                                            <p:cond delay="0"/>
                                          </p:stCondLst>
                                        </p:cTn>
                                        <p:tgtEl>
                                          <p:spTgt spid="16"/>
                                        </p:tgtEl>
                                      </p:cBhvr>
                                      <p:by x="100000" y="100000"/>
                                      <p:from x="110000" y="110000"/>
                                      <p:to x="100000" y="100000"/>
                                    </p:animScale>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40"/>
                                        </p:tgtEl>
                                        <p:attrNameLst>
                                          <p:attrName>style.visibility</p:attrName>
                                        </p:attrNameLst>
                                      </p:cBhvr>
                                      <p:to>
                                        <p:strVal val="visible"/>
                                      </p:to>
                                    </p:set>
                                    <p:anim to="0" calcmode="lin" valueType="num">
                                      <p:cBhvr>
                                        <p:cTn id="17"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40"/>
                                        </p:tgtEl>
                                      </p:cBhvr>
                                    </p:animEffect>
                                    <p:animScale>
                                      <p:cBhvr>
                                        <p:cTn id="19" dur="500" decel="100000" fill="hold">
                                          <p:stCondLst>
                                            <p:cond delay="0"/>
                                          </p:stCondLst>
                                        </p:cTn>
                                        <p:tgtEl>
                                          <p:spTgt spid="40"/>
                                        </p:tgtEl>
                                      </p:cBhvr>
                                      <p:by x="100000" y="100000"/>
                                      <p:from x="110000" y="110000"/>
                                      <p:to x="100000" y="100000"/>
                                    </p:animScale>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18"/>
                                        </p:tgtEl>
                                        <p:attrNameLst>
                                          <p:attrName>style.visibility</p:attrName>
                                        </p:attrNameLst>
                                      </p:cBhvr>
                                      <p:to>
                                        <p:strVal val="visible"/>
                                      </p:to>
                                    </p:set>
                                    <p:anim to="0" calcmode="lin" valueType="num">
                                      <p:cBhvr>
                                        <p:cTn id="22" dur="500" decel="100000" fill="hold">
                                          <p:stCondLst>
                                            <p:cond delay="0"/>
                                          </p:stCondLst>
                                        </p:cTn>
                                        <p:tgtEl>
                                          <p:spTgt spid="18"/>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18"/>
                                        </p:tgtEl>
                                      </p:cBhvr>
                                    </p:animEffect>
                                    <p:animScale>
                                      <p:cBhvr>
                                        <p:cTn id="24" dur="500" decel="100000" fill="hold">
                                          <p:stCondLst>
                                            <p:cond delay="0"/>
                                          </p:stCondLst>
                                        </p:cTn>
                                        <p:tgtEl>
                                          <p:spTgt spid="18"/>
                                        </p:tgtEl>
                                      </p:cBhvr>
                                      <p:by x="100000" y="100000"/>
                                      <p:from x="110000" y="110000"/>
                                      <p:to x="100000" y="100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8"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1AE7C6A4-CF1F-F17C-403D-9DC196D292CD}"/>
              </a:ext>
            </a:extLst>
          </p:cNvPr>
          <p:cNvGrpSpPr/>
          <p:nvPr/>
        </p:nvGrpSpPr>
        <p:grpSpPr>
          <a:xfrm>
            <a:off x="228770" y="189990"/>
            <a:ext cx="1270000" cy="1270000"/>
            <a:chOff x="3098800" y="2425700"/>
            <a:chExt cx="1270000" cy="1270000"/>
          </a:xfrm>
        </p:grpSpPr>
        <p:sp>
          <p:nvSpPr>
            <p:cNvPr id="24" name="椭圆 23">
              <a:extLst>
                <a:ext uri="{FF2B5EF4-FFF2-40B4-BE49-F238E27FC236}">
                  <a16:creationId xmlns:a16="http://schemas.microsoft.com/office/drawing/2014/main"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思源宋体 CN" panose="02020400000000000000" pitchFamily="18" charset="-122"/>
                  <a:ea typeface="思源宋体 CN" panose="02020400000000000000" pitchFamily="18" charset="-122"/>
                  <a:sym typeface="思源宋体 CN" panose="02020400000000000000" pitchFamily="18" charset="-122"/>
                </a:rPr>
                <a:t>01</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7" name="椭圆 26">
              <a:extLst>
                <a:ext uri="{FF2B5EF4-FFF2-40B4-BE49-F238E27FC236}">
                  <a16:creationId xmlns:a16="http://schemas.microsoft.com/office/drawing/2014/main"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56" name="文本框 55">
            <a:extLst>
              <a:ext uri="{FF2B5EF4-FFF2-40B4-BE49-F238E27FC236}">
                <a16:creationId xmlns:a16="http://schemas.microsoft.com/office/drawing/2014/main" id="{4264905E-46C7-FFB6-53D5-55EB210BE435}"/>
              </a:ext>
            </a:extLst>
          </p:cNvPr>
          <p:cNvSpPr txBox="1"/>
          <p:nvPr/>
        </p:nvSpPr>
        <p:spPr>
          <a:xfrm>
            <a:off x="1048161" y="1808034"/>
            <a:ext cx="3639585" cy="3046988"/>
          </a:xfrm>
          <a:prstGeom prst="rect">
            <a:avLst/>
          </a:prstGeom>
          <a:solidFill>
            <a:schemeClr val="accent1">
              <a:lumMod val="60000"/>
              <a:lumOff val="40000"/>
            </a:schemeClr>
          </a:solidFill>
          <a:ln w="38100">
            <a:solidFill>
              <a:schemeClr val="tx1">
                <a:lumMod val="75000"/>
                <a:lumOff val="25000"/>
              </a:schemeClr>
            </a:solidFill>
            <a:prstDash val="lgDash"/>
          </a:ln>
        </p:spPr>
        <p:txBody>
          <a:bodyPr wrap="square">
            <a:spAutoFit/>
          </a:bodyPr>
          <a:lstStyle/>
          <a:p>
            <a:pPr algn="ct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sát</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các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hình</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dưới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đây</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và</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biết</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Vì</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sao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2" name="Picture 1"/>
          <p:cNvPicPr>
            <a:picLocks noChangeAspect="1"/>
          </p:cNvPicPr>
          <p:nvPr/>
        </p:nvPicPr>
        <p:blipFill>
          <a:blip r:embed="rId2"/>
          <a:stretch>
            <a:fillRect/>
          </a:stretch>
        </p:blipFill>
        <p:spPr>
          <a:xfrm>
            <a:off x="4981149" y="812612"/>
            <a:ext cx="6090402" cy="2605850"/>
          </a:xfrm>
          <a:prstGeom prst="rect">
            <a:avLst/>
          </a:prstGeom>
        </p:spPr>
      </p:pic>
      <p:pic>
        <p:nvPicPr>
          <p:cNvPr id="3" name="Picture 2"/>
          <p:cNvPicPr>
            <a:picLocks noChangeAspect="1"/>
          </p:cNvPicPr>
          <p:nvPr/>
        </p:nvPicPr>
        <p:blipFill>
          <a:blip r:embed="rId3"/>
          <a:stretch>
            <a:fillRect/>
          </a:stretch>
        </p:blipFill>
        <p:spPr>
          <a:xfrm>
            <a:off x="4981149" y="3418462"/>
            <a:ext cx="6090402" cy="2650602"/>
          </a:xfrm>
          <a:prstGeom prst="rect">
            <a:avLst/>
          </a:prstGeom>
        </p:spPr>
      </p:pic>
    </p:spTree>
    <p:extLst>
      <p:ext uri="{BB962C8B-B14F-4D97-AF65-F5344CB8AC3E}">
        <p14:creationId xmlns:p14="http://schemas.microsoft.com/office/powerpoint/2010/main" val="1312531443"/>
      </p:ext>
    </p:ext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1AE7C6A4-CF1F-F17C-403D-9DC196D292CD}"/>
              </a:ext>
            </a:extLst>
          </p:cNvPr>
          <p:cNvGrpSpPr/>
          <p:nvPr/>
        </p:nvGrpSpPr>
        <p:grpSpPr>
          <a:xfrm>
            <a:off x="228770" y="189990"/>
            <a:ext cx="1270000" cy="1270000"/>
            <a:chOff x="3098800" y="2425700"/>
            <a:chExt cx="1270000" cy="1270000"/>
          </a:xfrm>
        </p:grpSpPr>
        <p:sp>
          <p:nvSpPr>
            <p:cNvPr id="24" name="椭圆 23">
              <a:extLst>
                <a:ext uri="{FF2B5EF4-FFF2-40B4-BE49-F238E27FC236}">
                  <a16:creationId xmlns:a16="http://schemas.microsoft.com/office/drawing/2014/main"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思源宋体 CN" panose="02020400000000000000" pitchFamily="18" charset="-122"/>
                  <a:ea typeface="思源宋体 CN" panose="02020400000000000000" pitchFamily="18" charset="-122"/>
                  <a:sym typeface="思源宋体 CN" panose="02020400000000000000" pitchFamily="18" charset="-122"/>
                </a:rPr>
                <a:t>01</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7" name="椭圆 26">
              <a:extLst>
                <a:ext uri="{FF2B5EF4-FFF2-40B4-BE49-F238E27FC236}">
                  <a16:creationId xmlns:a16="http://schemas.microsoft.com/office/drawing/2014/main"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56" name="文本框 55">
            <a:extLst>
              <a:ext uri="{FF2B5EF4-FFF2-40B4-BE49-F238E27FC236}">
                <a16:creationId xmlns:a16="http://schemas.microsoft.com/office/drawing/2014/main" id="{4264905E-46C7-FFB6-53D5-55EB210BE435}"/>
              </a:ext>
            </a:extLst>
          </p:cNvPr>
          <p:cNvSpPr txBox="1"/>
          <p:nvPr/>
        </p:nvSpPr>
        <p:spPr>
          <a:xfrm>
            <a:off x="1048161" y="1808034"/>
            <a:ext cx="3639585" cy="3046988"/>
          </a:xfrm>
          <a:prstGeom prst="rect">
            <a:avLst/>
          </a:prstGeom>
          <a:solidFill>
            <a:schemeClr val="accent1">
              <a:lumMod val="60000"/>
              <a:lumOff val="40000"/>
            </a:schemeClr>
          </a:solidFill>
          <a:ln w="38100">
            <a:solidFill>
              <a:schemeClr val="tx1">
                <a:lumMod val="75000"/>
                <a:lumOff val="25000"/>
              </a:schemeClr>
            </a:solidFill>
            <a:prstDash val="lgDash"/>
          </a:ln>
        </p:spPr>
        <p:txBody>
          <a:bodyPr wrap="square">
            <a:spAutoFit/>
          </a:bodyPr>
          <a:lstStyle/>
          <a:p>
            <a:pPr algn="ct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sát</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các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hình</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dưới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đây</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và</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biết</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Vì</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sao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5" name="Picture 4"/>
          <p:cNvPicPr>
            <a:picLocks noChangeAspect="1"/>
          </p:cNvPicPr>
          <p:nvPr/>
        </p:nvPicPr>
        <p:blipFill>
          <a:blip r:embed="rId2"/>
          <a:stretch>
            <a:fillRect/>
          </a:stretch>
        </p:blipFill>
        <p:spPr>
          <a:xfrm>
            <a:off x="4822912" y="3469877"/>
            <a:ext cx="6297863" cy="2698904"/>
          </a:xfrm>
          <a:prstGeom prst="rect">
            <a:avLst/>
          </a:prstGeom>
        </p:spPr>
      </p:pic>
      <p:pic>
        <p:nvPicPr>
          <p:cNvPr id="6" name="Picture 5"/>
          <p:cNvPicPr>
            <a:picLocks noChangeAspect="1"/>
          </p:cNvPicPr>
          <p:nvPr/>
        </p:nvPicPr>
        <p:blipFill>
          <a:blip r:embed="rId3"/>
          <a:stretch>
            <a:fillRect/>
          </a:stretch>
        </p:blipFill>
        <p:spPr>
          <a:xfrm>
            <a:off x="4927084" y="824990"/>
            <a:ext cx="6092015" cy="2644887"/>
          </a:xfrm>
          <a:prstGeom prst="rect">
            <a:avLst/>
          </a:prstGeom>
        </p:spPr>
      </p:pic>
    </p:spTree>
    <p:extLst>
      <p:ext uri="{BB962C8B-B14F-4D97-AF65-F5344CB8AC3E}">
        <p14:creationId xmlns:p14="http://schemas.microsoft.com/office/powerpoint/2010/main" val="3395823838"/>
      </p:ext>
    </p:ext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7D2CE73A-4BBD-4C73-C4E3-EF7AFDF5ADF7}"/>
              </a:ext>
            </a:extLst>
          </p:cNvPr>
          <p:cNvSpPr txBox="1"/>
          <p:nvPr/>
        </p:nvSpPr>
        <p:spPr>
          <a:xfrm>
            <a:off x="1215342" y="648484"/>
            <a:ext cx="9719358" cy="646331"/>
          </a:xfrm>
          <a:prstGeom prst="rect">
            <a:avLst/>
          </a:prstGeom>
          <a:noFill/>
        </p:spPr>
        <p:txBody>
          <a:bodyPr wrap="square">
            <a:spAutoFit/>
          </a:bodyPr>
          <a:lstStyle/>
          <a:p>
            <a:pPr algn="ct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Những</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6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sp>
        <p:nvSpPr>
          <p:cNvPr id="34" name="文本框 33">
            <a:extLst>
              <a:ext uri="{FF2B5EF4-FFF2-40B4-BE49-F238E27FC236}">
                <a16:creationId xmlns:a16="http://schemas.microsoft.com/office/drawing/2014/main" id="{576C2DF3-4725-7E1B-DD8B-8339A9FC28D8}"/>
              </a:ext>
            </a:extLst>
          </p:cNvPr>
          <p:cNvSpPr txBox="1"/>
          <p:nvPr/>
        </p:nvSpPr>
        <p:spPr>
          <a:xfrm>
            <a:off x="1215342" y="4671116"/>
            <a:ext cx="9899651" cy="984885"/>
          </a:xfrm>
          <a:prstGeom prst="rect">
            <a:avLst/>
          </a:prstGeom>
          <a:noFill/>
        </p:spPr>
        <p:txBody>
          <a:bodyPr wrap="square" lIns="0" tIns="0" rIns="0" bIns="0">
            <a:spAutoFit/>
          </a:bodyPr>
          <a:lstStyle/>
          <a:p>
            <a:pPr algn="ctr"/>
            <a:r>
              <a:rPr lang="vi-VN" sz="3200" dirty="0">
                <a:latin typeface="Cambria" panose="02040503050406030204" pitchFamily="18" charset="0"/>
                <a:ea typeface="Cambria" panose="02040503050406030204" pitchFamily="18" charset="0"/>
              </a:rPr>
              <a:t>Vì ở các hình đó, các bạn được vui chơi thoải mái bên gia đình, bạn bè, người thân, ngủ đủ giấc và đúng giờ</a:t>
            </a:r>
            <a:r>
              <a:rPr lang="vi-VN" sz="3200" dirty="0" smtClean="0">
                <a:latin typeface="Cambria" panose="02040503050406030204" pitchFamily="18" charset="0"/>
                <a:ea typeface="Cambria" panose="02040503050406030204" pitchFamily="18" charset="0"/>
              </a:rPr>
              <a:t>.</a:t>
            </a:r>
            <a:endParaRPr lang="vi-VN" sz="3200" dirty="0">
              <a:latin typeface="Cambria" panose="02040503050406030204" pitchFamily="18" charset="0"/>
              <a:ea typeface="Cambria" panose="02040503050406030204" pitchFamily="18" charset="0"/>
            </a:endParaRPr>
          </a:p>
        </p:txBody>
      </p:sp>
      <p:grpSp>
        <p:nvGrpSpPr>
          <p:cNvPr id="4" name="Group 3"/>
          <p:cNvGrpSpPr/>
          <p:nvPr/>
        </p:nvGrpSpPr>
        <p:grpSpPr>
          <a:xfrm>
            <a:off x="924287" y="1638783"/>
            <a:ext cx="10301468" cy="2690149"/>
            <a:chOff x="891251" y="1407289"/>
            <a:chExt cx="10301468" cy="2690149"/>
          </a:xfrm>
        </p:grpSpPr>
        <p:sp>
          <p:nvSpPr>
            <p:cNvPr id="59" name="矩形: 圆角 58">
              <a:extLst>
                <a:ext uri="{FF2B5EF4-FFF2-40B4-BE49-F238E27FC236}">
                  <a16:creationId xmlns:a16="http://schemas.microsoft.com/office/drawing/2014/main" id="{5FF01215-780A-81C7-A39C-E1770D8EF3C3}"/>
                </a:ext>
              </a:extLst>
            </p:cNvPr>
            <p:cNvSpPr/>
            <p:nvPr/>
          </p:nvSpPr>
          <p:spPr>
            <a:xfrm>
              <a:off x="891251" y="1407289"/>
              <a:ext cx="10301468" cy="2690149"/>
            </a:xfrm>
            <a:prstGeom prst="roundRect">
              <a:avLst/>
            </a:prstGeom>
            <a:solidFill>
              <a:schemeClr val="bg1">
                <a:lumMod val="95000"/>
                <a:alpha val="44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9" name="Picture 8"/>
            <p:cNvPicPr>
              <a:picLocks noChangeAspect="1"/>
            </p:cNvPicPr>
            <p:nvPr/>
          </p:nvPicPr>
          <p:blipFill>
            <a:blip r:embed="rId2"/>
            <a:stretch>
              <a:fillRect/>
            </a:stretch>
          </p:blipFill>
          <p:spPr>
            <a:xfrm>
              <a:off x="1002013" y="1749473"/>
              <a:ext cx="4967081" cy="2125224"/>
            </a:xfrm>
            <a:prstGeom prst="rect">
              <a:avLst/>
            </a:prstGeom>
          </p:spPr>
        </p:pic>
        <p:pic>
          <p:nvPicPr>
            <p:cNvPr id="2" name="Picture 1"/>
            <p:cNvPicPr>
              <a:picLocks noChangeAspect="1"/>
            </p:cNvPicPr>
            <p:nvPr/>
          </p:nvPicPr>
          <p:blipFill>
            <a:blip r:embed="rId3"/>
            <a:stretch>
              <a:fillRect/>
            </a:stretch>
          </p:blipFill>
          <p:spPr>
            <a:xfrm>
              <a:off x="8513721" y="1737458"/>
              <a:ext cx="2420979" cy="2107330"/>
            </a:xfrm>
            <a:prstGeom prst="rect">
              <a:avLst/>
            </a:prstGeom>
          </p:spPr>
        </p:pic>
        <p:pic>
          <p:nvPicPr>
            <p:cNvPr id="3" name="Picture 2"/>
            <p:cNvPicPr>
              <a:picLocks noChangeAspect="1"/>
            </p:cNvPicPr>
            <p:nvPr/>
          </p:nvPicPr>
          <p:blipFill>
            <a:blip r:embed="rId4"/>
            <a:stretch>
              <a:fillRect/>
            </a:stretch>
          </p:blipFill>
          <p:spPr>
            <a:xfrm>
              <a:off x="6010295" y="1707550"/>
              <a:ext cx="2441601" cy="2167147"/>
            </a:xfrm>
            <a:prstGeom prst="rect">
              <a:avLst/>
            </a:prstGeom>
          </p:spPr>
        </p:pic>
      </p:grpSp>
    </p:spTree>
    <p:extLst>
      <p:ext uri="{BB962C8B-B14F-4D97-AF65-F5344CB8AC3E}">
        <p14:creationId xmlns:p14="http://schemas.microsoft.com/office/powerpoint/2010/main" val="3150498611"/>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to="0" calcmode="lin" valueType="num">
                                      <p:cBhvr>
                                        <p:cTn id="7"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0"/>
                                        </p:tgtEl>
                                      </p:cBhvr>
                                    </p:animEffect>
                                    <p:animScale>
                                      <p:cBhvr>
                                        <p:cTn id="9" dur="500" decel="100000" fill="hold">
                                          <p:stCondLst>
                                            <p:cond delay="0"/>
                                          </p:stCondLst>
                                        </p:cTn>
                                        <p:tgtEl>
                                          <p:spTgt spid="30"/>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wd">
                                    <p:tmPct val="10000"/>
                                  </p:iterate>
                                  <p:childTnLst>
                                    <p:set>
                                      <p:cBhvr>
                                        <p:cTn id="18" dur="1" fill="hold">
                                          <p:stCondLst>
                                            <p:cond delay="0"/>
                                          </p:stCondLst>
                                        </p:cTn>
                                        <p:tgtEl>
                                          <p:spTgt spid="34"/>
                                        </p:tgtEl>
                                        <p:attrNameLst>
                                          <p:attrName>style.visibility</p:attrName>
                                        </p:attrNameLst>
                                      </p:cBhvr>
                                      <p:to>
                                        <p:strVal val="visible"/>
                                      </p:to>
                                    </p:set>
                                    <p:anim to="0" calcmode="lin" valueType="num">
                                      <p:cBhvr>
                                        <p:cTn id="19" dur="500" decel="100000" fill="hold">
                                          <p:stCondLst>
                                            <p:cond delay="0"/>
                                          </p:stCondLst>
                                        </p:cTn>
                                        <p:tgtEl>
                                          <p:spTgt spid="34"/>
                                        </p:tgtEl>
                                        <p:attrNameLst>
                                          <p:attrName>ppt_y</p:attrName>
                                        </p:attrNameLst>
                                      </p:cBhvr>
                                      <p:tavLst>
                                        <p:tav tm="0">
                                          <p:val>
                                            <p:strVal val="ppt_y-0.02"/>
                                          </p:val>
                                        </p:tav>
                                        <p:tav tm="100000">
                                          <p:val>
                                            <p:strVal val="#ppt_y"/>
                                          </p:val>
                                        </p:tav>
                                      </p:tavLst>
                                    </p:anim>
                                    <p:animEffect transition="in" filter="fade">
                                      <p:cBhvr>
                                        <p:cTn id="20" dur="500">
                                          <p:stCondLst>
                                            <p:cond delay="0"/>
                                          </p:stCondLst>
                                        </p:cTn>
                                        <p:tgtEl>
                                          <p:spTgt spid="34"/>
                                        </p:tgtEl>
                                      </p:cBhvr>
                                    </p:animEffect>
                                    <p:animScale>
                                      <p:cBhvr>
                                        <p:cTn id="21" dur="500" decel="100000" fill="hold">
                                          <p:stCondLst>
                                            <p:cond delay="0"/>
                                          </p:stCondLst>
                                        </p:cTn>
                                        <p:tgtEl>
                                          <p:spTgt spid="34"/>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7D2CE73A-4BBD-4C73-C4E3-EF7AFDF5ADF7}"/>
              </a:ext>
            </a:extLst>
          </p:cNvPr>
          <p:cNvSpPr txBox="1"/>
          <p:nvPr/>
        </p:nvSpPr>
        <p:spPr>
          <a:xfrm>
            <a:off x="1215342" y="648484"/>
            <a:ext cx="9719358" cy="646331"/>
          </a:xfrm>
          <a:prstGeom prst="rect">
            <a:avLst/>
          </a:prstGeom>
          <a:noFill/>
        </p:spPr>
        <p:txBody>
          <a:bodyPr wrap="square">
            <a:spAutoFit/>
          </a:bodyPr>
          <a:lstStyle/>
          <a:p>
            <a:pPr algn="ct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Những</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6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sp>
        <p:nvSpPr>
          <p:cNvPr id="34" name="文本框 33">
            <a:extLst>
              <a:ext uri="{FF2B5EF4-FFF2-40B4-BE49-F238E27FC236}">
                <a16:creationId xmlns:a16="http://schemas.microsoft.com/office/drawing/2014/main" id="{576C2DF3-4725-7E1B-DD8B-8339A9FC28D8}"/>
              </a:ext>
            </a:extLst>
          </p:cNvPr>
          <p:cNvSpPr txBox="1"/>
          <p:nvPr/>
        </p:nvSpPr>
        <p:spPr>
          <a:xfrm>
            <a:off x="1215342" y="4671116"/>
            <a:ext cx="9899651" cy="1477328"/>
          </a:xfrm>
          <a:prstGeom prst="rect">
            <a:avLst/>
          </a:prstGeom>
          <a:noFill/>
        </p:spPr>
        <p:txBody>
          <a:bodyPr wrap="square" lIns="0" tIns="0" rIns="0" bIns="0">
            <a:spAutoFit/>
          </a:bodyPr>
          <a:lstStyle/>
          <a:p>
            <a:pPr algn="ctr"/>
            <a:r>
              <a:rPr lang="en-US" sz="3200" dirty="0" err="1">
                <a:latin typeface="Cambria" panose="02040503050406030204" pitchFamily="18" charset="0"/>
                <a:ea typeface="Cambria" panose="02040503050406030204" pitchFamily="18" charset="0"/>
              </a:rPr>
              <a:t>Vì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tham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giao</a:t>
            </a:r>
            <a:r>
              <a:rPr lang="en-US" sz="3200" dirty="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thông</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không</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đội</a:t>
            </a:r>
            <a:r>
              <a:rPr lang="en-US" sz="3200" dirty="0" smtClean="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bảo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ăn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uống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điều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biệt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giữa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nguy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hiểm</a:t>
            </a:r>
            <a:r>
              <a:rPr lang="en-US" sz="3200" dirty="0" smtClean="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grpSp>
        <p:nvGrpSpPr>
          <p:cNvPr id="8" name="Group 7"/>
          <p:cNvGrpSpPr/>
          <p:nvPr/>
        </p:nvGrpSpPr>
        <p:grpSpPr>
          <a:xfrm>
            <a:off x="924287" y="1638783"/>
            <a:ext cx="10301468" cy="2690149"/>
            <a:chOff x="924287" y="1638783"/>
            <a:chExt cx="10301468" cy="2690149"/>
          </a:xfrm>
        </p:grpSpPr>
        <p:sp>
          <p:nvSpPr>
            <p:cNvPr id="59" name="矩形: 圆角 58">
              <a:extLst>
                <a:ext uri="{FF2B5EF4-FFF2-40B4-BE49-F238E27FC236}">
                  <a16:creationId xmlns:a16="http://schemas.microsoft.com/office/drawing/2014/main" id="{5FF01215-780A-81C7-A39C-E1770D8EF3C3}"/>
                </a:ext>
              </a:extLst>
            </p:cNvPr>
            <p:cNvSpPr/>
            <p:nvPr/>
          </p:nvSpPr>
          <p:spPr>
            <a:xfrm>
              <a:off x="924287" y="1638783"/>
              <a:ext cx="10301468" cy="2690149"/>
            </a:xfrm>
            <a:prstGeom prst="roundRect">
              <a:avLst/>
            </a:prstGeom>
            <a:solidFill>
              <a:schemeClr val="bg1">
                <a:lumMod val="95000"/>
                <a:alpha val="44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5" name="Picture 4"/>
            <p:cNvPicPr>
              <a:picLocks noChangeAspect="1"/>
            </p:cNvPicPr>
            <p:nvPr/>
          </p:nvPicPr>
          <p:blipFill>
            <a:blip r:embed="rId2"/>
            <a:stretch>
              <a:fillRect/>
            </a:stretch>
          </p:blipFill>
          <p:spPr>
            <a:xfrm>
              <a:off x="1215342" y="1902984"/>
              <a:ext cx="2338533" cy="2079724"/>
            </a:xfrm>
            <a:prstGeom prst="rect">
              <a:avLst/>
            </a:prstGeom>
          </p:spPr>
        </p:pic>
        <p:pic>
          <p:nvPicPr>
            <p:cNvPr id="6" name="Picture 5"/>
            <p:cNvPicPr>
              <a:picLocks noChangeAspect="1"/>
            </p:cNvPicPr>
            <p:nvPr/>
          </p:nvPicPr>
          <p:blipFill>
            <a:blip r:embed="rId3"/>
            <a:stretch>
              <a:fillRect/>
            </a:stretch>
          </p:blipFill>
          <p:spPr>
            <a:xfrm>
              <a:off x="3664637" y="1905189"/>
              <a:ext cx="2401193" cy="2095065"/>
            </a:xfrm>
            <a:prstGeom prst="rect">
              <a:avLst/>
            </a:prstGeom>
          </p:spPr>
        </p:pic>
        <p:pic>
          <p:nvPicPr>
            <p:cNvPr id="7" name="Picture 6"/>
            <p:cNvPicPr>
              <a:picLocks noChangeAspect="1"/>
            </p:cNvPicPr>
            <p:nvPr/>
          </p:nvPicPr>
          <p:blipFill>
            <a:blip r:embed="rId4"/>
            <a:stretch>
              <a:fillRect/>
            </a:stretch>
          </p:blipFill>
          <p:spPr>
            <a:xfrm>
              <a:off x="6065830" y="1805651"/>
              <a:ext cx="5049163" cy="2194603"/>
            </a:xfrm>
            <a:prstGeom prst="rect">
              <a:avLst/>
            </a:prstGeom>
          </p:spPr>
        </p:pic>
      </p:grpSp>
    </p:spTree>
    <p:extLst>
      <p:ext uri="{BB962C8B-B14F-4D97-AF65-F5344CB8AC3E}">
        <p14:creationId xmlns:p14="http://schemas.microsoft.com/office/powerpoint/2010/main" val="3172021496"/>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to="0" calcmode="lin" valueType="num">
                                      <p:cBhvr>
                                        <p:cTn id="7"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0"/>
                                        </p:tgtEl>
                                      </p:cBhvr>
                                    </p:animEffect>
                                    <p:animScale>
                                      <p:cBhvr>
                                        <p:cTn id="9" dur="500" decel="100000" fill="hold">
                                          <p:stCondLst>
                                            <p:cond delay="0"/>
                                          </p:stCondLst>
                                        </p:cTn>
                                        <p:tgtEl>
                                          <p:spTgt spid="30"/>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wd">
                                    <p:tmPct val="10000"/>
                                  </p:iterate>
                                  <p:childTnLst>
                                    <p:set>
                                      <p:cBhvr>
                                        <p:cTn id="18" dur="1" fill="hold">
                                          <p:stCondLst>
                                            <p:cond delay="0"/>
                                          </p:stCondLst>
                                        </p:cTn>
                                        <p:tgtEl>
                                          <p:spTgt spid="34"/>
                                        </p:tgtEl>
                                        <p:attrNameLst>
                                          <p:attrName>style.visibility</p:attrName>
                                        </p:attrNameLst>
                                      </p:cBhvr>
                                      <p:to>
                                        <p:strVal val="visible"/>
                                      </p:to>
                                    </p:set>
                                    <p:anim to="0" calcmode="lin" valueType="num">
                                      <p:cBhvr>
                                        <p:cTn id="19" dur="500" decel="100000" fill="hold">
                                          <p:stCondLst>
                                            <p:cond delay="0"/>
                                          </p:stCondLst>
                                        </p:cTn>
                                        <p:tgtEl>
                                          <p:spTgt spid="34"/>
                                        </p:tgtEl>
                                        <p:attrNameLst>
                                          <p:attrName>ppt_y</p:attrName>
                                        </p:attrNameLst>
                                      </p:cBhvr>
                                      <p:tavLst>
                                        <p:tav tm="0">
                                          <p:val>
                                            <p:strVal val="ppt_y-0.02"/>
                                          </p:val>
                                        </p:tav>
                                        <p:tav tm="100000">
                                          <p:val>
                                            <p:strVal val="#ppt_y"/>
                                          </p:val>
                                        </p:tav>
                                      </p:tavLst>
                                    </p:anim>
                                    <p:animEffect transition="in" filter="fade">
                                      <p:cBhvr>
                                        <p:cTn id="20" dur="500">
                                          <p:stCondLst>
                                            <p:cond delay="0"/>
                                          </p:stCondLst>
                                        </p:cTn>
                                        <p:tgtEl>
                                          <p:spTgt spid="34"/>
                                        </p:tgtEl>
                                      </p:cBhvr>
                                    </p:animEffect>
                                    <p:animScale>
                                      <p:cBhvr>
                                        <p:cTn id="21" dur="500" decel="100000" fill="hold">
                                          <p:stCondLst>
                                            <p:cond delay="0"/>
                                          </p:stCondLst>
                                        </p:cTn>
                                        <p:tgtEl>
                                          <p:spTgt spid="34"/>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0D604F6-D5DE-6569-281C-E5CD8E3B20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0759" y="1808034"/>
            <a:ext cx="3821241" cy="4828992"/>
          </a:xfrm>
          <a:prstGeom prst="rect">
            <a:avLst/>
          </a:prstGeom>
        </p:spPr>
      </p:pic>
      <p:grpSp>
        <p:nvGrpSpPr>
          <p:cNvPr id="7" name="组合 27">
            <a:extLst>
              <a:ext uri="{FF2B5EF4-FFF2-40B4-BE49-F238E27FC236}">
                <a16:creationId xmlns:a16="http://schemas.microsoft.com/office/drawing/2014/main" id="{1AE7C6A4-CF1F-F17C-403D-9DC196D292CD}"/>
              </a:ext>
            </a:extLst>
          </p:cNvPr>
          <p:cNvGrpSpPr/>
          <p:nvPr/>
        </p:nvGrpSpPr>
        <p:grpSpPr>
          <a:xfrm>
            <a:off x="228770" y="189990"/>
            <a:ext cx="1270000" cy="1270000"/>
            <a:chOff x="3098800" y="2425700"/>
            <a:chExt cx="1270000" cy="1270000"/>
          </a:xfrm>
        </p:grpSpPr>
        <p:sp>
          <p:nvSpPr>
            <p:cNvPr id="8" name="椭圆 23">
              <a:extLst>
                <a:ext uri="{FF2B5EF4-FFF2-40B4-BE49-F238E27FC236}">
                  <a16:creationId xmlns:a16="http://schemas.microsoft.com/office/drawing/2014/main"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思源宋体 CN" panose="02020400000000000000" pitchFamily="18" charset="-122"/>
                  <a:ea typeface="思源宋体 CN" panose="02020400000000000000" pitchFamily="18" charset="-122"/>
                  <a:sym typeface="思源宋体 CN" panose="02020400000000000000" pitchFamily="18" charset="-122"/>
                </a:rPr>
                <a:t>02</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9" name="椭圆 26">
              <a:extLst>
                <a:ext uri="{FF2B5EF4-FFF2-40B4-BE49-F238E27FC236}">
                  <a16:creationId xmlns:a16="http://schemas.microsoft.com/office/drawing/2014/main"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10" name="文本框 55">
            <a:extLst>
              <a:ext uri="{FF2B5EF4-FFF2-40B4-BE49-F238E27FC236}">
                <a16:creationId xmlns:a16="http://schemas.microsoft.com/office/drawing/2014/main" id="{4264905E-46C7-FFB6-53D5-55EB210BE435}"/>
              </a:ext>
            </a:extLst>
          </p:cNvPr>
          <p:cNvSpPr txBox="1"/>
          <p:nvPr/>
        </p:nvSpPr>
        <p:spPr>
          <a:xfrm>
            <a:off x="1638470" y="594304"/>
            <a:ext cx="9426928" cy="1077218"/>
          </a:xfrm>
          <a:prstGeom prst="rect">
            <a:avLst/>
          </a:prstGeom>
          <a:noFill/>
          <a:ln w="38100">
            <a:noFill/>
            <a:prstDash val="lgDash"/>
          </a:ln>
        </p:spPr>
        <p:txBody>
          <a:bodyPr wrap="square">
            <a:spAutoFit/>
          </a:bodyPr>
          <a:lstStyle/>
          <a:p>
            <a:pPr algn="ct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Hãy</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kể</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thêm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một</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số</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và</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một</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số</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sp>
        <p:nvSpPr>
          <p:cNvPr id="2" name="Rectangle 1"/>
          <p:cNvSpPr/>
          <p:nvPr/>
        </p:nvSpPr>
        <p:spPr>
          <a:xfrm>
            <a:off x="1138177" y="1894857"/>
            <a:ext cx="7232582" cy="4031873"/>
          </a:xfrm>
          <a:prstGeom prst="rect">
            <a:avLst/>
          </a:prstGeom>
        </p:spPr>
        <p:txBody>
          <a:bodyPr wrap="square">
            <a:spAutoFit/>
          </a:bodyPr>
          <a:lstStyle/>
          <a:p>
            <a:pPr algn="just"/>
            <a:r>
              <a:rPr lang="vi-VN" sz="3200" dirty="0">
                <a:solidFill>
                  <a:srgbClr val="000000"/>
                </a:solidFill>
                <a:latin typeface="Cambria" panose="02040503050406030204" pitchFamily="18" charset="0"/>
                <a:ea typeface="Cambria" panose="02040503050406030204" pitchFamily="18" charset="0"/>
              </a:rPr>
              <a:t>- Một số việc làm có lợi:</a:t>
            </a:r>
          </a:p>
          <a:p>
            <a:pPr algn="just"/>
            <a:r>
              <a:rPr lang="vi-VN" sz="3200" dirty="0">
                <a:solidFill>
                  <a:srgbClr val="000000"/>
                </a:solidFill>
                <a:latin typeface="Cambria" panose="02040503050406030204" pitchFamily="18" charset="0"/>
                <a:ea typeface="Cambria" panose="02040503050406030204" pitchFamily="18" charset="0"/>
              </a:rPr>
              <a:t>+ Ăn uống đủ chất.</a:t>
            </a:r>
          </a:p>
          <a:p>
            <a:pPr algn="just"/>
            <a:r>
              <a:rPr lang="vi-VN" sz="3200" dirty="0">
                <a:solidFill>
                  <a:srgbClr val="000000"/>
                </a:solidFill>
                <a:latin typeface="Cambria" panose="02040503050406030204" pitchFamily="18" charset="0"/>
                <a:ea typeface="Cambria" panose="02040503050406030204" pitchFamily="18" charset="0"/>
              </a:rPr>
              <a:t>+ Ngủ đủ giấc.</a:t>
            </a:r>
          </a:p>
          <a:p>
            <a:pPr algn="just"/>
            <a:r>
              <a:rPr lang="vi-VN" sz="3200" dirty="0">
                <a:solidFill>
                  <a:srgbClr val="000000"/>
                </a:solidFill>
                <a:latin typeface="Cambria" panose="02040503050406030204" pitchFamily="18" charset="0"/>
                <a:ea typeface="Cambria" panose="02040503050406030204" pitchFamily="18" charset="0"/>
              </a:rPr>
              <a:t>+ Nghỉ ngơi và vui chơi điều độ.</a:t>
            </a:r>
          </a:p>
          <a:p>
            <a:pPr algn="just"/>
            <a:r>
              <a:rPr lang="vi-VN" sz="3200" dirty="0">
                <a:solidFill>
                  <a:srgbClr val="000000"/>
                </a:solidFill>
                <a:latin typeface="Cambria" panose="02040503050406030204" pitchFamily="18" charset="0"/>
                <a:ea typeface="Cambria" panose="02040503050406030204" pitchFamily="18" charset="0"/>
              </a:rPr>
              <a:t>+ Không sử dụng các chất kích thích như rượu, bia, thuốc lá,…</a:t>
            </a:r>
          </a:p>
          <a:p>
            <a:pPr algn="just"/>
            <a:r>
              <a:rPr lang="vi-VN" sz="3200" dirty="0">
                <a:solidFill>
                  <a:srgbClr val="000000"/>
                </a:solidFill>
                <a:latin typeface="Cambria" panose="02040503050406030204" pitchFamily="18" charset="0"/>
                <a:ea typeface="Cambria" panose="02040503050406030204" pitchFamily="18" charset="0"/>
              </a:rPr>
              <a:t>+ Thói quen suy nghĩ và hành động tích cực</a:t>
            </a:r>
            <a:r>
              <a:rPr lang="vi-VN" sz="3200" dirty="0" smtClean="0">
                <a:solidFill>
                  <a:srgbClr val="000000"/>
                </a:solidFill>
                <a:latin typeface="Cambria" panose="02040503050406030204" pitchFamily="18" charset="0"/>
                <a:ea typeface="Cambria" panose="02040503050406030204" pitchFamily="18" charset="0"/>
              </a:rPr>
              <a:t>,..</a:t>
            </a:r>
            <a:endParaRPr lang="vi-VN" sz="3200"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534487"/>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theme/theme1.xml><?xml version="1.0" encoding="utf-8"?>
<a:theme xmlns:a="http://schemas.openxmlformats.org/drawingml/2006/main" name="Office 主题​​">
  <a:themeElements>
    <a:clrScheme name="自定义 1">
      <a:dk1>
        <a:sysClr val="windowText" lastClr="000000"/>
      </a:dk1>
      <a:lt1>
        <a:srgbClr val="FFFFFF"/>
      </a:lt1>
      <a:dk2>
        <a:srgbClr val="44546A"/>
      </a:dk2>
      <a:lt2>
        <a:srgbClr val="E7E6E6"/>
      </a:lt2>
      <a:accent1>
        <a:srgbClr val="FFC000"/>
      </a:accent1>
      <a:accent2>
        <a:srgbClr val="3734BE"/>
      </a:accent2>
      <a:accent3>
        <a:srgbClr val="034A90"/>
      </a:accent3>
      <a:accent4>
        <a:srgbClr val="008000"/>
      </a:accent4>
      <a:accent5>
        <a:srgbClr val="1C26E8"/>
      </a:accent5>
      <a:accent6>
        <a:srgbClr val="0944E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613</Words>
  <Application>Microsoft Office PowerPoint</Application>
  <PresentationFormat>Widescreen</PresentationFormat>
  <Paragraphs>51</Paragraphs>
  <Slides>17</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等线</vt:lpstr>
      <vt:lpstr>Arial</vt:lpstr>
      <vt:lpstr>#9Slide05 FS Blonde Script</vt:lpstr>
      <vt:lpstr>Cambria</vt:lpstr>
      <vt:lpstr>#9Slide07 Altus</vt:lpstr>
      <vt:lpstr>思源宋体 CN Heavy</vt:lpstr>
      <vt:lpstr>思源黑体 CN Heavy</vt:lpstr>
      <vt:lpstr>#9Slide07 HoneyCream</vt:lpstr>
      <vt:lpstr>思源宋体 CN</vt:lpstr>
      <vt:lpstr>Times New Roman</vt:lpstr>
      <vt:lpstr>SVN-Newton</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bing</dc:creator>
  <cp:lastModifiedBy>Nguyễn Thị Hồng Linh</cp:lastModifiedBy>
  <cp:revision>42</cp:revision>
  <dcterms:created xsi:type="dcterms:W3CDTF">2018-04-18T06:17:00Z</dcterms:created>
  <dcterms:modified xsi:type="dcterms:W3CDTF">2023-03-12T10:14:38Z</dcterms:modified>
</cp:coreProperties>
</file>