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1" r:id="rId14"/>
    <p:sldId id="353" r:id="rId15"/>
    <p:sldId id="354" r:id="rId16"/>
    <p:sldId id="356" r:id="rId17"/>
    <p:sldId id="3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2" y="9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AF7C5-379B-4698-A3C3-B0861EF12DC6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9C840-DBD4-4874-AC1F-B79EFFB1A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318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BFFE-4610-D448-273D-EC59F878C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EE21E-601C-A4C6-FEB3-502AEEBD6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82E93-EAC2-F570-510E-ADAA7653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1B2E-09BE-AC67-2BC4-406CF77E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E34B-E785-268A-CBE4-6BEC0D60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109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C7F3-D477-C16B-388E-0EB5C947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97B40-20D5-F81E-7BD8-D27EF33AD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03FE8-2144-7A46-9878-90E164F6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CCAA1-4932-E183-0D2C-5FB887A7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972B2-1196-B37B-6EE9-D60E26A8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83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F3554-40F0-1B95-48EF-E7D9601E5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A5BD5-7253-6ACD-FBD6-B23F4A6F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5BC59-7688-2C7C-4BCD-4C6CF088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0598A-2B25-25C6-D632-6B8CD43D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800B5-19A7-C022-44D3-7F31A8B8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750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 descr="610654865b9c2">
            <a:extLst>
              <a:ext uri="{FF2B5EF4-FFF2-40B4-BE49-F238E27FC236}">
                <a16:creationId xmlns:a16="http://schemas.microsoft.com/office/drawing/2014/main" id="{DE84F255-4CE5-67A0-4F16-6128ED024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945630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EB50CB3B-A77F-3ED0-1B48-8071819A41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1407"/>
            <a:ext cx="12192000" cy="4181968"/>
          </a:xfrm>
          <a:prstGeom prst="rect">
            <a:avLst/>
          </a:prstGeom>
        </p:spPr>
      </p:pic>
      <p:grpSp>
        <p:nvGrpSpPr>
          <p:cNvPr id="9" name="组合 1">
            <a:extLst>
              <a:ext uri="{FF2B5EF4-FFF2-40B4-BE49-F238E27FC236}">
                <a16:creationId xmlns:a16="http://schemas.microsoft.com/office/drawing/2014/main" id="{B749C1BA-3387-45F4-13DB-98A76B10BF68}"/>
              </a:ext>
            </a:extLst>
          </p:cNvPr>
          <p:cNvGrpSpPr/>
          <p:nvPr userDrawn="1"/>
        </p:nvGrpSpPr>
        <p:grpSpPr>
          <a:xfrm>
            <a:off x="402239" y="625117"/>
            <a:ext cx="11387521" cy="5885411"/>
            <a:chOff x="756891" y="721391"/>
            <a:chExt cx="10860708" cy="5525785"/>
          </a:xfrm>
        </p:grpSpPr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DD6A2E59-4F10-021B-8171-34C3F6D1E7F0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A5B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8">
              <a:extLst>
                <a:ext uri="{FF2B5EF4-FFF2-40B4-BE49-F238E27FC236}">
                  <a16:creationId xmlns:a16="http://schemas.microsoft.com/office/drawing/2014/main" id="{B3381DEF-ED30-3D72-EED1-0B594DCBF973}"/>
                </a:ext>
              </a:extLst>
            </p:cNvPr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0500E3-7EE5-4B78-A4A8-324B506559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627CA-D458-537E-3240-2DEF674A79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57514-4610-2FA5-7660-4125CC32BA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239AA9-BAAE-A0DD-19FE-AA93AD1DA3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9638-5016-6F54-981A-F3874150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1D48-360B-5D1A-9E0D-781E4DE4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B5060-D7FB-6774-CDCB-53DFCD03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A6F6B-ABE7-E301-2D2C-85B36103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C403-D048-EC7E-F3D4-ACFCE175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416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7282-57C7-2521-8E55-F9600B59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D57FC-554D-158A-2DCE-575E8D9EF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8A8B7-B0F5-19AA-751F-8A32ABD2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30EDA-CCBC-2AA2-F9B3-C7B90FDE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EBCEA-4687-022A-3FBC-23F7BE58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085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A624-A2AE-CAD4-F508-F73B73C5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B8219-2318-CCD2-01BC-88EC9C308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63FB9-1D77-E65F-2BDF-65BF5EE76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B3081-84F6-F515-2B86-AAD39323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33B1B-1D09-41FE-F06C-48FAF9FD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FB7F3-5BDC-C09F-E0EC-EBCCD1D2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902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C784-B257-D4A0-0A78-ADB54F5C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E4003-B8B3-B4F6-1BC5-0C93650EF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333D0-B9DD-7103-DAFB-68C4DD4AB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A3010-EB6B-FCE0-54F3-01F9988DF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359BC-48E1-AD6C-8E46-6D2EF04C2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4DD32-AB6D-9016-C351-076D8577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5A2FD-B517-1823-947C-E1F02AD8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B35229-DDBE-94B7-0F4E-18C5C88E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967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2AB7-D8DB-E4B8-A984-A2167FF7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531A0-93EE-0F7B-3264-A607B48D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5E2F5-BBD3-9FBD-5512-ACB88585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7341C-A894-A019-BBE1-2BF2C283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707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B6459-8A65-C865-07D3-4F2F2011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D46B0-0F97-1664-8FFE-4A81F821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B1916-0763-2F35-5CF4-ABA78ACF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212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32D9-1BCE-65FC-93FB-FBF397E7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93823-E4AF-BEEE-AF66-66CBCB45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5360E-725D-C945-DEF9-4E4235C0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09853-CAF0-B62C-921E-B9F673A9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6D0AF-C94A-D21F-35B9-31A8EC73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8E21F-F732-6095-8279-A9824F61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738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C6E9-9F99-C482-66F3-1CB983DE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5508C-D1E0-70BE-77EF-8B89E79AC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D53B5-ADB3-A999-DF46-28929B133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19739-14B0-AEB6-BF16-F59EE687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C4FF1-240E-D026-CE22-7DB4BF55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D1C60-1897-8D4C-D85C-73763225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514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AA89E-14FE-309F-47D3-7E8427A0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85C50-1254-6DF0-A1F7-C3676F9F8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CE83-6792-8B6F-19BF-9C161F2A8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C3390D-175D-48FF-9710-A1AD541C2025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8321F-86CD-A114-C0FC-3DDCDD50D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8A8BE-A695-1FB5-5B9B-126125EBE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DDD8E7-F0E5-43FA-8C98-D5D06C8D9F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267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hyperlink" Target="https://www.facebook.com/groups/62989882801705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hyperlink" Target="https://www.facebook.com/groups/62989882801705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34489" y="832975"/>
            <a:ext cx="7938098" cy="3968401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A5B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8" name="图片 7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9" y="1811357"/>
            <a:ext cx="4134885" cy="3673067"/>
          </a:xfrm>
          <a:prstGeom prst="rect">
            <a:avLst/>
          </a:prstGeom>
        </p:spPr>
      </p:pic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923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1626" y="3764104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43" y="490429"/>
            <a:ext cx="2874092" cy="18263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4C7A90-A630-3613-4B97-7F8E467020D1}"/>
              </a:ext>
            </a:extLst>
          </p:cNvPr>
          <p:cNvGrpSpPr/>
          <p:nvPr/>
        </p:nvGrpSpPr>
        <p:grpSpPr>
          <a:xfrm>
            <a:off x="6096000" y="1968627"/>
            <a:ext cx="2639392" cy="622678"/>
            <a:chOff x="3189414" y="4059120"/>
            <a:chExt cx="3237816" cy="965470"/>
          </a:xfrm>
        </p:grpSpPr>
        <p:grpSp>
          <p:nvGrpSpPr>
            <p:cNvPr id="4" name="组合 46">
              <a:extLst>
                <a:ext uri="{FF2B5EF4-FFF2-40B4-BE49-F238E27FC236}">
                  <a16:creationId xmlns:a16="http://schemas.microsoft.com/office/drawing/2014/main" id="{5CC117B7-6775-330E-22BA-06B3FD1A3548}"/>
                </a:ext>
              </a:extLst>
            </p:cNvPr>
            <p:cNvGrpSpPr/>
            <p:nvPr/>
          </p:nvGrpSpPr>
          <p:grpSpPr>
            <a:xfrm>
              <a:off x="3189414" y="4059120"/>
              <a:ext cx="3237816" cy="910728"/>
              <a:chOff x="3525976" y="4059120"/>
              <a:chExt cx="5297714" cy="910728"/>
            </a:xfrm>
          </p:grpSpPr>
          <p:sp>
            <p:nvSpPr>
              <p:cNvPr id="17" name="矩形: 圆角 44">
                <a:extLst>
                  <a:ext uri="{FF2B5EF4-FFF2-40B4-BE49-F238E27FC236}">
                    <a16:creationId xmlns:a16="http://schemas.microsoft.com/office/drawing/2014/main" id="{1EE1873B-36E3-43FD-09E5-D037CF1A3EBD}"/>
                  </a:ext>
                </a:extLst>
              </p:cNvPr>
              <p:cNvSpPr/>
              <p:nvPr/>
            </p:nvSpPr>
            <p:spPr>
              <a:xfrm>
                <a:off x="3660017" y="4186067"/>
                <a:ext cx="4982037" cy="665495"/>
              </a:xfrm>
              <a:prstGeom prst="roundRect">
                <a:avLst>
                  <a:gd name="adj" fmla="val 50000"/>
                </a:avLst>
              </a:prstGeom>
              <a:solidFill>
                <a:srgbClr val="ECF2D2"/>
              </a:solidFill>
              <a:ln>
                <a:noFill/>
              </a:ln>
              <a:effectLst>
                <a:outerShdw blurRad="50800" dist="38100" dir="2700000" algn="tl" rotWithShape="0">
                  <a:srgbClr val="39725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矩形: 圆角 45">
                <a:extLst>
                  <a:ext uri="{FF2B5EF4-FFF2-40B4-BE49-F238E27FC236}">
                    <a16:creationId xmlns:a16="http://schemas.microsoft.com/office/drawing/2014/main" id="{6148DF61-B48E-BD54-4438-12A533E98D54}"/>
                  </a:ext>
                </a:extLst>
              </p:cNvPr>
              <p:cNvSpPr/>
              <p:nvPr/>
            </p:nvSpPr>
            <p:spPr>
              <a:xfrm>
                <a:off x="3525976" y="4059120"/>
                <a:ext cx="5297714" cy="910728"/>
              </a:xfrm>
              <a:prstGeom prst="roundRect">
                <a:avLst>
                  <a:gd name="adj" fmla="val 50000"/>
                </a:avLst>
              </a:prstGeom>
              <a:noFill/>
              <a:ln w="63500" cap="rnd">
                <a:solidFill>
                  <a:srgbClr val="90A630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" name="文本框 26">
              <a:extLst>
                <a:ext uri="{FF2B5EF4-FFF2-40B4-BE49-F238E27FC236}">
                  <a16:creationId xmlns:a16="http://schemas.microsoft.com/office/drawing/2014/main" id="{407581A6-98FC-56D8-7541-B651F1B35FF5}"/>
                </a:ext>
              </a:extLst>
            </p:cNvPr>
            <p:cNvSpPr txBox="1"/>
            <p:nvPr/>
          </p:nvSpPr>
          <p:spPr>
            <a:xfrm>
              <a:off x="3216856" y="4117889"/>
              <a:ext cx="2996721" cy="906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60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CD5011C9-9DA0-5FAD-FB1D-88E5A8180FC7}"/>
              </a:ext>
            </a:extLst>
          </p:cNvPr>
          <p:cNvSpPr txBox="1"/>
          <p:nvPr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latin typeface="SVN-Newton" panose="02040603050506020204" pitchFamily="18" charset="0"/>
              </a:rPr>
              <a:t>0984848929</a:t>
            </a:r>
            <a:endParaRPr lang="en-US" sz="1800" b="1" dirty="0"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8D9668-0BF5-F728-6A55-74631C02B99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4C1A67-BDFF-A854-8B46-692F5293728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F840C0-22D0-1D14-EE96-E64783CE002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047BF1-2D8B-D4BB-CFA2-BE4AC18F972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18CB345-16ED-0C86-07D0-F0E2BA96D84F}"/>
              </a:ext>
            </a:extLst>
          </p:cNvPr>
          <p:cNvSpPr txBox="1">
            <a:spLocks/>
          </p:cNvSpPr>
          <p:nvPr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latin typeface="#9Slide07 HoneyCream" pitchFamily="2" charset="0"/>
              </a:rPr>
              <a:t>Măng</a:t>
            </a:r>
            <a:r>
              <a:rPr lang="en-US" sz="1800" b="0" dirty="0">
                <a:latin typeface="#9Slide07 HoneyCream" pitchFamily="2" charset="0"/>
              </a:rPr>
              <a:t> Non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92A1296-1FBC-4BCB-4970-2D7B7EE368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E937FE-3C27-04D2-D572-22417C6715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0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2F30429E-227C-BB64-D3C6-ED89DC360A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8" y="138060"/>
            <a:ext cx="1336807" cy="1261269"/>
          </a:xfrm>
          <a:prstGeom prst="ellipse">
            <a:avLst/>
          </a:prstGeom>
        </p:spPr>
      </p:pic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F85BE8AC-84CE-C549-9F45-E3D30840DF2B}"/>
              </a:ext>
            </a:extLst>
          </p:cNvPr>
          <p:cNvSpPr txBox="1"/>
          <p:nvPr/>
        </p:nvSpPr>
        <p:spPr>
          <a:xfrm>
            <a:off x="3975252" y="994013"/>
            <a:ext cx="6812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026F044E-7C11-6F2A-C07B-150DA8D0E1A3}"/>
              </a:ext>
            </a:extLst>
          </p:cNvPr>
          <p:cNvSpPr txBox="1"/>
          <p:nvPr/>
        </p:nvSpPr>
        <p:spPr>
          <a:xfrm>
            <a:off x="3391587" y="2931581"/>
            <a:ext cx="7505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SÁNH CÁC SỐ TRONG PHẠM VI 100000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7FC768-F59A-36A1-7F52-08B35B3A8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9192" r="2366" b="7004"/>
          <a:stretch/>
        </p:blipFill>
        <p:spPr>
          <a:xfrm>
            <a:off x="1747158" y="1111293"/>
            <a:ext cx="9737959" cy="31368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B49A36-83C3-4783-58C8-4B74D357D502}"/>
              </a:ext>
            </a:extLst>
          </p:cNvPr>
          <p:cNvGrpSpPr/>
          <p:nvPr/>
        </p:nvGrpSpPr>
        <p:grpSpPr>
          <a:xfrm>
            <a:off x="928007" y="4476376"/>
            <a:ext cx="10335985" cy="1538453"/>
            <a:chOff x="896373" y="4247777"/>
            <a:chExt cx="10335985" cy="153845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C14C17-DA09-F4DE-F92A-5A9D2783EF8D}"/>
                </a:ext>
              </a:extLst>
            </p:cNvPr>
            <p:cNvSpPr/>
            <p:nvPr/>
          </p:nvSpPr>
          <p:spPr>
            <a:xfrm>
              <a:off x="987626" y="4247777"/>
              <a:ext cx="10244732" cy="1538453"/>
            </a:xfrm>
            <a:prstGeom prst="roundRect">
              <a:avLst/>
            </a:prstGeom>
            <a:solidFill>
              <a:srgbClr val="ECF2D2"/>
            </a:solidFill>
            <a:ln>
              <a:solidFill>
                <a:srgbClr val="A5BF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C0FD48-8A30-2845-E84C-DCC22F0DA35B}"/>
                </a:ext>
              </a:extLst>
            </p:cNvPr>
            <p:cNvSpPr txBox="1"/>
            <p:nvPr/>
          </p:nvSpPr>
          <p:spPr>
            <a:xfrm>
              <a:off x="896373" y="4306589"/>
              <a:ext cx="103359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 err="1">
                  <a:latin typeface="Cambria" panose="02040503050406030204" pitchFamily="18" charset="0"/>
                </a:rPr>
                <a:t>Sân</a:t>
              </a:r>
              <a:r>
                <a:rPr lang="en-US" sz="4400" b="1" kern="0" dirty="0"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>
                  <a:latin typeface="Cambria" panose="02040503050406030204" pitchFamily="18" charset="0"/>
                </a:rPr>
                <a:t>vận</a:t>
              </a:r>
              <a:r>
                <a:rPr lang="en-US" sz="4400" b="1" kern="0" dirty="0"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>
                  <a:latin typeface="Cambria" panose="02040503050406030204" pitchFamily="18" charset="0"/>
                </a:rPr>
                <a:t>động</a:t>
              </a:r>
              <a:r>
                <a:rPr lang="en-US" sz="4400" b="1" kern="0" dirty="0"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>
                  <a:latin typeface="Cambria" panose="02040503050406030204" pitchFamily="18" charset="0"/>
                </a:rPr>
                <a:t>Mỹ</a:t>
              </a:r>
              <a:r>
                <a:rPr lang="en-US" sz="4400" b="1" kern="0" dirty="0"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>
                  <a:latin typeface="Cambria" panose="02040503050406030204" pitchFamily="18" charset="0"/>
                </a:rPr>
                <a:t>Đình</a:t>
              </a:r>
              <a:r>
                <a:rPr lang="en-US" sz="4400" b="1" kern="0" dirty="0"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>
                  <a:latin typeface="Cambria" panose="02040503050406030204" pitchFamily="18" charset="0"/>
                </a:rPr>
                <a:t>có</a:t>
              </a:r>
              <a:r>
                <a:rPr lang="en-US" sz="4400" b="1" kern="0" dirty="0"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>
                  <a:latin typeface="Cambria" panose="02040503050406030204" pitchFamily="18" charset="0"/>
                </a:rPr>
                <a:t>sức</a:t>
              </a:r>
              <a:r>
                <a:rPr lang="en-US" sz="4400" b="1" kern="0" dirty="0"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>
                  <a:latin typeface="Cambria" panose="02040503050406030204" pitchFamily="18" charset="0"/>
                </a:rPr>
                <a:t>chứa</a:t>
              </a:r>
              <a:r>
                <a:rPr lang="en-US" sz="4400" b="1" kern="0" dirty="0">
                  <a:latin typeface="Cambria" panose="02040503050406030204" pitchFamily="18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 err="1">
                  <a:latin typeface="Cambria" panose="02040503050406030204" pitchFamily="18" charset="0"/>
                </a:rPr>
                <a:t>trên</a:t>
              </a:r>
              <a:r>
                <a:rPr lang="en-US" sz="4400" b="1" kern="0" dirty="0">
                  <a:latin typeface="Cambria" panose="02040503050406030204" pitchFamily="18" charset="0"/>
                </a:rPr>
                <a:t> 40 000 </a:t>
              </a:r>
              <a:r>
                <a:rPr lang="en-US" sz="4400" b="1" kern="0" dirty="0" err="1">
                  <a:latin typeface="Cambria" panose="02040503050406030204" pitchFamily="18" charset="0"/>
                </a:rPr>
                <a:t>người</a:t>
              </a:r>
              <a:endParaRPr lang="en-US" sz="4400" b="1" kern="0" dirty="0">
                <a:latin typeface="Cambria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8C098-886E-C090-F1C3-7AAFED8B7755}"/>
              </a:ext>
            </a:extLst>
          </p:cNvPr>
          <p:cNvSpPr/>
          <p:nvPr/>
        </p:nvSpPr>
        <p:spPr>
          <a:xfrm>
            <a:off x="3347357" y="1763486"/>
            <a:ext cx="7788729" cy="7184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59717-857C-EA9E-25A1-AF00162CE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9" y="548722"/>
            <a:ext cx="153022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1C0FD48-8A30-2845-E84C-DCC22F0DA35B}"/>
              </a:ext>
            </a:extLst>
          </p:cNvPr>
          <p:cNvSpPr txBox="1"/>
          <p:nvPr/>
        </p:nvSpPr>
        <p:spPr>
          <a:xfrm>
            <a:off x="928007" y="5194070"/>
            <a:ext cx="10335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563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Xe máy nào đã đi được số ki-lô-mét nhiều nhất?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25634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563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Xe máy nào đã đi được số ki-lô-mét ít nhất?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C1525-5CD2-5D67-D52A-1DA22F15E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r="7589" b="4698"/>
          <a:stretch/>
        </p:blipFill>
        <p:spPr>
          <a:xfrm>
            <a:off x="1077686" y="2457627"/>
            <a:ext cx="9982199" cy="2589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E4DB2-57AC-17FA-80DE-C550954C2AA7}"/>
              </a:ext>
            </a:extLst>
          </p:cNvPr>
          <p:cNvSpPr txBox="1"/>
          <p:nvPr/>
        </p:nvSpPr>
        <p:spPr>
          <a:xfrm>
            <a:off x="1747158" y="703302"/>
            <a:ext cx="9927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Công-tơ-mét của một xe máy xác định số ki-lô-mét xe máy đó đã đi được.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Dưới đây là công-tơ-mét của ba xe máy: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6399F-F261-C5D0-7765-70B2E0F4A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3" y="536169"/>
            <a:ext cx="149974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FC1525-5CD2-5D67-D52A-1DA22F15E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r="7589" b="4698"/>
          <a:stretch/>
        </p:blipFill>
        <p:spPr>
          <a:xfrm>
            <a:off x="1442358" y="2356101"/>
            <a:ext cx="9671956" cy="2508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E4DB2-57AC-17FA-80DE-C550954C2AA7}"/>
              </a:ext>
            </a:extLst>
          </p:cNvPr>
          <p:cNvSpPr txBox="1"/>
          <p:nvPr/>
        </p:nvSpPr>
        <p:spPr>
          <a:xfrm>
            <a:off x="1747158" y="703302"/>
            <a:ext cx="9927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Công-tơ-mét của một xe máy xác định số ki-lô-mét xe máy đó đã đi được.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Dưới đây là công-tơ-mét của ba xe máy: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0FD48-8A30-2845-E84C-DCC22F0DA35B}"/>
              </a:ext>
            </a:extLst>
          </p:cNvPr>
          <p:cNvSpPr txBox="1"/>
          <p:nvPr/>
        </p:nvSpPr>
        <p:spPr>
          <a:xfrm>
            <a:off x="928007" y="4864709"/>
            <a:ext cx="10335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2563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 có: 43 288 &lt; 43 300 &lt; 50 000.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2563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Vậy xe máy B đi được nhiều km nhất.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2563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Vậy xe máy A đi được ít km nhất.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A8AF3-EC2F-59B4-1DCD-FB38C4AFE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71" y="540442"/>
            <a:ext cx="149974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02518" y="1097123"/>
            <a:ext cx="9455449" cy="2997919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A5B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3F0B1E0F-5DBD-E4FA-6C1C-B6509518C401}"/>
              </a:ext>
            </a:extLst>
          </p:cNvPr>
          <p:cNvSpPr txBox="1"/>
          <p:nvPr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latin typeface="SVN-Newton" panose="02040603050506020204" pitchFamily="18" charset="0"/>
              </a:rPr>
              <a:t>0984848929</a:t>
            </a:r>
            <a:endParaRPr lang="en-US" sz="1800" b="1" dirty="0"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C67D34-1BD1-4678-50EF-50A636C912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34FF66-D443-F1CB-79EB-A0252F7F47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8BB95D-D5FB-E8FF-1831-8574B234CF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DD30A6-074B-71E7-1871-B175BD2DB9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7C5A73-4C0B-9CEB-9E32-EEF1CC2D1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EA1546-0728-B4E4-F37D-87AB09FD6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0AABE0-E440-2F76-CA81-DC8887AF0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988" y="1444780"/>
            <a:ext cx="893141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7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4953" y="712411"/>
            <a:ext cx="10176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67 456; 12 345; 13 345; 54 234 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67 456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13 345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54 234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12 345</a:t>
            </a:r>
          </a:p>
        </p:txBody>
      </p:sp>
      <p:pic>
        <p:nvPicPr>
          <p:cNvPr id="12" name="Picture 11">
            <a:hlinkClick r:id="" action="ppaction://noaction"/>
            <a:extLst>
              <a:ext uri="{FF2B5EF4-FFF2-40B4-BE49-F238E27FC236}">
                <a16:creationId xmlns:a16="http://schemas.microsoft.com/office/drawing/2014/main" id="{1A7A3344-F67A-42C1-88A7-40E6C89EB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090263" y="640566"/>
            <a:ext cx="10176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32 289; 33 287; 38 792; 22 389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6713489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22 389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1107462" y="461246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33 287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6704342" y="45910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38 792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1107462" y="322312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32 289</a:t>
            </a:r>
          </a:p>
        </p:txBody>
      </p:sp>
      <p:pic>
        <p:nvPicPr>
          <p:cNvPr id="12" name="Picture 11">
            <a:hlinkClick r:id="" action="ppaction://noaction"/>
            <a:extLst>
              <a:ext uri="{FF2B5EF4-FFF2-40B4-BE49-F238E27FC236}">
                <a16:creationId xmlns:a16="http://schemas.microsoft.com/office/drawing/2014/main" id="{1A7A3344-F67A-42C1-88A7-40E6C89EB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74" y="363082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52" y="50180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8" y="363810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806" y="498110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3" name="图片 2" descr="5fb39601299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005" y="2028778"/>
            <a:ext cx="3597910" cy="41560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281C74-F9E7-1D7D-0AB9-523EBCE80F2B}"/>
              </a:ext>
            </a:extLst>
          </p:cNvPr>
          <p:cNvGrpSpPr/>
          <p:nvPr/>
        </p:nvGrpSpPr>
        <p:grpSpPr>
          <a:xfrm>
            <a:off x="542935" y="971952"/>
            <a:ext cx="5553065" cy="1464714"/>
            <a:chOff x="2217886" y="3109501"/>
            <a:chExt cx="5288569" cy="27279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48EF69-B449-6A5D-5184-A30ED8E56CD1}"/>
                </a:ext>
              </a:extLst>
            </p:cNvPr>
            <p:cNvSpPr txBox="1"/>
            <p:nvPr/>
          </p:nvSpPr>
          <p:spPr>
            <a:xfrm>
              <a:off x="2217886" y="3109501"/>
              <a:ext cx="5288569" cy="269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ln w="1778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srgbClr val="25634A"/>
                    </a:outerShdw>
                  </a:effectLst>
                  <a:latin typeface="#9Slide07 SVNZiclets" panose="02000603000000000000" pitchFamily="2" charset="0"/>
                </a:rPr>
                <a:t>DẶN DÒ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6114F0-90A2-1280-860F-9CF245DF8F6E}"/>
                </a:ext>
              </a:extLst>
            </p:cNvPr>
            <p:cNvSpPr txBox="1"/>
            <p:nvPr/>
          </p:nvSpPr>
          <p:spPr>
            <a:xfrm>
              <a:off x="2495894" y="3143330"/>
              <a:ext cx="4732552" cy="269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gradFill>
                    <a:gsLst>
                      <a:gs pos="32000">
                        <a:srgbClr val="90A630"/>
                      </a:gs>
                      <a:gs pos="60000">
                        <a:srgbClr val="A5BF37"/>
                      </a:gs>
                    </a:gsLst>
                    <a:lin ang="5400000" scaled="1"/>
                  </a:gradFill>
                  <a:latin typeface="#9Slide07 SVNZiclets" panose="02000603000000000000" pitchFamily="2" charset="0"/>
                </a:rPr>
                <a:t>DẶN DÒ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B68B4A-85BC-A983-423F-5A8E6AA9C89D}"/>
              </a:ext>
            </a:extLst>
          </p:cNvPr>
          <p:cNvGrpSpPr/>
          <p:nvPr/>
        </p:nvGrpSpPr>
        <p:grpSpPr>
          <a:xfrm>
            <a:off x="5284015" y="1265404"/>
            <a:ext cx="5803900" cy="4602480"/>
            <a:chOff x="5284015" y="1265404"/>
            <a:chExt cx="5803900" cy="4602480"/>
          </a:xfrm>
        </p:grpSpPr>
        <p:pic>
          <p:nvPicPr>
            <p:cNvPr id="5" name="图片 4" descr="5b30162743781782b2672bfe1ba762b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4015" y="1265404"/>
              <a:ext cx="5803900" cy="46024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60E91F-DFB5-684D-8D3B-7CC8C5104739}"/>
                </a:ext>
              </a:extLst>
            </p:cNvPr>
            <p:cNvSpPr txBox="1"/>
            <p:nvPr/>
          </p:nvSpPr>
          <p:spPr>
            <a:xfrm>
              <a:off x="5544563" y="2709671"/>
              <a:ext cx="52828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724B4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-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24B4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Ôn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724B4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24B4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lại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724B4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24B4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724B4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24B4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cũ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24B4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800" b="1" kern="0" dirty="0">
                  <a:solidFill>
                    <a:srgbClr val="724B44"/>
                  </a:solidFill>
                  <a:latin typeface="Cambria" panose="02040503050406030204" pitchFamily="18" charset="0"/>
                </a:rPr>
                <a:t>- </a:t>
              </a:r>
              <a:r>
                <a:rPr lang="en-US" sz="4800" b="1" kern="0" dirty="0" err="1">
                  <a:solidFill>
                    <a:srgbClr val="724B44"/>
                  </a:solidFill>
                  <a:latin typeface="Cambria" panose="02040503050406030204" pitchFamily="18" charset="0"/>
                </a:rPr>
                <a:t>Chuẩn</a:t>
              </a:r>
              <a:r>
                <a:rPr lang="en-US" sz="4800" b="1" kern="0" dirty="0">
                  <a:solidFill>
                    <a:srgbClr val="724B44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b="1" kern="0" dirty="0" err="1">
                  <a:solidFill>
                    <a:srgbClr val="724B44"/>
                  </a:solidFill>
                  <a:latin typeface="Cambria" panose="02040503050406030204" pitchFamily="18" charset="0"/>
                </a:rPr>
                <a:t>bị</a:t>
              </a:r>
              <a:r>
                <a:rPr lang="en-US" sz="4800" b="1" kern="0" dirty="0">
                  <a:solidFill>
                    <a:srgbClr val="724B44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b="1" kern="0" dirty="0" err="1">
                  <a:solidFill>
                    <a:srgbClr val="724B44"/>
                  </a:solidFill>
                  <a:latin typeface="Cambria" panose="02040503050406030204" pitchFamily="18" charset="0"/>
                </a:rPr>
                <a:t>bài</a:t>
              </a:r>
              <a:r>
                <a:rPr lang="en-US" sz="4800" b="1" kern="0" dirty="0">
                  <a:solidFill>
                    <a:srgbClr val="724B44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b="1" kern="0" dirty="0" err="1">
                  <a:solidFill>
                    <a:srgbClr val="724B44"/>
                  </a:solidFill>
                  <a:latin typeface="Cambria" panose="02040503050406030204" pitchFamily="18" charset="0"/>
                </a:rPr>
                <a:t>mới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724B4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2755369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90866" y="907790"/>
            <a:ext cx="9455449" cy="443149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A5B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FB1110-8610-77C1-3F2E-310826ACE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704" y="1167455"/>
            <a:ext cx="9004572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2755369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02518" y="1048512"/>
            <a:ext cx="9455449" cy="2997919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A5B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4740A4D-4FD1-8A00-75B4-9B8C171EE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" y="1865025"/>
            <a:ext cx="3438442" cy="5072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295279-7CA7-F97C-2DC8-174B7EBD7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0587" y="2840952"/>
            <a:ext cx="2534761" cy="4198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2AB9A-FFE7-25AB-0B02-E555E6701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436" y="4892106"/>
            <a:ext cx="774259" cy="1518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9DDE8-7AC7-03E1-CF9A-16A79952D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7185" y="4046431"/>
            <a:ext cx="1707028" cy="2792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1C9082-4F8F-23EA-1FD8-88CBBE5383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645" y="5356780"/>
            <a:ext cx="1396105" cy="1426588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421F771-2C98-6E32-677D-E98EE3E1972B}"/>
              </a:ext>
            </a:extLst>
          </p:cNvPr>
          <p:cNvSpPr txBox="1"/>
          <p:nvPr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latin typeface="SVN-Newton" panose="02040603050506020204" pitchFamily="18" charset="0"/>
              </a:rPr>
              <a:t>0984848929</a:t>
            </a:r>
            <a:endParaRPr lang="en-US" sz="1800" b="1" dirty="0"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E31C23-5A20-A0B8-689C-60364AE4FFF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E664E4-13B3-37D8-3B80-2356357510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0CF929-5725-ABF3-81A7-C1F0A64B017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0313BC-9A7E-8D8F-9D5D-44979F3A8D3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688ECB21-F4EF-F7E0-D881-CABFD74CCEA7}"/>
              </a:ext>
            </a:extLst>
          </p:cNvPr>
          <p:cNvSpPr txBox="1">
            <a:spLocks/>
          </p:cNvSpPr>
          <p:nvPr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latin typeface="#9Slide07 HoneyCream" pitchFamily="2" charset="0"/>
              </a:rPr>
              <a:t>Măng</a:t>
            </a:r>
            <a:r>
              <a:rPr lang="en-US" sz="1800" b="0" dirty="0">
                <a:latin typeface="#9Slide07 HoneyCream" pitchFamily="2" charset="0"/>
              </a:rPr>
              <a:t> Non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7EBD7CF-3F45-06E2-C58C-70EABBFAF1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FFA17C-2570-6EBF-EB8E-80B1CC2BBC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F7C4BF-01DB-C793-D1B5-CA992AC820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6681" y="1481965"/>
            <a:ext cx="896189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940DA-3C21-F7DB-856B-D882AACFEFD0}"/>
              </a:ext>
            </a:extLst>
          </p:cNvPr>
          <p:cNvSpPr txBox="1"/>
          <p:nvPr/>
        </p:nvSpPr>
        <p:spPr>
          <a:xfrm>
            <a:off x="2015626" y="903357"/>
            <a:ext cx="750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Bốn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A, B, C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dân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là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EFC2D-8B42-CA90-6EB9-1337C03ECB03}"/>
              </a:ext>
            </a:extLst>
          </p:cNvPr>
          <p:cNvSpPr txBox="1"/>
          <p:nvPr/>
        </p:nvSpPr>
        <p:spPr>
          <a:xfrm>
            <a:off x="718458" y="1867105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A: 73 017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225F6-909A-0C7D-905F-FFFF6892DB53}"/>
              </a:ext>
            </a:extLst>
          </p:cNvPr>
          <p:cNvSpPr txBox="1"/>
          <p:nvPr/>
        </p:nvSpPr>
        <p:spPr>
          <a:xfrm>
            <a:off x="6223654" y="1842791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B: 78 665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8A1C58-C314-3A48-9E5D-4C25D9255813}"/>
              </a:ext>
            </a:extLst>
          </p:cNvPr>
          <p:cNvSpPr txBox="1"/>
          <p:nvPr/>
        </p:nvSpPr>
        <p:spPr>
          <a:xfrm>
            <a:off x="718458" y="2608891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C: 75 400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03271-C1A7-C8D1-708A-66951B0BB618}"/>
              </a:ext>
            </a:extLst>
          </p:cNvPr>
          <p:cNvSpPr txBox="1"/>
          <p:nvPr/>
        </p:nvSpPr>
        <p:spPr>
          <a:xfrm>
            <a:off x="6223654" y="2584577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D: 73 420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082396-55A2-965A-1A0D-59946CBC5D75}"/>
              </a:ext>
            </a:extLst>
          </p:cNvPr>
          <p:cNvSpPr txBox="1"/>
          <p:nvPr/>
        </p:nvSpPr>
        <p:spPr>
          <a:xfrm>
            <a:off x="666751" y="3627093"/>
            <a:ext cx="10335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a)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Sắp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xếp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các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trên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theo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thứ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tự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từ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bé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đến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lớn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b)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nào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có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đông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dân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nhất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c)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nào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có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ít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dân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nhất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B99AD-9F19-852F-69EF-40C91784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65" y="462930"/>
            <a:ext cx="135952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940DA-3C21-F7DB-856B-D882AACFEFD0}"/>
              </a:ext>
            </a:extLst>
          </p:cNvPr>
          <p:cNvSpPr txBox="1"/>
          <p:nvPr/>
        </p:nvSpPr>
        <p:spPr>
          <a:xfrm>
            <a:off x="2015626" y="903357"/>
            <a:ext cx="750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Bốn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A, B, C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dân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là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EFC2D-8B42-CA90-6EB9-1337C03ECB03}"/>
              </a:ext>
            </a:extLst>
          </p:cNvPr>
          <p:cNvSpPr txBox="1"/>
          <p:nvPr/>
        </p:nvSpPr>
        <p:spPr>
          <a:xfrm>
            <a:off x="718458" y="1867105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A: 73 017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225F6-909A-0C7D-905F-FFFF6892DB53}"/>
              </a:ext>
            </a:extLst>
          </p:cNvPr>
          <p:cNvSpPr txBox="1"/>
          <p:nvPr/>
        </p:nvSpPr>
        <p:spPr>
          <a:xfrm>
            <a:off x="6223654" y="1842791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B: 78 665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8A1C58-C314-3A48-9E5D-4C25D9255813}"/>
              </a:ext>
            </a:extLst>
          </p:cNvPr>
          <p:cNvSpPr txBox="1"/>
          <p:nvPr/>
        </p:nvSpPr>
        <p:spPr>
          <a:xfrm>
            <a:off x="718458" y="2608891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C: 75 400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03271-C1A7-C8D1-708A-66951B0BB618}"/>
              </a:ext>
            </a:extLst>
          </p:cNvPr>
          <p:cNvSpPr txBox="1"/>
          <p:nvPr/>
        </p:nvSpPr>
        <p:spPr>
          <a:xfrm>
            <a:off x="6223654" y="2584577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D: 73 420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082396-55A2-965A-1A0D-59946CBC5D75}"/>
              </a:ext>
            </a:extLst>
          </p:cNvPr>
          <p:cNvSpPr txBox="1"/>
          <p:nvPr/>
        </p:nvSpPr>
        <p:spPr>
          <a:xfrm>
            <a:off x="666751" y="3602779"/>
            <a:ext cx="1033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a)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Sắp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xếp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các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trên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theo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thứ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tự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từ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bé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đến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lớn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FF01B-AA04-4CCA-AA96-DA67C4B3DAD3}"/>
              </a:ext>
            </a:extLst>
          </p:cNvPr>
          <p:cNvSpPr txBox="1"/>
          <p:nvPr/>
        </p:nvSpPr>
        <p:spPr>
          <a:xfrm>
            <a:off x="1420588" y="4273501"/>
            <a:ext cx="924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Ta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có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: 73 017 &lt; 73 420 &lt; 75 400 &lt; 78 655.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87D897-EF16-F1FA-4D26-31E4599E3975}"/>
              </a:ext>
            </a:extLst>
          </p:cNvPr>
          <p:cNvGrpSpPr/>
          <p:nvPr/>
        </p:nvGrpSpPr>
        <p:grpSpPr>
          <a:xfrm>
            <a:off x="1090061" y="4944223"/>
            <a:ext cx="9903023" cy="1366848"/>
            <a:chOff x="868389" y="4919832"/>
            <a:chExt cx="9903023" cy="136684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87BA0B2-1651-356F-DE2E-43059155ED52}"/>
                </a:ext>
              </a:extLst>
            </p:cNvPr>
            <p:cNvSpPr/>
            <p:nvPr/>
          </p:nvSpPr>
          <p:spPr>
            <a:xfrm>
              <a:off x="868389" y="4919832"/>
              <a:ext cx="9903023" cy="1366848"/>
            </a:xfrm>
            <a:prstGeom prst="roundRect">
              <a:avLst/>
            </a:prstGeom>
            <a:solidFill>
              <a:srgbClr val="ECF2D2"/>
            </a:solidFill>
            <a:ln>
              <a:solidFill>
                <a:srgbClr val="A5BF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DEBFFA-57F6-FFA7-7ACE-D8DCF5E24E26}"/>
                </a:ext>
              </a:extLst>
            </p:cNvPr>
            <p:cNvSpPr txBox="1"/>
            <p:nvPr/>
          </p:nvSpPr>
          <p:spPr>
            <a:xfrm>
              <a:off x="925411" y="4990389"/>
              <a:ext cx="97889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latin typeface="Cambria" panose="02040503050406030204" pitchFamily="18" charset="0"/>
                </a:rPr>
                <a:t>Vậy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sắp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xếp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các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số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theo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thứ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tự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từ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bé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đến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lớn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là</a:t>
              </a:r>
              <a:r>
                <a:rPr lang="en-US" sz="3600" b="1" kern="0" dirty="0">
                  <a:latin typeface="Cambria" panose="02040503050406030204" pitchFamily="18" charset="0"/>
                </a:rPr>
                <a:t>: 73 017 ; 73 420 ; 75 400 ; 78 655.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897F79C-3555-2717-9028-BEAEA5A2E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" y="416180"/>
            <a:ext cx="135952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940DA-3C21-F7DB-856B-D882AACFEFD0}"/>
              </a:ext>
            </a:extLst>
          </p:cNvPr>
          <p:cNvSpPr txBox="1"/>
          <p:nvPr/>
        </p:nvSpPr>
        <p:spPr>
          <a:xfrm>
            <a:off x="2015626" y="903357"/>
            <a:ext cx="750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Bốn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A, B, C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dân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là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EFC2D-8B42-CA90-6EB9-1337C03ECB03}"/>
              </a:ext>
            </a:extLst>
          </p:cNvPr>
          <p:cNvSpPr txBox="1"/>
          <p:nvPr/>
        </p:nvSpPr>
        <p:spPr>
          <a:xfrm>
            <a:off x="718458" y="1867105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A: 73 017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225F6-909A-0C7D-905F-FFFF6892DB53}"/>
              </a:ext>
            </a:extLst>
          </p:cNvPr>
          <p:cNvSpPr txBox="1"/>
          <p:nvPr/>
        </p:nvSpPr>
        <p:spPr>
          <a:xfrm>
            <a:off x="6223654" y="1842791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B: 78 665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8A1C58-C314-3A48-9E5D-4C25D9255813}"/>
              </a:ext>
            </a:extLst>
          </p:cNvPr>
          <p:cNvSpPr txBox="1"/>
          <p:nvPr/>
        </p:nvSpPr>
        <p:spPr>
          <a:xfrm>
            <a:off x="718458" y="2608891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C: 75 400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03271-C1A7-C8D1-708A-66951B0BB618}"/>
              </a:ext>
            </a:extLst>
          </p:cNvPr>
          <p:cNvSpPr txBox="1"/>
          <p:nvPr/>
        </p:nvSpPr>
        <p:spPr>
          <a:xfrm>
            <a:off x="6223654" y="2584577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D: 73 420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FF01B-AA04-4CCA-AA96-DA67C4B3DAD3}"/>
              </a:ext>
            </a:extLst>
          </p:cNvPr>
          <p:cNvSpPr txBox="1"/>
          <p:nvPr/>
        </p:nvSpPr>
        <p:spPr>
          <a:xfrm>
            <a:off x="1505648" y="4116312"/>
            <a:ext cx="924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Ta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có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: 73 017 &lt; 73 420 &lt; 75 400 &lt; 78 655.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87D897-EF16-F1FA-4D26-31E4599E3975}"/>
              </a:ext>
            </a:extLst>
          </p:cNvPr>
          <p:cNvGrpSpPr/>
          <p:nvPr/>
        </p:nvGrpSpPr>
        <p:grpSpPr>
          <a:xfrm>
            <a:off x="1010347" y="5063527"/>
            <a:ext cx="9903023" cy="868748"/>
            <a:chOff x="868389" y="4919832"/>
            <a:chExt cx="9903023" cy="86874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87BA0B2-1651-356F-DE2E-43059155ED52}"/>
                </a:ext>
              </a:extLst>
            </p:cNvPr>
            <p:cNvSpPr/>
            <p:nvPr/>
          </p:nvSpPr>
          <p:spPr>
            <a:xfrm>
              <a:off x="868389" y="4919832"/>
              <a:ext cx="9903023" cy="868748"/>
            </a:xfrm>
            <a:prstGeom prst="roundRect">
              <a:avLst/>
            </a:prstGeom>
            <a:solidFill>
              <a:srgbClr val="ECF2D2"/>
            </a:solidFill>
            <a:ln>
              <a:solidFill>
                <a:srgbClr val="A5BF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DEBFFA-57F6-FFA7-7ACE-D8DCF5E24E26}"/>
                </a:ext>
              </a:extLst>
            </p:cNvPr>
            <p:cNvSpPr txBox="1"/>
            <p:nvPr/>
          </p:nvSpPr>
          <p:spPr>
            <a:xfrm>
              <a:off x="925411" y="4990389"/>
              <a:ext cx="9788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latin typeface="Cambria" panose="02040503050406030204" pitchFamily="18" charset="0"/>
                </a:rPr>
                <a:t>Vậy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huyện</a:t>
              </a:r>
              <a:r>
                <a:rPr lang="en-US" sz="3600" b="1" kern="0" dirty="0">
                  <a:latin typeface="Cambria" panose="02040503050406030204" pitchFamily="18" charset="0"/>
                </a:rPr>
                <a:t> B: 78 655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người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có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đông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dân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nhất</a:t>
              </a:r>
              <a:endParaRPr lang="en-US" sz="3600" b="1" kern="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CA9FE92-71AF-31B2-15C8-963AEA05B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" y="393635"/>
            <a:ext cx="1359526" cy="17740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6E0-4C18-77B6-4D4B-96D956A851CC}"/>
              </a:ext>
            </a:extLst>
          </p:cNvPr>
          <p:cNvSpPr txBox="1"/>
          <p:nvPr/>
        </p:nvSpPr>
        <p:spPr>
          <a:xfrm>
            <a:off x="1487262" y="3260761"/>
            <a:ext cx="924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b)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nào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đông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dân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nhất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78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940DA-3C21-F7DB-856B-D882AACFEFD0}"/>
              </a:ext>
            </a:extLst>
          </p:cNvPr>
          <p:cNvSpPr txBox="1"/>
          <p:nvPr/>
        </p:nvSpPr>
        <p:spPr>
          <a:xfrm>
            <a:off x="2015626" y="903357"/>
            <a:ext cx="750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Bốn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A, B, C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dân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là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EFC2D-8B42-CA90-6EB9-1337C03ECB03}"/>
              </a:ext>
            </a:extLst>
          </p:cNvPr>
          <p:cNvSpPr txBox="1"/>
          <p:nvPr/>
        </p:nvSpPr>
        <p:spPr>
          <a:xfrm>
            <a:off x="718458" y="1867105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A: 73 017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225F6-909A-0C7D-905F-FFFF6892DB53}"/>
              </a:ext>
            </a:extLst>
          </p:cNvPr>
          <p:cNvSpPr txBox="1"/>
          <p:nvPr/>
        </p:nvSpPr>
        <p:spPr>
          <a:xfrm>
            <a:off x="6223654" y="1842791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B: 78 665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8A1C58-C314-3A48-9E5D-4C25D9255813}"/>
              </a:ext>
            </a:extLst>
          </p:cNvPr>
          <p:cNvSpPr txBox="1"/>
          <p:nvPr/>
        </p:nvSpPr>
        <p:spPr>
          <a:xfrm>
            <a:off x="718458" y="2608891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C: 75 400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03271-C1A7-C8D1-708A-66951B0BB618}"/>
              </a:ext>
            </a:extLst>
          </p:cNvPr>
          <p:cNvSpPr txBox="1"/>
          <p:nvPr/>
        </p:nvSpPr>
        <p:spPr>
          <a:xfrm>
            <a:off x="6223654" y="2584577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D: 73 420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FF01B-AA04-4CCA-AA96-DA67C4B3DAD3}"/>
              </a:ext>
            </a:extLst>
          </p:cNvPr>
          <p:cNvSpPr txBox="1"/>
          <p:nvPr/>
        </p:nvSpPr>
        <p:spPr>
          <a:xfrm>
            <a:off x="1335527" y="3897502"/>
            <a:ext cx="924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Ta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có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: 73 017 &lt; 73 420 &lt; 75 400 &lt; 78 655.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87D897-EF16-F1FA-4D26-31E4599E3975}"/>
              </a:ext>
            </a:extLst>
          </p:cNvPr>
          <p:cNvGrpSpPr/>
          <p:nvPr/>
        </p:nvGrpSpPr>
        <p:grpSpPr>
          <a:xfrm>
            <a:off x="883232" y="4925574"/>
            <a:ext cx="9903023" cy="868748"/>
            <a:chOff x="868389" y="4919832"/>
            <a:chExt cx="9903023" cy="86874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87BA0B2-1651-356F-DE2E-43059155ED52}"/>
                </a:ext>
              </a:extLst>
            </p:cNvPr>
            <p:cNvSpPr/>
            <p:nvPr/>
          </p:nvSpPr>
          <p:spPr>
            <a:xfrm>
              <a:off x="868389" y="4919832"/>
              <a:ext cx="9903023" cy="868748"/>
            </a:xfrm>
            <a:prstGeom prst="roundRect">
              <a:avLst/>
            </a:prstGeom>
            <a:solidFill>
              <a:srgbClr val="ECF2D2"/>
            </a:solidFill>
            <a:ln>
              <a:solidFill>
                <a:srgbClr val="A5BF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DEBFFA-57F6-FFA7-7ACE-D8DCF5E24E26}"/>
                </a:ext>
              </a:extLst>
            </p:cNvPr>
            <p:cNvSpPr txBox="1"/>
            <p:nvPr/>
          </p:nvSpPr>
          <p:spPr>
            <a:xfrm>
              <a:off x="925411" y="4990389"/>
              <a:ext cx="9788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latin typeface="Cambria" panose="02040503050406030204" pitchFamily="18" charset="0"/>
                </a:rPr>
                <a:t>Vậy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huyện</a:t>
              </a:r>
              <a:r>
                <a:rPr lang="en-US" sz="3600" b="1" kern="0" dirty="0">
                  <a:latin typeface="Cambria" panose="02040503050406030204" pitchFamily="18" charset="0"/>
                </a:rPr>
                <a:t> A: 73 017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người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có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ít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dân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nhất</a:t>
              </a:r>
              <a:endParaRPr lang="en-US" sz="3600" b="1" kern="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48B704-9B7B-65AB-227C-D7AFECDF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" y="458725"/>
            <a:ext cx="1359526" cy="17740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FCE560-CAB8-9E95-0875-C44505A8F1A8}"/>
              </a:ext>
            </a:extLst>
          </p:cNvPr>
          <p:cNvSpPr txBox="1"/>
          <p:nvPr/>
        </p:nvSpPr>
        <p:spPr>
          <a:xfrm>
            <a:off x="1487262" y="3260761"/>
            <a:ext cx="924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c)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Huyện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nào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ít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dân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nhất</a:t>
            </a:r>
            <a:r>
              <a:rPr lang="en-US" sz="36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38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CE4DB2-57AC-17FA-80DE-C550954C2AA7}"/>
              </a:ext>
            </a:extLst>
          </p:cNvPr>
          <p:cNvSpPr txBox="1"/>
          <p:nvPr/>
        </p:nvSpPr>
        <p:spPr>
          <a:xfrm>
            <a:off x="1747158" y="635228"/>
            <a:ext cx="992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Dưới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đây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là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sức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chứa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một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sân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vận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động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ở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Việt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Nam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7FC768-F59A-36A1-7F52-08B35B3A8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9192" r="2366" b="7004"/>
          <a:stretch/>
        </p:blipFill>
        <p:spPr>
          <a:xfrm>
            <a:off x="1533681" y="1850946"/>
            <a:ext cx="9635063" cy="3103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C0FD48-8A30-2845-E84C-DCC22F0DA35B}"/>
              </a:ext>
            </a:extLst>
          </p:cNvPr>
          <p:cNvSpPr txBox="1"/>
          <p:nvPr/>
        </p:nvSpPr>
        <p:spPr>
          <a:xfrm>
            <a:off x="718458" y="4954677"/>
            <a:ext cx="10335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Trong các sân vận động trên: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vi-VN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Sân vận động nào có sức chứa lớn nhất?</a:t>
            </a:r>
            <a:endParaRPr lang="en-US" sz="3200" b="1" kern="0" dirty="0">
              <a:solidFill>
                <a:srgbClr val="25634A"/>
              </a:solidFill>
              <a:latin typeface="Cambria" panose="02040503050406030204" pitchFamily="18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Sân vận động nào có sức chứa nhỏ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271E5-F89F-93F4-6FEF-E8429C19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5" y="447341"/>
            <a:ext cx="153022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7FC768-F59A-36A1-7F52-08B35B3A8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9192" r="2366" b="7004"/>
          <a:stretch/>
        </p:blipFill>
        <p:spPr>
          <a:xfrm>
            <a:off x="1897089" y="966286"/>
            <a:ext cx="8921529" cy="2873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B49A36-83C3-4783-58C8-4B74D357D502}"/>
              </a:ext>
            </a:extLst>
          </p:cNvPr>
          <p:cNvGrpSpPr/>
          <p:nvPr/>
        </p:nvGrpSpPr>
        <p:grpSpPr>
          <a:xfrm>
            <a:off x="928007" y="4078576"/>
            <a:ext cx="10335985" cy="1936253"/>
            <a:chOff x="896373" y="4247777"/>
            <a:chExt cx="10335985" cy="193625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C14C17-DA09-F4DE-F92A-5A9D2783EF8D}"/>
                </a:ext>
              </a:extLst>
            </p:cNvPr>
            <p:cNvSpPr/>
            <p:nvPr/>
          </p:nvSpPr>
          <p:spPr>
            <a:xfrm>
              <a:off x="987626" y="4247777"/>
              <a:ext cx="10244732" cy="1936253"/>
            </a:xfrm>
            <a:prstGeom prst="roundRect">
              <a:avLst/>
            </a:prstGeom>
            <a:solidFill>
              <a:srgbClr val="ECF2D2"/>
            </a:solidFill>
            <a:ln>
              <a:solidFill>
                <a:srgbClr val="A5BF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C0FD48-8A30-2845-E84C-DCC22F0DA35B}"/>
                </a:ext>
              </a:extLst>
            </p:cNvPr>
            <p:cNvSpPr txBox="1"/>
            <p:nvPr/>
          </p:nvSpPr>
          <p:spPr>
            <a:xfrm>
              <a:off x="896373" y="4306589"/>
              <a:ext cx="1033598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latin typeface="Cambria" panose="02040503050406030204" pitchFamily="18" charset="0"/>
                </a:rPr>
                <a:t>a) Ta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có</a:t>
              </a:r>
              <a:r>
                <a:rPr lang="en-US" sz="3600" b="1" kern="0" dirty="0">
                  <a:latin typeface="Cambria" panose="02040503050406030204" pitchFamily="18" charset="0"/>
                </a:rPr>
                <a:t>: 25 000 &lt; 28 000 &lt; 30 000 &lt; 40 192.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latin typeface="Cambria" panose="02040503050406030204" pitchFamily="18" charset="0"/>
                </a:rPr>
                <a:t>Vậy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sân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vận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động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Mỹ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Đình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có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sức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chứa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lớn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nhất</a:t>
              </a:r>
              <a:r>
                <a:rPr lang="en-US" sz="3600" b="1" kern="0" dirty="0">
                  <a:latin typeface="Cambria" panose="02040503050406030204" pitchFamily="18" charset="0"/>
                </a:rPr>
                <a:t>,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sân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vận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động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Thống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Nhất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có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sức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chứa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nhỏ</a:t>
              </a:r>
              <a:r>
                <a:rPr lang="en-US" sz="3600" b="1" kern="0" dirty="0">
                  <a:latin typeface="Cambria" panose="02040503050406030204" pitchFamily="18" charset="0"/>
                </a:rPr>
                <a:t> </a:t>
              </a:r>
              <a:r>
                <a:rPr lang="en-US" sz="3600" b="1" kern="0" dirty="0" err="1">
                  <a:latin typeface="Cambria" panose="02040503050406030204" pitchFamily="18" charset="0"/>
                </a:rPr>
                <a:t>nhất</a:t>
              </a:r>
              <a:r>
                <a:rPr lang="en-US" sz="3600" b="1" kern="0" dirty="0">
                  <a:latin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FB4FF5B-AEAB-5C25-EC1C-83E05B7A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60" y="511136"/>
            <a:ext cx="153022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CE4DB2-57AC-17FA-80DE-C550954C2AA7}"/>
              </a:ext>
            </a:extLst>
          </p:cNvPr>
          <p:cNvSpPr txBox="1"/>
          <p:nvPr/>
        </p:nvSpPr>
        <p:spPr>
          <a:xfrm>
            <a:off x="1747158" y="635228"/>
            <a:ext cx="992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Dưới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đây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là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sức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chứa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một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sân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vận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động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ở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</a:rPr>
              <a:t>Việt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</a:rPr>
              <a:t> Nam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7FC768-F59A-36A1-7F52-08B35B3A8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9192" r="2366" b="7004"/>
          <a:stretch/>
        </p:blipFill>
        <p:spPr>
          <a:xfrm>
            <a:off x="1533681" y="1850946"/>
            <a:ext cx="9635063" cy="3103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C0FD48-8A30-2845-E84C-DCC22F0DA35B}"/>
              </a:ext>
            </a:extLst>
          </p:cNvPr>
          <p:cNvSpPr txBox="1"/>
          <p:nvPr/>
        </p:nvSpPr>
        <p:spPr>
          <a:xfrm>
            <a:off x="718458" y="4954677"/>
            <a:ext cx="10335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Trong các sân vận động trên: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b) </a:t>
            </a:r>
            <a:r>
              <a:rPr lang="en-US" sz="32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Sân</a:t>
            </a:r>
            <a:r>
              <a:rPr lang="en-US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vận</a:t>
            </a:r>
            <a:r>
              <a:rPr lang="en-US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động</a:t>
            </a:r>
            <a:r>
              <a:rPr lang="en-US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nào</a:t>
            </a:r>
            <a:r>
              <a:rPr lang="en-US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có</a:t>
            </a:r>
            <a:r>
              <a:rPr lang="en-US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sức</a:t>
            </a:r>
            <a:r>
              <a:rPr lang="en-US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chứa</a:t>
            </a:r>
            <a:r>
              <a:rPr lang="en-US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trên</a:t>
            </a:r>
            <a:r>
              <a:rPr lang="en-US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40 000 </a:t>
            </a:r>
            <a:r>
              <a:rPr lang="en-US" sz="3200" b="1" kern="0" dirty="0" err="1">
                <a:solidFill>
                  <a:srgbClr val="25634A"/>
                </a:solidFill>
                <a:latin typeface="Cambria" panose="02040503050406030204" pitchFamily="18" charset="0"/>
              </a:rPr>
              <a:t>người</a:t>
            </a:r>
            <a:r>
              <a:rPr lang="en-US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 </a:t>
            </a:r>
            <a:r>
              <a:rPr lang="vi-VN" sz="3200" b="1" kern="0" dirty="0">
                <a:solidFill>
                  <a:srgbClr val="25634A"/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272B2-D655-EE2B-801D-01EB2AC00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5" y="468606"/>
            <a:ext cx="153022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695</Words>
  <Application>Microsoft Office PowerPoint</Application>
  <PresentationFormat>Widescreen</PresentationFormat>
  <Paragraphs>83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#9Slide07 HoneyCream</vt:lpstr>
      <vt:lpstr>#9Slide07 SVNZiclets</vt:lpstr>
      <vt:lpstr>Aptos</vt:lpstr>
      <vt:lpstr>Aptos Display</vt:lpstr>
      <vt:lpstr>Arial</vt:lpstr>
      <vt:lpstr>Calibri</vt:lpstr>
      <vt:lpstr>Cambria</vt:lpstr>
      <vt:lpstr>SVN-Newton</vt:lpstr>
      <vt:lpstr>Times New Roman</vt:lpstr>
      <vt:lpstr>Vogue-ExtraBold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16</cp:revision>
  <dcterms:created xsi:type="dcterms:W3CDTF">2025-03-24T03:47:44Z</dcterms:created>
  <dcterms:modified xsi:type="dcterms:W3CDTF">2025-03-24T03:54:49Z</dcterms:modified>
</cp:coreProperties>
</file>