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430" r:id="rId3"/>
    <p:sldId id="306" r:id="rId4"/>
    <p:sldId id="258" r:id="rId5"/>
    <p:sldId id="421" r:id="rId6"/>
    <p:sldId id="272" r:id="rId7"/>
    <p:sldId id="271" r:id="rId8"/>
    <p:sldId id="431" r:id="rId9"/>
    <p:sldId id="425" r:id="rId10"/>
    <p:sldId id="259" r:id="rId11"/>
    <p:sldId id="276" r:id="rId12"/>
    <p:sldId id="261" r:id="rId13"/>
    <p:sldId id="427" r:id="rId14"/>
    <p:sldId id="428" r:id="rId15"/>
    <p:sldId id="432" r:id="rId16"/>
    <p:sldId id="280" r:id="rId17"/>
    <p:sldId id="294" r:id="rId18"/>
    <p:sldId id="295" r:id="rId19"/>
    <p:sldId id="42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E890A-5DD0-44B4-99E7-FBDDDD1CEE2B}" type="datetimeFigureOut">
              <a:rPr lang="en-US" smtClean="0"/>
              <a:t>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36144-8413-4350-8C63-FD3B7C21E77F}" type="slidenum">
              <a:rPr lang="en-US" smtClean="0"/>
              <a:t>‹#›</a:t>
            </a:fld>
            <a:endParaRPr lang="en-US"/>
          </a:p>
        </p:txBody>
      </p:sp>
    </p:spTree>
    <p:extLst>
      <p:ext uri="{BB962C8B-B14F-4D97-AF65-F5344CB8AC3E}">
        <p14:creationId xmlns:p14="http://schemas.microsoft.com/office/powerpoint/2010/main" val="3247802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Bấm</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chọn</a:t>
            </a:r>
            <a:r>
              <a:rPr lang="en-US" baseline="0" dirty="0"/>
              <a:t>.</a:t>
            </a:r>
            <a:endParaRPr lang="vi-VN"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91550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Bấm</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chọn</a:t>
            </a:r>
            <a:r>
              <a:rPr lang="en-US" baseline="0" dirty="0"/>
              <a:t>.</a:t>
            </a:r>
            <a:endParaRPr lang="vi-VN"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997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Bấm</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chọn</a:t>
            </a:r>
            <a:r>
              <a:rPr lang="en-US" baseline="0" dirty="0"/>
              <a:t>.</a:t>
            </a:r>
            <a:endParaRPr lang="vi-VN"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2599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Bấm</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chọn</a:t>
            </a:r>
            <a:r>
              <a:rPr lang="en-US" baseline="0" dirty="0"/>
              <a:t>.</a:t>
            </a:r>
            <a:endParaRPr lang="vi-VN"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5784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66073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118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4176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10/03/2025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076933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10/03/2025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811318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392B6E-AC57-4EC7-A4ED-45A8F494EAAC}" type="datetimeFigureOut">
              <a:rPr lang="vi-VN" smtClean="0"/>
              <a:t>10/03/2025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831538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0392B6E-AC57-4EC7-A4ED-45A8F494EAAC}" type="datetimeFigureOut">
              <a:rPr lang="vi-VN" smtClean="0"/>
              <a:t>10/03/2025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928584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0392B6E-AC57-4EC7-A4ED-45A8F494EAAC}" type="datetimeFigureOut">
              <a:rPr lang="vi-VN" smtClean="0"/>
              <a:t>10/03/2025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341950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0392B6E-AC57-4EC7-A4ED-45A8F494EAAC}" type="datetimeFigureOut">
              <a:rPr lang="vi-VN" smtClean="0"/>
              <a:t>10/03/2025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98765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92B6E-AC57-4EC7-A4ED-45A8F494EAAC}" type="datetimeFigureOut">
              <a:rPr lang="vi-VN" smtClean="0"/>
              <a:t>10/03/2025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666008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10/03/2025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643040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3871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10/03/2025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548646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10/03/2025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440065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10/03/2025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505722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9385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348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19979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0384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7265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3155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310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365537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92B6E-AC57-4EC7-A4ED-45A8F494EAAC}" type="datetimeFigureOut">
              <a:rPr lang="vi-VN" smtClean="0"/>
              <a:t>10/03/2025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40588-9AA4-4EE8-A8F0-AB40AAF79670}" type="slidenum">
              <a:rPr lang="vi-VN" smtClean="0"/>
              <a:t>‹#›</a:t>
            </a:fld>
            <a:endParaRPr lang="vi-VN"/>
          </a:p>
        </p:txBody>
      </p:sp>
    </p:spTree>
    <p:extLst>
      <p:ext uri="{BB962C8B-B14F-4D97-AF65-F5344CB8AC3E}">
        <p14:creationId xmlns:p14="http://schemas.microsoft.com/office/powerpoint/2010/main" val="2393317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3.emf"/><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slide" Target="slide10.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em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slide" Target="slide10.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1.png"/><Relationship Id="rId2" Type="http://schemas.openxmlformats.org/officeDocument/2006/relationships/image" Target="../media/image19.jpe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32.jpeg"/><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sv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e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wnload 999 Hình Nền Powerpoint Dễ Thương, Ngộ Nghĩnh Nhất Quả Đ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3B62BB0F-3742-5FC3-BD31-0BB633579D4D}"/>
              </a:ext>
            </a:extLst>
          </p:cNvPr>
          <p:cNvGrpSpPr/>
          <p:nvPr/>
        </p:nvGrpSpPr>
        <p:grpSpPr>
          <a:xfrm>
            <a:off x="0" y="0"/>
            <a:ext cx="12192000" cy="6858000"/>
            <a:chOff x="0" y="0"/>
            <a:chExt cx="12192000" cy="6858000"/>
          </a:xfrm>
        </p:grpSpPr>
        <p:sp>
          <p:nvSpPr>
            <p:cNvPr id="2" name="TextBox 1">
              <a:extLst>
                <a:ext uri="{FF2B5EF4-FFF2-40B4-BE49-F238E27FC236}">
                  <a16:creationId xmlns:a16="http://schemas.microsoft.com/office/drawing/2014/main" id="{BDCC9EC3-D92F-5C86-D4EF-0A5A8430FDC2}"/>
                </a:ext>
              </a:extLst>
            </p:cNvPr>
            <p:cNvSpPr txBox="1"/>
            <p:nvPr/>
          </p:nvSpPr>
          <p:spPr>
            <a:xfrm>
              <a:off x="4229386" y="5888810"/>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Lê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Oanh</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sp>
        <p:nvSpPr>
          <p:cNvPr id="8" name="Hình chữ nhật: Góc Tròn 1">
            <a:extLst>
              <a:ext uri="{FF2B5EF4-FFF2-40B4-BE49-F238E27FC236}">
                <a16:creationId xmlns:a16="http://schemas.microsoft.com/office/drawing/2014/main" id="{6A851486-12CD-20DC-8C03-541F7D51A7B8}"/>
              </a:ext>
            </a:extLst>
          </p:cNvPr>
          <p:cNvSpPr/>
          <p:nvPr/>
        </p:nvSpPr>
        <p:spPr>
          <a:xfrm>
            <a:off x="1491175" y="112542"/>
            <a:ext cx="8356210" cy="4125630"/>
          </a:xfrm>
          <a:custGeom>
            <a:avLst/>
            <a:gdLst>
              <a:gd name="connsiteX0" fmla="*/ 0 w 8356210"/>
              <a:gd name="connsiteY0" fmla="*/ 687618 h 4125630"/>
              <a:gd name="connsiteX1" fmla="*/ 741975 w 8356210"/>
              <a:gd name="connsiteY1" fmla="*/ 0 h 4125630"/>
              <a:gd name="connsiteX2" fmla="*/ 7614234 w 8356210"/>
              <a:gd name="connsiteY2" fmla="*/ 0 h 4125630"/>
              <a:gd name="connsiteX3" fmla="*/ 8356210 w 8356210"/>
              <a:gd name="connsiteY3" fmla="*/ 687618 h 4125630"/>
              <a:gd name="connsiteX4" fmla="*/ 8356210 w 8356210"/>
              <a:gd name="connsiteY4" fmla="*/ 3438011 h 4125630"/>
              <a:gd name="connsiteX5" fmla="*/ 7614234 w 8356210"/>
              <a:gd name="connsiteY5" fmla="*/ 4125630 h 4125630"/>
              <a:gd name="connsiteX6" fmla="*/ 741975 w 8356210"/>
              <a:gd name="connsiteY6" fmla="*/ 4125630 h 4125630"/>
              <a:gd name="connsiteX7" fmla="*/ 0 w 8356210"/>
              <a:gd name="connsiteY7" fmla="*/ 3438011 h 4125630"/>
              <a:gd name="connsiteX8" fmla="*/ 0 w 8356210"/>
              <a:gd name="connsiteY8" fmla="*/ 687618 h 4125630"/>
              <a:gd name="connsiteX0" fmla="*/ 0 w 8356210"/>
              <a:gd name="connsiteY0" fmla="*/ 687618 h 4125630"/>
              <a:gd name="connsiteX1" fmla="*/ 741975 w 8356210"/>
              <a:gd name="connsiteY1" fmla="*/ 0 h 4125630"/>
              <a:gd name="connsiteX2" fmla="*/ 7614234 w 8356210"/>
              <a:gd name="connsiteY2" fmla="*/ 0 h 4125630"/>
              <a:gd name="connsiteX3" fmla="*/ 8356210 w 8356210"/>
              <a:gd name="connsiteY3" fmla="*/ 687618 h 4125630"/>
              <a:gd name="connsiteX4" fmla="*/ 8356210 w 8356210"/>
              <a:gd name="connsiteY4" fmla="*/ 3438011 h 4125630"/>
              <a:gd name="connsiteX5" fmla="*/ 7614234 w 8356210"/>
              <a:gd name="connsiteY5" fmla="*/ 4125630 h 4125630"/>
              <a:gd name="connsiteX6" fmla="*/ 741975 w 8356210"/>
              <a:gd name="connsiteY6" fmla="*/ 4125630 h 4125630"/>
              <a:gd name="connsiteX7" fmla="*/ 0 w 8356210"/>
              <a:gd name="connsiteY7" fmla="*/ 3438011 h 4125630"/>
              <a:gd name="connsiteX8" fmla="*/ 0 w 8356210"/>
              <a:gd name="connsiteY8" fmla="*/ 687618 h 4125630"/>
              <a:gd name="connsiteX0" fmla="*/ 0 w 8356210"/>
              <a:gd name="connsiteY0" fmla="*/ 687618 h 4125630"/>
              <a:gd name="connsiteX1" fmla="*/ 741975 w 8356210"/>
              <a:gd name="connsiteY1" fmla="*/ 0 h 4125630"/>
              <a:gd name="connsiteX2" fmla="*/ 7614234 w 8356210"/>
              <a:gd name="connsiteY2" fmla="*/ 0 h 4125630"/>
              <a:gd name="connsiteX3" fmla="*/ 8356210 w 8356210"/>
              <a:gd name="connsiteY3" fmla="*/ 687618 h 4125630"/>
              <a:gd name="connsiteX4" fmla="*/ 8356210 w 8356210"/>
              <a:gd name="connsiteY4" fmla="*/ 3438011 h 4125630"/>
              <a:gd name="connsiteX5" fmla="*/ 7614234 w 8356210"/>
              <a:gd name="connsiteY5" fmla="*/ 4125630 h 4125630"/>
              <a:gd name="connsiteX6" fmla="*/ 741975 w 8356210"/>
              <a:gd name="connsiteY6" fmla="*/ 4125630 h 4125630"/>
              <a:gd name="connsiteX7" fmla="*/ 0 w 8356210"/>
              <a:gd name="connsiteY7" fmla="*/ 3438011 h 4125630"/>
              <a:gd name="connsiteX8" fmla="*/ 0 w 8356210"/>
              <a:gd name="connsiteY8" fmla="*/ 687618 h 412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6210" h="4125630" fill="none" extrusionOk="0">
                <a:moveTo>
                  <a:pt x="0" y="687618"/>
                </a:moveTo>
                <a:cubicBezTo>
                  <a:pt x="3792" y="409751"/>
                  <a:pt x="391070" y="93683"/>
                  <a:pt x="741975" y="0"/>
                </a:cubicBezTo>
                <a:cubicBezTo>
                  <a:pt x="1919414" y="92840"/>
                  <a:pt x="4450163" y="449841"/>
                  <a:pt x="7614234" y="0"/>
                </a:cubicBezTo>
                <a:cubicBezTo>
                  <a:pt x="7999725" y="-162224"/>
                  <a:pt x="8204311" y="262948"/>
                  <a:pt x="8356210" y="687618"/>
                </a:cubicBezTo>
                <a:cubicBezTo>
                  <a:pt x="8630532" y="1248671"/>
                  <a:pt x="8188812" y="2574859"/>
                  <a:pt x="8356210" y="3438011"/>
                </a:cubicBezTo>
                <a:cubicBezTo>
                  <a:pt x="8390713" y="3646558"/>
                  <a:pt x="8002066" y="4101371"/>
                  <a:pt x="7614234" y="4125630"/>
                </a:cubicBezTo>
                <a:cubicBezTo>
                  <a:pt x="5049703" y="4246101"/>
                  <a:pt x="1510606" y="4241093"/>
                  <a:pt x="741975" y="4125630"/>
                </a:cubicBezTo>
                <a:cubicBezTo>
                  <a:pt x="438762" y="4113937"/>
                  <a:pt x="-83551" y="3833746"/>
                  <a:pt x="0" y="3438011"/>
                </a:cubicBezTo>
                <a:cubicBezTo>
                  <a:pt x="152051" y="1994804"/>
                  <a:pt x="-51524" y="1222306"/>
                  <a:pt x="0" y="687618"/>
                </a:cubicBezTo>
                <a:close/>
              </a:path>
              <a:path w="8356210" h="4125630" stroke="0" extrusionOk="0">
                <a:moveTo>
                  <a:pt x="0" y="687618"/>
                </a:moveTo>
                <a:cubicBezTo>
                  <a:pt x="-4395" y="381238"/>
                  <a:pt x="351254" y="10073"/>
                  <a:pt x="741975" y="0"/>
                </a:cubicBezTo>
                <a:cubicBezTo>
                  <a:pt x="2727180" y="63869"/>
                  <a:pt x="4913657" y="65766"/>
                  <a:pt x="7614234" y="0"/>
                </a:cubicBezTo>
                <a:cubicBezTo>
                  <a:pt x="7876529" y="-27918"/>
                  <a:pt x="8489225" y="293851"/>
                  <a:pt x="8356210" y="687618"/>
                </a:cubicBezTo>
                <a:cubicBezTo>
                  <a:pt x="8451634" y="1890100"/>
                  <a:pt x="8527069" y="2211430"/>
                  <a:pt x="8356210" y="3438011"/>
                </a:cubicBezTo>
                <a:cubicBezTo>
                  <a:pt x="8328041" y="3736156"/>
                  <a:pt x="7898398" y="4064359"/>
                  <a:pt x="7614234" y="4125630"/>
                </a:cubicBezTo>
                <a:cubicBezTo>
                  <a:pt x="4536249" y="3816725"/>
                  <a:pt x="3960492" y="4324359"/>
                  <a:pt x="741975" y="4125630"/>
                </a:cubicBezTo>
                <a:cubicBezTo>
                  <a:pt x="301891" y="4212101"/>
                  <a:pt x="-33437" y="3748824"/>
                  <a:pt x="0" y="3438011"/>
                </a:cubicBezTo>
                <a:cubicBezTo>
                  <a:pt x="51431" y="2386984"/>
                  <a:pt x="75649" y="1457734"/>
                  <a:pt x="0" y="687618"/>
                </a:cubicBezTo>
                <a:close/>
              </a:path>
              <a:path w="8356210" h="4125630" fill="none" stroke="0" extrusionOk="0">
                <a:moveTo>
                  <a:pt x="0" y="687618"/>
                </a:moveTo>
                <a:cubicBezTo>
                  <a:pt x="53594" y="327617"/>
                  <a:pt x="440861" y="47001"/>
                  <a:pt x="741975" y="0"/>
                </a:cubicBezTo>
                <a:cubicBezTo>
                  <a:pt x="2601256" y="414228"/>
                  <a:pt x="3973549" y="301948"/>
                  <a:pt x="7614234" y="0"/>
                </a:cubicBezTo>
                <a:cubicBezTo>
                  <a:pt x="7962111" y="-121110"/>
                  <a:pt x="8332474" y="220923"/>
                  <a:pt x="8356210" y="687618"/>
                </a:cubicBezTo>
                <a:cubicBezTo>
                  <a:pt x="8447313" y="1194260"/>
                  <a:pt x="8423947" y="2478045"/>
                  <a:pt x="8356210" y="3438011"/>
                </a:cubicBezTo>
                <a:cubicBezTo>
                  <a:pt x="8375100" y="3799723"/>
                  <a:pt x="7970914" y="4077531"/>
                  <a:pt x="7614234" y="4125630"/>
                </a:cubicBezTo>
                <a:cubicBezTo>
                  <a:pt x="4849212" y="3986918"/>
                  <a:pt x="1308850" y="4059566"/>
                  <a:pt x="741975" y="4125630"/>
                </a:cubicBezTo>
                <a:cubicBezTo>
                  <a:pt x="279807" y="4078453"/>
                  <a:pt x="-78927" y="3781579"/>
                  <a:pt x="0" y="3438011"/>
                </a:cubicBezTo>
                <a:cubicBezTo>
                  <a:pt x="-16556" y="2257456"/>
                  <a:pt x="-15099" y="1343235"/>
                  <a:pt x="0" y="687618"/>
                </a:cubicBezTo>
                <a:close/>
              </a:path>
              <a:path w="8356210" h="4125630" fill="none" stroke="0" extrusionOk="0">
                <a:moveTo>
                  <a:pt x="0" y="687618"/>
                </a:moveTo>
                <a:cubicBezTo>
                  <a:pt x="11347" y="348100"/>
                  <a:pt x="397977" y="109638"/>
                  <a:pt x="741975" y="0"/>
                </a:cubicBezTo>
                <a:cubicBezTo>
                  <a:pt x="2300146" y="254632"/>
                  <a:pt x="4117439" y="480569"/>
                  <a:pt x="7614234" y="0"/>
                </a:cubicBezTo>
                <a:cubicBezTo>
                  <a:pt x="7997111" y="-138296"/>
                  <a:pt x="8266106" y="249280"/>
                  <a:pt x="8356210" y="687618"/>
                </a:cubicBezTo>
                <a:cubicBezTo>
                  <a:pt x="8595659" y="1072328"/>
                  <a:pt x="8243614" y="2500941"/>
                  <a:pt x="8356210" y="3438011"/>
                </a:cubicBezTo>
                <a:cubicBezTo>
                  <a:pt x="8320711" y="3714515"/>
                  <a:pt x="7986880" y="4112234"/>
                  <a:pt x="7614234" y="4125630"/>
                </a:cubicBezTo>
                <a:cubicBezTo>
                  <a:pt x="4924358" y="4180049"/>
                  <a:pt x="1372195" y="4231983"/>
                  <a:pt x="741975" y="4125630"/>
                </a:cubicBezTo>
                <a:cubicBezTo>
                  <a:pt x="357382" y="4109098"/>
                  <a:pt x="-111305" y="3813682"/>
                  <a:pt x="0" y="3438011"/>
                </a:cubicBezTo>
                <a:cubicBezTo>
                  <a:pt x="101284" y="2093435"/>
                  <a:pt x="-47933" y="1305874"/>
                  <a:pt x="0" y="687618"/>
                </a:cubicBezTo>
                <a:close/>
              </a:path>
            </a:pathLst>
          </a:custGeom>
          <a:solidFill>
            <a:srgbClr val="FFFFFF">
              <a:alpha val="80000"/>
            </a:srgbClr>
          </a:solidFill>
          <a:ln w="38100">
            <a:solidFill>
              <a:srgbClr val="002060"/>
            </a:solidFill>
            <a:extLst>
              <a:ext uri="{C807C97D-BFC1-408E-A445-0C87EB9F89A2}">
                <ask:lineSketchStyleProps xmlns:ask="http://schemas.microsoft.com/office/drawing/2018/sketchyshapes" sd="852854689">
                  <a:custGeom>
                    <a:avLst/>
                    <a:gdLst>
                      <a:gd name="connsiteX0" fmla="*/ 0 w 8356210"/>
                      <a:gd name="connsiteY0" fmla="*/ 687618 h 4125630"/>
                      <a:gd name="connsiteX1" fmla="*/ 741975 w 8356210"/>
                      <a:gd name="connsiteY1" fmla="*/ 0 h 4125630"/>
                      <a:gd name="connsiteX2" fmla="*/ 7614234 w 8356210"/>
                      <a:gd name="connsiteY2" fmla="*/ 0 h 4125630"/>
                      <a:gd name="connsiteX3" fmla="*/ 8356210 w 8356210"/>
                      <a:gd name="connsiteY3" fmla="*/ 687618 h 4125630"/>
                      <a:gd name="connsiteX4" fmla="*/ 8356210 w 8356210"/>
                      <a:gd name="connsiteY4" fmla="*/ 3438011 h 4125630"/>
                      <a:gd name="connsiteX5" fmla="*/ 7614234 w 8356210"/>
                      <a:gd name="connsiteY5" fmla="*/ 4125630 h 4125630"/>
                      <a:gd name="connsiteX6" fmla="*/ 741975 w 8356210"/>
                      <a:gd name="connsiteY6" fmla="*/ 4125630 h 4125630"/>
                      <a:gd name="connsiteX7" fmla="*/ 0 w 8356210"/>
                      <a:gd name="connsiteY7" fmla="*/ 3438011 h 4125630"/>
                      <a:gd name="connsiteX8" fmla="*/ 0 w 8356210"/>
                      <a:gd name="connsiteY8" fmla="*/ 687618 h 4125630"/>
                      <a:gd name="connsiteX0" fmla="*/ 0 w 8356210"/>
                      <a:gd name="connsiteY0" fmla="*/ 687618 h 4125630"/>
                      <a:gd name="connsiteX1" fmla="*/ 741975 w 8356210"/>
                      <a:gd name="connsiteY1" fmla="*/ 0 h 4125630"/>
                      <a:gd name="connsiteX2" fmla="*/ 7614234 w 8356210"/>
                      <a:gd name="connsiteY2" fmla="*/ 0 h 4125630"/>
                      <a:gd name="connsiteX3" fmla="*/ 8356210 w 8356210"/>
                      <a:gd name="connsiteY3" fmla="*/ 687618 h 4125630"/>
                      <a:gd name="connsiteX4" fmla="*/ 8356210 w 8356210"/>
                      <a:gd name="connsiteY4" fmla="*/ 3438011 h 4125630"/>
                      <a:gd name="connsiteX5" fmla="*/ 7614234 w 8356210"/>
                      <a:gd name="connsiteY5" fmla="*/ 4125630 h 4125630"/>
                      <a:gd name="connsiteX6" fmla="*/ 741975 w 8356210"/>
                      <a:gd name="connsiteY6" fmla="*/ 4125630 h 4125630"/>
                      <a:gd name="connsiteX7" fmla="*/ 0 w 8356210"/>
                      <a:gd name="connsiteY7" fmla="*/ 3438011 h 4125630"/>
                      <a:gd name="connsiteX8" fmla="*/ 0 w 8356210"/>
                      <a:gd name="connsiteY8" fmla="*/ 687618 h 412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6210" h="4125630" fill="none" extrusionOk="0">
                        <a:moveTo>
                          <a:pt x="0" y="687618"/>
                        </a:moveTo>
                        <a:cubicBezTo>
                          <a:pt x="1414" y="345392"/>
                          <a:pt x="387212" y="87209"/>
                          <a:pt x="741975" y="0"/>
                        </a:cubicBezTo>
                        <a:cubicBezTo>
                          <a:pt x="2047926" y="85213"/>
                          <a:pt x="4344238" y="213794"/>
                          <a:pt x="7614234" y="0"/>
                        </a:cubicBezTo>
                        <a:cubicBezTo>
                          <a:pt x="8003959" y="-133077"/>
                          <a:pt x="8252149" y="277418"/>
                          <a:pt x="8356210" y="687618"/>
                        </a:cubicBezTo>
                        <a:cubicBezTo>
                          <a:pt x="8494949" y="1157955"/>
                          <a:pt x="8216306" y="2520614"/>
                          <a:pt x="8356210" y="3438011"/>
                        </a:cubicBezTo>
                        <a:cubicBezTo>
                          <a:pt x="8381675" y="3692429"/>
                          <a:pt x="8016008" y="4117001"/>
                          <a:pt x="7614234" y="4125630"/>
                        </a:cubicBezTo>
                        <a:cubicBezTo>
                          <a:pt x="4930115" y="4203428"/>
                          <a:pt x="1504440" y="4163402"/>
                          <a:pt x="741975" y="4125630"/>
                        </a:cubicBezTo>
                        <a:cubicBezTo>
                          <a:pt x="401947" y="4118099"/>
                          <a:pt x="-72041" y="3831470"/>
                          <a:pt x="0" y="3438011"/>
                        </a:cubicBezTo>
                        <a:cubicBezTo>
                          <a:pt x="103638" y="2084934"/>
                          <a:pt x="-22749" y="1296532"/>
                          <a:pt x="0" y="687618"/>
                        </a:cubicBezTo>
                        <a:close/>
                      </a:path>
                      <a:path w="8356210" h="4125630" stroke="0" extrusionOk="0">
                        <a:moveTo>
                          <a:pt x="0" y="687618"/>
                        </a:moveTo>
                        <a:cubicBezTo>
                          <a:pt x="7771" y="352101"/>
                          <a:pt x="351809" y="15677"/>
                          <a:pt x="741975" y="0"/>
                        </a:cubicBezTo>
                        <a:cubicBezTo>
                          <a:pt x="2724602" y="92564"/>
                          <a:pt x="4847681" y="-24172"/>
                          <a:pt x="7614234" y="0"/>
                        </a:cubicBezTo>
                        <a:cubicBezTo>
                          <a:pt x="7890079" y="-29285"/>
                          <a:pt x="8412874" y="277369"/>
                          <a:pt x="8356210" y="687618"/>
                        </a:cubicBezTo>
                        <a:cubicBezTo>
                          <a:pt x="8417015" y="1894268"/>
                          <a:pt x="8467862" y="2198886"/>
                          <a:pt x="8356210" y="3438011"/>
                        </a:cubicBezTo>
                        <a:cubicBezTo>
                          <a:pt x="8320318" y="3763565"/>
                          <a:pt x="7949178" y="4092481"/>
                          <a:pt x="7614234" y="4125630"/>
                        </a:cubicBezTo>
                        <a:cubicBezTo>
                          <a:pt x="4526664" y="3915997"/>
                          <a:pt x="3976008" y="4217640"/>
                          <a:pt x="741975" y="4125630"/>
                        </a:cubicBezTo>
                        <a:cubicBezTo>
                          <a:pt x="286208" y="4166932"/>
                          <a:pt x="-30294" y="3763990"/>
                          <a:pt x="0" y="3438011"/>
                        </a:cubicBezTo>
                        <a:cubicBezTo>
                          <a:pt x="41060" y="2531491"/>
                          <a:pt x="74881" y="1469878"/>
                          <a:pt x="0" y="687618"/>
                        </a:cubicBezTo>
                        <a:close/>
                      </a:path>
                      <a:path w="8356210" h="4125630" fill="none" stroke="0" extrusionOk="0">
                        <a:moveTo>
                          <a:pt x="0" y="687618"/>
                        </a:moveTo>
                        <a:cubicBezTo>
                          <a:pt x="48024" y="330545"/>
                          <a:pt x="387302" y="92784"/>
                          <a:pt x="741975" y="0"/>
                        </a:cubicBezTo>
                        <a:cubicBezTo>
                          <a:pt x="2443993" y="222006"/>
                          <a:pt x="4215326" y="135594"/>
                          <a:pt x="7614234" y="0"/>
                        </a:cubicBezTo>
                        <a:cubicBezTo>
                          <a:pt x="7958033" y="-105916"/>
                          <a:pt x="8322957" y="267550"/>
                          <a:pt x="8356210" y="687618"/>
                        </a:cubicBezTo>
                        <a:cubicBezTo>
                          <a:pt x="8537517" y="1081588"/>
                          <a:pt x="8329247" y="2413647"/>
                          <a:pt x="8356210" y="3438011"/>
                        </a:cubicBezTo>
                        <a:cubicBezTo>
                          <a:pt x="8309748" y="3789038"/>
                          <a:pt x="8002285" y="4118376"/>
                          <a:pt x="7614234" y="4125630"/>
                        </a:cubicBezTo>
                        <a:cubicBezTo>
                          <a:pt x="4772443" y="4051309"/>
                          <a:pt x="1386140" y="4100240"/>
                          <a:pt x="741975" y="4125630"/>
                        </a:cubicBezTo>
                        <a:cubicBezTo>
                          <a:pt x="321139" y="4110273"/>
                          <a:pt x="-72788" y="3808805"/>
                          <a:pt x="0" y="3438011"/>
                        </a:cubicBezTo>
                        <a:cubicBezTo>
                          <a:pt x="38461" y="2236439"/>
                          <a:pt x="-9532" y="1361280"/>
                          <a:pt x="0" y="68761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0D58CD5-052C-4B0F-AC6B-5292CA783E26}"/>
              </a:ext>
            </a:extLst>
          </p:cNvPr>
          <p:cNvPicPr>
            <a:picLocks noChangeAspect="1"/>
          </p:cNvPicPr>
          <p:nvPr/>
        </p:nvPicPr>
        <p:blipFill>
          <a:blip r:embed="rId4"/>
          <a:stretch>
            <a:fillRect/>
          </a:stretch>
        </p:blipFill>
        <p:spPr>
          <a:xfrm>
            <a:off x="3938249" y="1554145"/>
            <a:ext cx="3084843" cy="1170533"/>
          </a:xfrm>
          <a:prstGeom prst="rect">
            <a:avLst/>
          </a:prstGeom>
        </p:spPr>
      </p:pic>
      <p:pic>
        <p:nvPicPr>
          <p:cNvPr id="7" name="Picture 6">
            <a:extLst>
              <a:ext uri="{FF2B5EF4-FFF2-40B4-BE49-F238E27FC236}">
                <a16:creationId xmlns:a16="http://schemas.microsoft.com/office/drawing/2014/main" id="{11DB5867-C018-4673-9E33-2B71C8057363}"/>
              </a:ext>
            </a:extLst>
          </p:cNvPr>
          <p:cNvPicPr>
            <a:picLocks noChangeAspect="1"/>
          </p:cNvPicPr>
          <p:nvPr/>
        </p:nvPicPr>
        <p:blipFill>
          <a:blip r:embed="rId5"/>
          <a:stretch>
            <a:fillRect/>
          </a:stretch>
        </p:blipFill>
        <p:spPr>
          <a:xfrm>
            <a:off x="2426664" y="2487556"/>
            <a:ext cx="6736664" cy="1566808"/>
          </a:xfrm>
          <a:prstGeom prst="rect">
            <a:avLst/>
          </a:prstGeom>
        </p:spPr>
      </p:pic>
      <p:pic>
        <p:nvPicPr>
          <p:cNvPr id="4" name="Picture 2" descr="Ảnh có chứa văn bản, biểu tượng, Phông chữ, Nhãn hiệu&#10;&#10;Mô tả được tạo tự động">
            <a:extLst>
              <a:ext uri="{FF2B5EF4-FFF2-40B4-BE49-F238E27FC236}">
                <a16:creationId xmlns:a16="http://schemas.microsoft.com/office/drawing/2014/main" id="{4A38E67B-497E-7F09-F7B9-462E5FDAA2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510" y="61288"/>
            <a:ext cx="1478124" cy="1492857"/>
          </a:xfrm>
          <a:prstGeom prst="ellipse">
            <a:avLst/>
          </a:prstGeom>
        </p:spPr>
      </p:pic>
      <p:sp>
        <p:nvSpPr>
          <p:cNvPr id="10" name="Hộp Văn bản 5">
            <a:extLst>
              <a:ext uri="{FF2B5EF4-FFF2-40B4-BE49-F238E27FC236}">
                <a16:creationId xmlns:a16="http://schemas.microsoft.com/office/drawing/2014/main" id="{B351E3EC-3097-625C-699E-DF458904AB02}"/>
              </a:ext>
            </a:extLst>
          </p:cNvPr>
          <p:cNvSpPr txBox="1"/>
          <p:nvPr/>
        </p:nvSpPr>
        <p:spPr>
          <a:xfrm>
            <a:off x="2546273" y="359986"/>
            <a:ext cx="7506307"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UBND</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355063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sp>
        <p:nvSpPr>
          <p:cNvPr id="19" name="Rounded Rectangle 25">
            <a:extLst>
              <a:ext uri="{FF2B5EF4-FFF2-40B4-BE49-F238E27FC236}">
                <a16:creationId xmlns:a16="http://schemas.microsoft.com/office/drawing/2014/main" id="{5481CE8B-299B-8611-0711-F86FCF4B367C}"/>
              </a:ext>
            </a:extLst>
          </p:cNvPr>
          <p:cNvSpPr/>
          <p:nvPr/>
        </p:nvSpPr>
        <p:spPr>
          <a:xfrm>
            <a:off x="2713836" y="689297"/>
            <a:ext cx="7224298" cy="979702"/>
          </a:xfrm>
          <a:prstGeom prst="roundRect">
            <a:avLst/>
          </a:prstGeom>
          <a:solidFill>
            <a:srgbClr val="FFFF99"/>
          </a:solidFill>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Thảo luận để sắm vai đưa ra lời khuyên cho các bạn trong tình huống sau:</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 name="Rounded Rectangle 25">
            <a:extLst>
              <a:ext uri="{FF2B5EF4-FFF2-40B4-BE49-F238E27FC236}">
                <a16:creationId xmlns:a16="http://schemas.microsoft.com/office/drawing/2014/main" id="{5481CE8B-299B-8611-0711-F86FCF4B367C}"/>
              </a:ext>
            </a:extLst>
          </p:cNvPr>
          <p:cNvSpPr/>
          <p:nvPr/>
        </p:nvSpPr>
        <p:spPr>
          <a:xfrm>
            <a:off x="1620981" y="1841142"/>
            <a:ext cx="9410008" cy="2149709"/>
          </a:xfrm>
          <a:prstGeom prst="roundRect">
            <a:avLst/>
          </a:prstGeom>
          <a:solidFill>
            <a:srgbClr val="FFFF99"/>
          </a:solidFill>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a:ea typeface="+mn-ea"/>
                <a:cs typeface="+mn-cs"/>
              </a:rPr>
              <a:t>Minh luôn cho rằng để học giỏi cần có năng khiếu nên mình có cố gắng đến mấy cũng không thể học giỏi được</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8604" y="1"/>
            <a:ext cx="1543396" cy="1968424"/>
          </a:xfrm>
          <a:prstGeom prst="rect">
            <a:avLst/>
          </a:prstGeom>
        </p:spPr>
      </p:pic>
      <p:pic>
        <p:nvPicPr>
          <p:cNvPr id="9" name="Picture 8">
            <a:hlinkClick r:id="rId5" action="ppaction://hlinksldjump"/>
            <a:extLst>
              <a:ext uri="{FF2B5EF4-FFF2-40B4-BE49-F238E27FC236}">
                <a16:creationId xmlns:a16="http://schemas.microsoft.com/office/drawing/2014/main" id="{2C5B9329-E71F-324F-B15F-42365E4EFFA8}"/>
              </a:ext>
            </a:extLst>
          </p:cNvPr>
          <p:cNvPicPr>
            <a:picLocks noChangeAspect="1"/>
          </p:cNvPicPr>
          <p:nvPr/>
        </p:nvPicPr>
        <p:blipFill>
          <a:blip r:embed="rId6"/>
          <a:stretch>
            <a:fillRect/>
          </a:stretch>
        </p:blipFill>
        <p:spPr>
          <a:xfrm>
            <a:off x="10398755" y="5365527"/>
            <a:ext cx="1146414" cy="1146414"/>
          </a:xfrm>
          <a:prstGeom prst="rect">
            <a:avLst/>
          </a:prstGeom>
        </p:spPr>
      </p:pic>
      <p:pic>
        <p:nvPicPr>
          <p:cNvPr id="48" name="Picture 47">
            <a:extLst>
              <a:ext uri="{FF2B5EF4-FFF2-40B4-BE49-F238E27FC236}">
                <a16:creationId xmlns:a16="http://schemas.microsoft.com/office/drawing/2014/main" id="{1C148B2E-4360-4AC7-A726-78AF7D5D1472}"/>
              </a:ext>
            </a:extLst>
          </p:cNvPr>
          <p:cNvPicPr>
            <a:picLocks noChangeAspect="1"/>
          </p:cNvPicPr>
          <p:nvPr/>
        </p:nvPicPr>
        <p:blipFill>
          <a:blip r:embed="rId7"/>
          <a:stretch>
            <a:fillRect/>
          </a:stretch>
        </p:blipFill>
        <p:spPr>
          <a:xfrm>
            <a:off x="243872" y="3648076"/>
            <a:ext cx="2092171" cy="3092920"/>
          </a:xfrm>
          <a:prstGeom prst="rect">
            <a:avLst/>
          </a:prstGeom>
        </p:spPr>
      </p:pic>
    </p:spTree>
    <p:extLst>
      <p:ext uri="{BB962C8B-B14F-4D97-AF65-F5344CB8AC3E}">
        <p14:creationId xmlns:p14="http://schemas.microsoft.com/office/powerpoint/2010/main" val="174664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22194" cy="68580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0047" y="-90534"/>
            <a:ext cx="1342303" cy="1732604"/>
          </a:xfrm>
          <a:prstGeom prst="rect">
            <a:avLst/>
          </a:prstGeom>
        </p:spPr>
      </p:pic>
      <p:sp>
        <p:nvSpPr>
          <p:cNvPr id="19" name="Rounded Rectangle 25">
            <a:extLst>
              <a:ext uri="{FF2B5EF4-FFF2-40B4-BE49-F238E27FC236}">
                <a16:creationId xmlns:a16="http://schemas.microsoft.com/office/drawing/2014/main" id="{5481CE8B-299B-8611-0711-F86FCF4B367C}"/>
              </a:ext>
            </a:extLst>
          </p:cNvPr>
          <p:cNvSpPr/>
          <p:nvPr/>
        </p:nvSpPr>
        <p:spPr>
          <a:xfrm>
            <a:off x="2375123" y="367093"/>
            <a:ext cx="7224298" cy="979702"/>
          </a:xfrm>
          <a:prstGeom prst="roundRect">
            <a:avLst/>
          </a:prstGeom>
          <a:solidFill>
            <a:srgbClr val="FFFF99"/>
          </a:solidFill>
          <a:ln w="38100">
            <a:solidFill>
              <a:srgbClr val="FF9999"/>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Thảo luận để sắm vai đưa ra lời khuyên cho các bạn trong tình huống sau:</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 name="Rounded Rectangle 25">
            <a:extLst>
              <a:ext uri="{FF2B5EF4-FFF2-40B4-BE49-F238E27FC236}">
                <a16:creationId xmlns:a16="http://schemas.microsoft.com/office/drawing/2014/main" id="{5481CE8B-299B-8611-0711-F86FCF4B367C}"/>
              </a:ext>
            </a:extLst>
          </p:cNvPr>
          <p:cNvSpPr/>
          <p:nvPr/>
        </p:nvSpPr>
        <p:spPr>
          <a:xfrm>
            <a:off x="990600" y="1742015"/>
            <a:ext cx="9629447" cy="2125135"/>
          </a:xfrm>
          <a:prstGeom prst="roundRect">
            <a:avLst/>
          </a:prstGeom>
          <a:solidFill>
            <a:srgbClr val="FFCCCC"/>
          </a:solidFill>
          <a:ln w="38100">
            <a:solidFill>
              <a:srgbClr val="FF9999"/>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a:ea typeface="+mn-ea"/>
                <a:cs typeface="+mn-cs"/>
              </a:rPr>
              <a:t>Ngọc thích vẽ và vẽ rất đẹp. Bạn tự thấy</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vi-VN" sz="3600" b="0" i="0" u="none" strike="noStrike" kern="1200" cap="none" spc="0" normalizeH="0" baseline="0" noProof="0" dirty="0">
                <a:ln>
                  <a:noFill/>
                </a:ln>
                <a:solidFill>
                  <a:prstClr val="black"/>
                </a:solidFill>
                <a:effectLst/>
                <a:uLnTx/>
                <a:uFillTx/>
                <a:latin typeface="Calibri" panose="020F0502020204030204"/>
                <a:ea typeface="+mn-ea"/>
                <a:cs typeface="+mn-cs"/>
              </a:rPr>
              <a:t>mình không có năng khiếu âm nhạc nhưng vì bố mẹ thích nên Ngọc vẫn cố gắng học đàn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vi-VN" sz="36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8" name="Picture 7">
            <a:hlinkClick r:id="rId5" action="ppaction://hlinksldjump"/>
            <a:extLst>
              <a:ext uri="{FF2B5EF4-FFF2-40B4-BE49-F238E27FC236}">
                <a16:creationId xmlns:a16="http://schemas.microsoft.com/office/drawing/2014/main" id="{2C5B9329-E71F-324F-B15F-42365E4EFFA8}"/>
              </a:ext>
            </a:extLst>
          </p:cNvPr>
          <p:cNvPicPr>
            <a:picLocks noChangeAspect="1"/>
          </p:cNvPicPr>
          <p:nvPr/>
        </p:nvPicPr>
        <p:blipFill>
          <a:blip r:embed="rId6"/>
          <a:stretch>
            <a:fillRect/>
          </a:stretch>
        </p:blipFill>
        <p:spPr>
          <a:xfrm>
            <a:off x="10398755" y="5365527"/>
            <a:ext cx="1146414" cy="1146414"/>
          </a:xfrm>
          <a:prstGeom prst="rect">
            <a:avLst/>
          </a:prstGeom>
        </p:spPr>
      </p:pic>
      <p:pic>
        <p:nvPicPr>
          <p:cNvPr id="31" name="Picture 30">
            <a:extLst>
              <a:ext uri="{FF2B5EF4-FFF2-40B4-BE49-F238E27FC236}">
                <a16:creationId xmlns:a16="http://schemas.microsoft.com/office/drawing/2014/main" id="{6D354383-BE0D-4093-AACB-EA28E4048B3A}"/>
              </a:ext>
            </a:extLst>
          </p:cNvPr>
          <p:cNvPicPr>
            <a:picLocks noChangeAspect="1"/>
          </p:cNvPicPr>
          <p:nvPr/>
        </p:nvPicPr>
        <p:blipFill>
          <a:blip r:embed="rId7"/>
          <a:stretch>
            <a:fillRect/>
          </a:stretch>
        </p:blipFill>
        <p:spPr>
          <a:xfrm>
            <a:off x="7658397" y="3447725"/>
            <a:ext cx="2242118" cy="2864644"/>
          </a:xfrm>
          <a:prstGeom prst="rect">
            <a:avLst/>
          </a:prstGeom>
        </p:spPr>
      </p:pic>
    </p:spTree>
    <p:extLst>
      <p:ext uri="{BB962C8B-B14F-4D97-AF65-F5344CB8AC3E}">
        <p14:creationId xmlns:p14="http://schemas.microsoft.com/office/powerpoint/2010/main" val="198031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sp>
        <p:nvSpPr>
          <p:cNvPr id="20" name="Rounded Rectangle 25">
            <a:extLst>
              <a:ext uri="{FF2B5EF4-FFF2-40B4-BE49-F238E27FC236}">
                <a16:creationId xmlns:a16="http://schemas.microsoft.com/office/drawing/2014/main" id="{5481CE8B-299B-8611-0711-F86FCF4B367C}"/>
              </a:ext>
            </a:extLst>
          </p:cNvPr>
          <p:cNvSpPr/>
          <p:nvPr/>
        </p:nvSpPr>
        <p:spPr>
          <a:xfrm>
            <a:off x="2713835" y="2625117"/>
            <a:ext cx="8081983" cy="3338022"/>
          </a:xfrm>
          <a:prstGeom prst="round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Minh suy nghĩ chưa đúng, Nếu là bạn Minh em sẽ khuyên Minh cố gắng chăm chỉ học tập, có thể hỏi bạn, cô giáo người thân để hiểu bài và ôn luyện làm bài tập nhiều hơn, sẽ tiếp thu kiến thức tốt hơn.</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576260" y="3429000"/>
            <a:ext cx="2258865" cy="3339350"/>
          </a:xfrm>
          <a:prstGeom prst="rect">
            <a:avLst/>
          </a:prstGeom>
        </p:spPr>
      </p:pic>
      <p:sp>
        <p:nvSpPr>
          <p:cNvPr id="4" name="Rounded Rectangle 9">
            <a:extLst>
              <a:ext uri="{FF2B5EF4-FFF2-40B4-BE49-F238E27FC236}">
                <a16:creationId xmlns:a16="http://schemas.microsoft.com/office/drawing/2014/main" id="{57E9AE13-A5C2-1F25-E1FE-1AB61B674AA4}"/>
              </a:ext>
            </a:extLst>
          </p:cNvPr>
          <p:cNvSpPr/>
          <p:nvPr/>
        </p:nvSpPr>
        <p:spPr>
          <a:xfrm>
            <a:off x="576260" y="383119"/>
            <a:ext cx="11009286" cy="1637410"/>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Tình huống 1: </a:t>
            </a: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Minh luôn cho rằng để học giỏi cần có năng khiếu nên mình có cố gắng đến mấy cũng không thể học giỏi được.</a:t>
            </a:r>
          </a:p>
        </p:txBody>
      </p:sp>
    </p:spTree>
    <p:extLst>
      <p:ext uri="{BB962C8B-B14F-4D97-AF65-F5344CB8AC3E}">
        <p14:creationId xmlns:p14="http://schemas.microsoft.com/office/powerpoint/2010/main" val="149724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sp>
        <p:nvSpPr>
          <p:cNvPr id="20" name="Rounded Rectangle 25">
            <a:extLst>
              <a:ext uri="{FF2B5EF4-FFF2-40B4-BE49-F238E27FC236}">
                <a16:creationId xmlns:a16="http://schemas.microsoft.com/office/drawing/2014/main" id="{5481CE8B-299B-8611-0711-F86FCF4B367C}"/>
              </a:ext>
            </a:extLst>
          </p:cNvPr>
          <p:cNvSpPr/>
          <p:nvPr/>
        </p:nvSpPr>
        <p:spPr>
          <a:xfrm>
            <a:off x="2713835" y="2625117"/>
            <a:ext cx="8081983" cy="3338022"/>
          </a:xfrm>
          <a:prstGeom prst="round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lvl="0" algn="just">
              <a:defRPr/>
            </a:pPr>
            <a:r>
              <a:rPr lang="en-US" sz="3200" b="1" dirty="0" err="1">
                <a:solidFill>
                  <a:srgbClr val="002060"/>
                </a:solidFill>
                <a:latin typeface="Calibri" panose="020F0502020204030204" pitchFamily="34" charset="0"/>
                <a:cs typeface="Calibri" panose="020F0502020204030204" pitchFamily="34" charset="0"/>
              </a:rPr>
              <a:t>Không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đồng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tình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với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Ngọc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Ngọc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nên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giải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thích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nói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và</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thể</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hiện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rõ</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năng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khiếu</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của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mình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với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bố</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mẹ</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để</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bố</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mẹ</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biết</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và</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tôn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trọng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năng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khiếu</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của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bạn</a:t>
            </a:r>
            <a:r>
              <a:rPr lang="en-US" sz="3200" b="1">
                <a:solidFill>
                  <a:srgbClr val="002060"/>
                </a:solidFill>
                <a:latin typeface="Calibri" panose="020F0502020204030204" pitchFamily="34" charset="0"/>
                <a:cs typeface="Calibri" panose="020F0502020204030204" pitchFamily="34" charset="0"/>
              </a:rPr>
              <a:t>.</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576260" y="3429000"/>
            <a:ext cx="2258865" cy="3339350"/>
          </a:xfrm>
          <a:prstGeom prst="rect">
            <a:avLst/>
          </a:prstGeom>
        </p:spPr>
      </p:pic>
      <p:sp>
        <p:nvSpPr>
          <p:cNvPr id="4" name="Rounded Rectangle 9">
            <a:extLst>
              <a:ext uri="{FF2B5EF4-FFF2-40B4-BE49-F238E27FC236}">
                <a16:creationId xmlns:a16="http://schemas.microsoft.com/office/drawing/2014/main" id="{57E9AE13-A5C2-1F25-E1FE-1AB61B674AA4}"/>
              </a:ext>
            </a:extLst>
          </p:cNvPr>
          <p:cNvSpPr/>
          <p:nvPr/>
        </p:nvSpPr>
        <p:spPr>
          <a:xfrm>
            <a:off x="576260" y="383119"/>
            <a:ext cx="11009286" cy="1637410"/>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Tình huống 2: Ngọc thích vẽ và vẽ rất đẹp. Bạn tự thấy</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mình không có năng khiếu âm nhạc nhưng vì bố mẹ thích nên Ngọc vẫn cố gắng học đàn. </a:t>
            </a:r>
          </a:p>
        </p:txBody>
      </p:sp>
    </p:spTree>
    <p:extLst>
      <p:ext uri="{BB962C8B-B14F-4D97-AF65-F5344CB8AC3E}">
        <p14:creationId xmlns:p14="http://schemas.microsoft.com/office/powerpoint/2010/main" val="327614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9198"/>
          <a:stretch/>
        </p:blipFill>
        <p:spPr>
          <a:xfrm>
            <a:off x="0" y="0"/>
            <a:ext cx="12192000" cy="6865257"/>
          </a:xfrm>
          <a:prstGeom prst="rect">
            <a:avLst/>
          </a:prstGeom>
        </p:spPr>
      </p:pic>
      <p:sp>
        <p:nvSpPr>
          <p:cNvPr id="17" name="Rectangle: Rounded Corners 6">
            <a:extLst>
              <a:ext uri="{FF2B5EF4-FFF2-40B4-BE49-F238E27FC236}">
                <a16:creationId xmlns:a16="http://schemas.microsoft.com/office/drawing/2014/main" id="{C4D63267-0065-4DF6-B5B4-D4A3E36F9DF0}"/>
              </a:ext>
            </a:extLst>
          </p:cNvPr>
          <p:cNvSpPr/>
          <p:nvPr/>
        </p:nvSpPr>
        <p:spPr>
          <a:xfrm>
            <a:off x="233390" y="144736"/>
            <a:ext cx="11837449" cy="6649913"/>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phic 10">
            <a:extLst>
              <a:ext uri="{FF2B5EF4-FFF2-40B4-BE49-F238E27FC236}">
                <a16:creationId xmlns:a16="http://schemas.microsoft.com/office/drawing/2014/main" id="{86C9BB18-5DC0-B38A-61D0-6CFB230C68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5338" y="3959567"/>
            <a:ext cx="2767013" cy="2957151"/>
          </a:xfrm>
          <a:prstGeom prst="rect">
            <a:avLst/>
          </a:prstGeom>
        </p:spPr>
      </p:pic>
      <p:sp>
        <p:nvSpPr>
          <p:cNvPr id="9" name="Rounded Rectangle 8"/>
          <p:cNvSpPr/>
          <p:nvPr/>
        </p:nvSpPr>
        <p:spPr>
          <a:xfrm>
            <a:off x="523875" y="93459"/>
            <a:ext cx="11372850" cy="1078115"/>
          </a:xfrm>
          <a:prstGeom prst="roundRect">
            <a:avLst/>
          </a:prstGeom>
          <a:solidFill>
            <a:srgbClr val="99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4.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khám</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phá</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điểm</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mạnh</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điểm</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yếu</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của</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bản</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thân</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theo</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gợi</a:t>
            </a:r>
            <a:r>
              <a:rPr lang="en-US" sz="3600" b="1" dirty="0">
                <a:solidFill>
                  <a:prstClr val="black"/>
                </a:solidFill>
                <a:latin typeface="Calibri" panose="020F0502020204030204"/>
              </a:rPr>
              <a:t> ý </a:t>
            </a:r>
            <a:r>
              <a:rPr lang="en-US" sz="3600" b="1" dirty="0" err="1">
                <a:solidFill>
                  <a:prstClr val="black"/>
                </a:solidFill>
                <a:latin typeface="Calibri" panose="020F0502020204030204"/>
              </a:rPr>
              <a:t>sau</a:t>
            </a:r>
            <a:r>
              <a:rPr lang="en-US" sz="3600" b="1" dirty="0">
                <a:solidFill>
                  <a:prstClr val="black"/>
                </a:solidFill>
                <a:latin typeface="Calibri" panose="020F0502020204030204"/>
              </a:rPr>
              <a:t>:</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F35CED5-E69A-47F9-A4D8-BD9C8812FD74}"/>
              </a:ext>
            </a:extLst>
          </p:cNvPr>
          <p:cNvPicPr>
            <a:picLocks noChangeAspect="1"/>
          </p:cNvPicPr>
          <p:nvPr/>
        </p:nvPicPr>
        <p:blipFill>
          <a:blip r:embed="rId5"/>
          <a:stretch>
            <a:fillRect/>
          </a:stretch>
        </p:blipFill>
        <p:spPr>
          <a:xfrm>
            <a:off x="1847849" y="1333499"/>
            <a:ext cx="7896225" cy="1272747"/>
          </a:xfrm>
          <a:prstGeom prst="rect">
            <a:avLst/>
          </a:prstGeom>
          <a:ln>
            <a:noFill/>
          </a:ln>
          <a:effectLst>
            <a:softEdge rad="112500"/>
          </a:effectLst>
        </p:spPr>
      </p:pic>
      <p:pic>
        <p:nvPicPr>
          <p:cNvPr id="10" name="Picture 9">
            <a:extLst>
              <a:ext uri="{FF2B5EF4-FFF2-40B4-BE49-F238E27FC236}">
                <a16:creationId xmlns:a16="http://schemas.microsoft.com/office/drawing/2014/main" id="{011D12F5-0A0F-4848-96FB-131958D55DF8}"/>
              </a:ext>
            </a:extLst>
          </p:cNvPr>
          <p:cNvPicPr>
            <a:picLocks noChangeAspect="1"/>
          </p:cNvPicPr>
          <p:nvPr/>
        </p:nvPicPr>
        <p:blipFill>
          <a:blip r:embed="rId6"/>
          <a:stretch>
            <a:fillRect/>
          </a:stretch>
        </p:blipFill>
        <p:spPr>
          <a:xfrm>
            <a:off x="2105025" y="2543174"/>
            <a:ext cx="7486650" cy="1223309"/>
          </a:xfrm>
          <a:prstGeom prst="rect">
            <a:avLst/>
          </a:prstGeom>
          <a:ln>
            <a:noFill/>
          </a:ln>
          <a:effectLst>
            <a:softEdge rad="112500"/>
          </a:effectLst>
        </p:spPr>
      </p:pic>
      <p:pic>
        <p:nvPicPr>
          <p:cNvPr id="12" name="Picture 11">
            <a:extLst>
              <a:ext uri="{FF2B5EF4-FFF2-40B4-BE49-F238E27FC236}">
                <a16:creationId xmlns:a16="http://schemas.microsoft.com/office/drawing/2014/main" id="{789CE471-A6AA-4D79-B36A-08A8FBDF5373}"/>
              </a:ext>
            </a:extLst>
          </p:cNvPr>
          <p:cNvPicPr>
            <a:picLocks noChangeAspect="1"/>
          </p:cNvPicPr>
          <p:nvPr/>
        </p:nvPicPr>
        <p:blipFill>
          <a:blip r:embed="rId7"/>
          <a:stretch>
            <a:fillRect/>
          </a:stretch>
        </p:blipFill>
        <p:spPr>
          <a:xfrm>
            <a:off x="2257425" y="3929062"/>
            <a:ext cx="7219950" cy="2562225"/>
          </a:xfrm>
          <a:prstGeom prst="rect">
            <a:avLst/>
          </a:prstGeom>
          <a:ln>
            <a:noFill/>
          </a:ln>
          <a:effectLst>
            <a:softEdge rad="112500"/>
          </a:effectLst>
        </p:spPr>
      </p:pic>
    </p:spTree>
    <p:extLst>
      <p:ext uri="{BB962C8B-B14F-4D97-AF65-F5344CB8AC3E}">
        <p14:creationId xmlns:p14="http://schemas.microsoft.com/office/powerpoint/2010/main" val="18983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Rectangle: Rounded Corners 6">
            <a:extLst>
              <a:ext uri="{FF2B5EF4-FFF2-40B4-BE49-F238E27FC236}">
                <a16:creationId xmlns:a16="http://schemas.microsoft.com/office/drawing/2014/main" id="{C4D63267-0065-4DF6-B5B4-D4A3E36F9DF0}"/>
              </a:ext>
            </a:extLst>
          </p:cNvPr>
          <p:cNvSpPr/>
          <p:nvPr/>
        </p:nvSpPr>
        <p:spPr>
          <a:xfrm>
            <a:off x="268826" y="246185"/>
            <a:ext cx="11654346" cy="636562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4098F771-4B74-6EC0-3B5D-8A4C4C61B06D}"/>
              </a:ext>
            </a:extLst>
          </p:cNvPr>
          <p:cNvPicPr>
            <a:picLocks noChangeAspect="1"/>
          </p:cNvPicPr>
          <p:nvPr/>
        </p:nvPicPr>
        <p:blipFill>
          <a:blip r:embed="rId3"/>
          <a:stretch>
            <a:fillRect/>
          </a:stretch>
        </p:blipFill>
        <p:spPr>
          <a:xfrm>
            <a:off x="-115757" y="3357634"/>
            <a:ext cx="2258865" cy="3339350"/>
          </a:xfrm>
          <a:prstGeom prst="rect">
            <a:avLst/>
          </a:prstGeom>
        </p:spPr>
      </p:pic>
      <p:pic>
        <p:nvPicPr>
          <p:cNvPr id="19" name="Picture 18">
            <a:extLst>
              <a:ext uri="{FF2B5EF4-FFF2-40B4-BE49-F238E27FC236}">
                <a16:creationId xmlns:a16="http://schemas.microsoft.com/office/drawing/2014/main" id="{E5E6D966-392A-D7D5-77E6-453C65703CBF}"/>
              </a:ext>
            </a:extLst>
          </p:cNvPr>
          <p:cNvPicPr>
            <a:picLocks noChangeAspect="1"/>
          </p:cNvPicPr>
          <p:nvPr/>
        </p:nvPicPr>
        <p:blipFill>
          <a:blip r:embed="rId4"/>
          <a:stretch>
            <a:fillRect/>
          </a:stretch>
        </p:blipFill>
        <p:spPr>
          <a:xfrm>
            <a:off x="9770343" y="3417244"/>
            <a:ext cx="2537413" cy="3317663"/>
          </a:xfrm>
          <a:prstGeom prst="rect">
            <a:avLst/>
          </a:prstGeom>
        </p:spPr>
      </p:pic>
      <p:pic>
        <p:nvPicPr>
          <p:cNvPr id="3" name="Picture 2">
            <a:extLst>
              <a:ext uri="{FF2B5EF4-FFF2-40B4-BE49-F238E27FC236}">
                <a16:creationId xmlns:a16="http://schemas.microsoft.com/office/drawing/2014/main" id="{96FF0D66-441C-45CA-B754-B65C28E466A4}"/>
              </a:ext>
            </a:extLst>
          </p:cNvPr>
          <p:cNvPicPr>
            <a:picLocks noChangeAspect="1"/>
          </p:cNvPicPr>
          <p:nvPr/>
        </p:nvPicPr>
        <p:blipFill>
          <a:blip r:embed="rId5"/>
          <a:stretch>
            <a:fillRect/>
          </a:stretch>
        </p:blipFill>
        <p:spPr>
          <a:xfrm>
            <a:off x="1414253" y="241514"/>
            <a:ext cx="9230144" cy="926672"/>
          </a:xfrm>
          <a:prstGeom prst="rect">
            <a:avLst/>
          </a:prstGeom>
        </p:spPr>
      </p:pic>
      <p:graphicFrame>
        <p:nvGraphicFramePr>
          <p:cNvPr id="4" name="Table 3">
            <a:extLst>
              <a:ext uri="{FF2B5EF4-FFF2-40B4-BE49-F238E27FC236}">
                <a16:creationId xmlns:a16="http://schemas.microsoft.com/office/drawing/2014/main" id="{18D363D9-EC64-4B0A-99D2-9B58ADB79666}"/>
              </a:ext>
            </a:extLst>
          </p:cNvPr>
          <p:cNvGraphicFramePr>
            <a:graphicFrameLocks noGrp="1"/>
          </p:cNvGraphicFramePr>
          <p:nvPr>
            <p:extLst>
              <p:ext uri="{D42A27DB-BD31-4B8C-83A1-F6EECF244321}">
                <p14:modId xmlns:p14="http://schemas.microsoft.com/office/powerpoint/2010/main" val="304433558"/>
              </p:ext>
            </p:extLst>
          </p:nvPr>
        </p:nvGraphicFramePr>
        <p:xfrm>
          <a:off x="1371600" y="1581150"/>
          <a:ext cx="9582151" cy="1672464"/>
        </p:xfrm>
        <a:graphic>
          <a:graphicData uri="http://schemas.openxmlformats.org/drawingml/2006/table">
            <a:tbl>
              <a:tblPr firstRow="1" firstCol="1" bandRow="1">
                <a:tableStyleId>{5DA37D80-6434-44D0-A028-1B22A696006F}</a:tableStyleId>
              </a:tblPr>
              <a:tblGrid>
                <a:gridCol w="2222062">
                  <a:extLst>
                    <a:ext uri="{9D8B030D-6E8A-4147-A177-3AD203B41FA5}">
                      <a16:colId xmlns:a16="http://schemas.microsoft.com/office/drawing/2014/main" val="2404339798"/>
                    </a:ext>
                  </a:extLst>
                </a:gridCol>
                <a:gridCol w="2186479">
                  <a:extLst>
                    <a:ext uri="{9D8B030D-6E8A-4147-A177-3AD203B41FA5}">
                      <a16:colId xmlns:a16="http://schemas.microsoft.com/office/drawing/2014/main" val="107353146"/>
                    </a:ext>
                  </a:extLst>
                </a:gridCol>
                <a:gridCol w="2222062">
                  <a:extLst>
                    <a:ext uri="{9D8B030D-6E8A-4147-A177-3AD203B41FA5}">
                      <a16:colId xmlns:a16="http://schemas.microsoft.com/office/drawing/2014/main" val="3259506969"/>
                    </a:ext>
                  </a:extLst>
                </a:gridCol>
                <a:gridCol w="2951548">
                  <a:extLst>
                    <a:ext uri="{9D8B030D-6E8A-4147-A177-3AD203B41FA5}">
                      <a16:colId xmlns:a16="http://schemas.microsoft.com/office/drawing/2014/main" val="3097298815"/>
                    </a:ext>
                  </a:extLst>
                </a:gridCol>
              </a:tblGrid>
              <a:tr h="1102438">
                <a:tc>
                  <a:txBody>
                    <a:bodyPr/>
                    <a:lstStyle/>
                    <a:p>
                      <a:pPr marL="0" marR="0" algn="ctr">
                        <a:lnSpc>
                          <a:spcPct val="120000"/>
                        </a:lnSpc>
                        <a:spcBef>
                          <a:spcPts val="0"/>
                        </a:spcBef>
                        <a:spcAft>
                          <a:spcPts val="0"/>
                        </a:spcAft>
                      </a:pPr>
                      <a:r>
                        <a:rPr lang="nl-NL" sz="3200" dirty="0">
                          <a:effectLst/>
                        </a:rPr>
                        <a:t>Điểm mạnh</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FF00"/>
                    </a:solidFill>
                  </a:tcPr>
                </a:tc>
                <a:tc>
                  <a:txBody>
                    <a:bodyPr/>
                    <a:lstStyle/>
                    <a:p>
                      <a:pPr marL="0" marR="0" algn="ctr">
                        <a:lnSpc>
                          <a:spcPct val="120000"/>
                        </a:lnSpc>
                        <a:spcBef>
                          <a:spcPts val="0"/>
                        </a:spcBef>
                        <a:spcAft>
                          <a:spcPts val="0"/>
                        </a:spcAft>
                      </a:pPr>
                      <a:r>
                        <a:rPr lang="nl-NL" sz="3200" dirty="0">
                          <a:effectLst/>
                        </a:rPr>
                        <a:t>Cách phát huy</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FF00"/>
                    </a:solidFill>
                  </a:tcPr>
                </a:tc>
                <a:tc>
                  <a:txBody>
                    <a:bodyPr/>
                    <a:lstStyle/>
                    <a:p>
                      <a:pPr marL="0" marR="0" algn="ctr">
                        <a:lnSpc>
                          <a:spcPct val="120000"/>
                        </a:lnSpc>
                        <a:spcBef>
                          <a:spcPts val="0"/>
                        </a:spcBef>
                        <a:spcAft>
                          <a:spcPts val="0"/>
                        </a:spcAft>
                      </a:pPr>
                      <a:r>
                        <a:rPr lang="nl-NL" sz="3200" dirty="0">
                          <a:effectLst/>
                        </a:rPr>
                        <a:t>Điểm yếu</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FF00"/>
                    </a:solidFill>
                  </a:tcPr>
                </a:tc>
                <a:tc>
                  <a:txBody>
                    <a:bodyPr/>
                    <a:lstStyle/>
                    <a:p>
                      <a:pPr marL="0" marR="0" algn="ctr">
                        <a:lnSpc>
                          <a:spcPct val="120000"/>
                        </a:lnSpc>
                        <a:spcBef>
                          <a:spcPts val="0"/>
                        </a:spcBef>
                        <a:spcAft>
                          <a:spcPts val="0"/>
                        </a:spcAft>
                      </a:pPr>
                      <a:r>
                        <a:rPr lang="nl-NL" sz="3200" dirty="0">
                          <a:effectLst/>
                        </a:rPr>
                        <a:t>Cách khắc phục</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2214956247"/>
                  </a:ext>
                </a:extLst>
              </a:tr>
              <a:tr h="530878">
                <a:tc>
                  <a:txBody>
                    <a:bodyPr/>
                    <a:lstStyle/>
                    <a:p>
                      <a:pPr marL="0" marR="0" algn="ctr">
                        <a:lnSpc>
                          <a:spcPct val="120000"/>
                        </a:lnSpc>
                        <a:spcBef>
                          <a:spcPts val="0"/>
                        </a:spcBef>
                        <a:spcAft>
                          <a:spcPts val="0"/>
                        </a:spcAft>
                      </a:pPr>
                      <a:r>
                        <a:rPr lang="nl-NL" sz="3200" dirty="0">
                          <a:effectLst/>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alpha val="20000"/>
                      </a:schemeClr>
                    </a:solidFill>
                  </a:tcPr>
                </a:tc>
                <a:tc>
                  <a:txBody>
                    <a:bodyPr/>
                    <a:lstStyle/>
                    <a:p>
                      <a:pPr marL="0" marR="0" algn="ctr">
                        <a:lnSpc>
                          <a:spcPct val="120000"/>
                        </a:lnSpc>
                        <a:spcBef>
                          <a:spcPts val="0"/>
                        </a:spcBef>
                        <a:spcAft>
                          <a:spcPts val="0"/>
                        </a:spcAft>
                      </a:pPr>
                      <a:r>
                        <a:rPr lang="nl-NL" sz="3200" dirty="0">
                          <a:effectLst/>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alpha val="20000"/>
                      </a:schemeClr>
                    </a:solidFill>
                  </a:tcPr>
                </a:tc>
                <a:tc>
                  <a:txBody>
                    <a:bodyPr/>
                    <a:lstStyle/>
                    <a:p>
                      <a:pPr marL="0" marR="0" algn="ctr">
                        <a:lnSpc>
                          <a:spcPct val="120000"/>
                        </a:lnSpc>
                        <a:spcBef>
                          <a:spcPts val="0"/>
                        </a:spcBef>
                        <a:spcAft>
                          <a:spcPts val="0"/>
                        </a:spcAft>
                      </a:pPr>
                      <a:r>
                        <a:rPr lang="nl-NL" sz="3200" dirty="0">
                          <a:effectLst/>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alpha val="20000"/>
                      </a:schemeClr>
                    </a:solidFill>
                  </a:tcPr>
                </a:tc>
                <a:tc>
                  <a:txBody>
                    <a:bodyPr/>
                    <a:lstStyle/>
                    <a:p>
                      <a:pPr marL="0" marR="0" algn="ctr">
                        <a:lnSpc>
                          <a:spcPct val="120000"/>
                        </a:lnSpc>
                        <a:spcBef>
                          <a:spcPts val="0"/>
                        </a:spcBef>
                        <a:spcAft>
                          <a:spcPts val="0"/>
                        </a:spcAft>
                      </a:pPr>
                      <a:r>
                        <a:rPr lang="nl-NL" sz="3200" dirty="0">
                          <a:effectLst/>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alpha val="20000"/>
                      </a:schemeClr>
                    </a:solidFill>
                  </a:tcPr>
                </a:tc>
                <a:extLst>
                  <a:ext uri="{0D108BD9-81ED-4DB2-BD59-A6C34878D82A}">
                    <a16:rowId xmlns:a16="http://schemas.microsoft.com/office/drawing/2014/main" val="2475675974"/>
                  </a:ext>
                </a:extLst>
              </a:tr>
            </a:tbl>
          </a:graphicData>
        </a:graphic>
      </p:graphicFrame>
    </p:spTree>
    <p:extLst>
      <p:ext uri="{BB962C8B-B14F-4D97-AF65-F5344CB8AC3E}">
        <p14:creationId xmlns:p14="http://schemas.microsoft.com/office/powerpoint/2010/main" val="109327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7354"/>
          <a:stretch/>
        </p:blipFill>
        <p:spPr>
          <a:xfrm>
            <a:off x="0" y="-38513"/>
            <a:ext cx="12191999" cy="7544213"/>
          </a:xfrm>
          <a:prstGeom prst="rect">
            <a:avLst/>
          </a:prstGeom>
        </p:spPr>
      </p:pic>
      <p:pic>
        <p:nvPicPr>
          <p:cNvPr id="2" name="Picture 1">
            <a:extLst>
              <a:ext uri="{FF2B5EF4-FFF2-40B4-BE49-F238E27FC236}">
                <a16:creationId xmlns:a16="http://schemas.microsoft.com/office/drawing/2014/main" id="{8D292DC5-AD58-4FFF-B694-F7813710A3B0}"/>
              </a:ext>
            </a:extLst>
          </p:cNvPr>
          <p:cNvPicPr>
            <a:picLocks noChangeAspect="1"/>
          </p:cNvPicPr>
          <p:nvPr/>
        </p:nvPicPr>
        <p:blipFill>
          <a:blip r:embed="rId3"/>
          <a:stretch>
            <a:fillRect/>
          </a:stretch>
        </p:blipFill>
        <p:spPr>
          <a:xfrm>
            <a:off x="534058" y="769944"/>
            <a:ext cx="11181033" cy="1298561"/>
          </a:xfrm>
          <a:prstGeom prst="rect">
            <a:avLst/>
          </a:prstGeom>
        </p:spPr>
      </p:pic>
    </p:spTree>
    <p:extLst>
      <p:ext uri="{BB962C8B-B14F-4D97-AF65-F5344CB8AC3E}">
        <p14:creationId xmlns:p14="http://schemas.microsoft.com/office/powerpoint/2010/main" val="195556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2674" cy="6858000"/>
          </a:xfrm>
          <a:prstGeom prst="rect">
            <a:avLst/>
          </a:prstGeom>
        </p:spPr>
      </p:pic>
      <p:sp>
        <p:nvSpPr>
          <p:cNvPr id="5" name="Rectangle: Rounded Corners 6">
            <a:extLst>
              <a:ext uri="{FF2B5EF4-FFF2-40B4-BE49-F238E27FC236}">
                <a16:creationId xmlns:a16="http://schemas.microsoft.com/office/drawing/2014/main" id="{C4D63267-0065-4DF6-B5B4-D4A3E36F9DF0}"/>
              </a:ext>
            </a:extLst>
          </p:cNvPr>
          <p:cNvSpPr/>
          <p:nvPr/>
        </p:nvSpPr>
        <p:spPr>
          <a:xfrm>
            <a:off x="268826" y="246185"/>
            <a:ext cx="11654346" cy="636562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10">
            <a:extLst>
              <a:ext uri="{FF2B5EF4-FFF2-40B4-BE49-F238E27FC236}">
                <a16:creationId xmlns:a16="http://schemas.microsoft.com/office/drawing/2014/main" id="{86C9BB18-5DC0-B38A-61D0-6CFB230C68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8869680" y="3091252"/>
            <a:ext cx="3915294" cy="3788788"/>
          </a:xfrm>
          <a:prstGeom prst="rect">
            <a:avLst/>
          </a:prstGeom>
        </p:spPr>
      </p:pic>
      <p:sp>
        <p:nvSpPr>
          <p:cNvPr id="2" name="TextBox 1"/>
          <p:cNvSpPr txBox="1"/>
          <p:nvPr/>
        </p:nvSpPr>
        <p:spPr>
          <a:xfrm>
            <a:off x="673331" y="2643447"/>
            <a:ext cx="9027622" cy="1323439"/>
          </a:xfrm>
          <a:prstGeom prst="rect">
            <a:avLst/>
          </a:prstGeom>
          <a:noFill/>
        </p:spPr>
        <p:txBody>
          <a:bodyPr wrap="square" rtlCol="0">
            <a:spAutoFit/>
          </a:bodyPr>
          <a:lstStyle/>
          <a:p>
            <a:pPr marL="285750" lvl="0" indent="-285750" algn="just">
              <a:buFontTx/>
              <a:buChar char="-"/>
            </a:pPr>
            <a:r>
              <a:rPr lang="en-US" sz="4000" b="1" dirty="0" err="1">
                <a:solidFill>
                  <a:prstClr val="black"/>
                </a:solidFill>
              </a:rPr>
              <a:t>Rèn</a:t>
            </a:r>
            <a:r>
              <a:rPr lang="en-US" sz="4000" b="1" dirty="0">
                <a:solidFill>
                  <a:prstClr val="black"/>
                </a:solidFill>
              </a:rPr>
              <a:t> </a:t>
            </a:r>
            <a:r>
              <a:rPr lang="en-US" sz="4000" b="1" dirty="0" err="1">
                <a:solidFill>
                  <a:prstClr val="black"/>
                </a:solidFill>
              </a:rPr>
              <a:t>luyện</a:t>
            </a:r>
            <a:r>
              <a:rPr lang="en-US" sz="4000" b="1" dirty="0">
                <a:solidFill>
                  <a:prstClr val="black"/>
                </a:solidFill>
              </a:rPr>
              <a:t> </a:t>
            </a:r>
            <a:r>
              <a:rPr lang="en-US" sz="4000" b="1" dirty="0" err="1">
                <a:solidFill>
                  <a:prstClr val="black"/>
                </a:solidFill>
              </a:rPr>
              <a:t>để</a:t>
            </a:r>
            <a:r>
              <a:rPr lang="en-US" sz="4000" b="1" dirty="0">
                <a:solidFill>
                  <a:prstClr val="black"/>
                </a:solidFill>
              </a:rPr>
              <a:t> </a:t>
            </a:r>
            <a:r>
              <a:rPr lang="en-US" sz="4000" b="1" dirty="0" err="1">
                <a:solidFill>
                  <a:prstClr val="black"/>
                </a:solidFill>
              </a:rPr>
              <a:t>phát</a:t>
            </a:r>
            <a:r>
              <a:rPr lang="en-US" sz="4000" b="1" dirty="0">
                <a:solidFill>
                  <a:prstClr val="black"/>
                </a:solidFill>
              </a:rPr>
              <a:t> </a:t>
            </a:r>
            <a:r>
              <a:rPr lang="en-US" sz="4000" b="1" dirty="0" err="1">
                <a:solidFill>
                  <a:prstClr val="black"/>
                </a:solidFill>
              </a:rPr>
              <a:t>huy</a:t>
            </a:r>
            <a:r>
              <a:rPr lang="en-US" sz="4000" b="1" dirty="0">
                <a:solidFill>
                  <a:prstClr val="black"/>
                </a:solidFill>
              </a:rPr>
              <a:t> </a:t>
            </a:r>
            <a:r>
              <a:rPr lang="en-US" sz="4000" b="1" dirty="0" err="1">
                <a:solidFill>
                  <a:prstClr val="black"/>
                </a:solidFill>
              </a:rPr>
              <a:t>điểm</a:t>
            </a:r>
            <a:r>
              <a:rPr lang="en-US" sz="4000" b="1" dirty="0">
                <a:solidFill>
                  <a:prstClr val="black"/>
                </a:solidFill>
              </a:rPr>
              <a:t> </a:t>
            </a:r>
            <a:r>
              <a:rPr lang="en-US" sz="4000" b="1" dirty="0" err="1">
                <a:solidFill>
                  <a:prstClr val="black"/>
                </a:solidFill>
              </a:rPr>
              <a:t>mạnh</a:t>
            </a:r>
            <a:r>
              <a:rPr lang="en-US" sz="4000" b="1" dirty="0">
                <a:solidFill>
                  <a:prstClr val="black"/>
                </a:solidFill>
              </a:rPr>
              <a:t>, </a:t>
            </a:r>
            <a:r>
              <a:rPr lang="en-US" sz="4000" b="1" dirty="0" err="1">
                <a:solidFill>
                  <a:prstClr val="black"/>
                </a:solidFill>
              </a:rPr>
              <a:t>khắc</a:t>
            </a:r>
            <a:r>
              <a:rPr lang="en-US" sz="4000" b="1" dirty="0">
                <a:solidFill>
                  <a:prstClr val="black"/>
                </a:solidFill>
              </a:rPr>
              <a:t> </a:t>
            </a:r>
            <a:r>
              <a:rPr lang="en-US" sz="4000" b="1" dirty="0" err="1">
                <a:solidFill>
                  <a:prstClr val="black"/>
                </a:solidFill>
              </a:rPr>
              <a:t>phục</a:t>
            </a:r>
            <a:r>
              <a:rPr lang="en-US" sz="4000" b="1" dirty="0">
                <a:solidFill>
                  <a:prstClr val="black"/>
                </a:solidFill>
              </a:rPr>
              <a:t> </a:t>
            </a:r>
            <a:r>
              <a:rPr lang="en-US" sz="4000" b="1" dirty="0" err="1">
                <a:solidFill>
                  <a:prstClr val="black"/>
                </a:solidFill>
              </a:rPr>
              <a:t>điểm</a:t>
            </a:r>
            <a:r>
              <a:rPr lang="en-US" sz="4000" b="1" dirty="0">
                <a:solidFill>
                  <a:prstClr val="black"/>
                </a:solidFill>
              </a:rPr>
              <a:t> </a:t>
            </a:r>
            <a:r>
              <a:rPr lang="en-US" sz="4000" b="1" dirty="0" err="1">
                <a:solidFill>
                  <a:prstClr val="black"/>
                </a:solidFill>
              </a:rPr>
              <a:t>yếu</a:t>
            </a:r>
            <a:r>
              <a:rPr lang="en-US" sz="4000" b="1" dirty="0">
                <a:solidFill>
                  <a:prstClr val="black"/>
                </a:solidFill>
              </a:rPr>
              <a:t> </a:t>
            </a:r>
            <a:r>
              <a:rPr lang="en-US" sz="4000" b="1" dirty="0" err="1">
                <a:solidFill>
                  <a:prstClr val="black"/>
                </a:solidFill>
              </a:rPr>
              <a:t>của</a:t>
            </a:r>
            <a:r>
              <a:rPr lang="en-US" sz="4000" b="1" dirty="0">
                <a:solidFill>
                  <a:prstClr val="black"/>
                </a:solidFill>
              </a:rPr>
              <a:t> </a:t>
            </a:r>
            <a:r>
              <a:rPr lang="en-US" sz="4000" b="1" dirty="0" err="1">
                <a:solidFill>
                  <a:prstClr val="black"/>
                </a:solidFill>
              </a:rPr>
              <a:t>bản</a:t>
            </a:r>
            <a:r>
              <a:rPr lang="en-US" sz="4000" b="1" dirty="0">
                <a:solidFill>
                  <a:prstClr val="black"/>
                </a:solidFill>
              </a:rPr>
              <a:t> </a:t>
            </a:r>
            <a:r>
              <a:rPr lang="en-US" sz="4000" b="1" dirty="0" err="1">
                <a:solidFill>
                  <a:prstClr val="black"/>
                </a:solidFill>
              </a:rPr>
              <a:t>thân</a:t>
            </a:r>
            <a:r>
              <a:rPr lang="en-US" sz="4000" b="1" dirty="0">
                <a:solidFill>
                  <a:prstClr val="black"/>
                </a:solidFill>
              </a:rPr>
              <a:t>.</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7" name="Picture 6">
            <a:extLst>
              <a:ext uri="{FF2B5EF4-FFF2-40B4-BE49-F238E27FC236}">
                <a16:creationId xmlns:a16="http://schemas.microsoft.com/office/drawing/2014/main" id="{F993D9B6-CD9F-40F6-A98B-F476DB0F0A03}"/>
              </a:ext>
            </a:extLst>
          </p:cNvPr>
          <p:cNvPicPr>
            <a:picLocks noChangeAspect="1"/>
          </p:cNvPicPr>
          <p:nvPr/>
        </p:nvPicPr>
        <p:blipFill>
          <a:blip r:embed="rId5"/>
          <a:stretch>
            <a:fillRect/>
          </a:stretch>
        </p:blipFill>
        <p:spPr>
          <a:xfrm>
            <a:off x="3782747" y="738701"/>
            <a:ext cx="4645555" cy="1322947"/>
          </a:xfrm>
          <a:prstGeom prst="rect">
            <a:avLst/>
          </a:prstGeom>
        </p:spPr>
      </p:pic>
    </p:spTree>
    <p:extLst>
      <p:ext uri="{BB962C8B-B14F-4D97-AF65-F5344CB8AC3E}">
        <p14:creationId xmlns:p14="http://schemas.microsoft.com/office/powerpoint/2010/main" val="166435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6DFEC1-F05C-4EC8-9902-15A11D51D0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291"/>
          <a:stretch/>
        </p:blipFill>
        <p:spPr>
          <a:xfrm flipV="1">
            <a:off x="-1" y="4171948"/>
            <a:ext cx="12203217" cy="1323438"/>
          </a:xfrm>
          <a:prstGeom prst="rect">
            <a:avLst/>
          </a:prstGeom>
        </p:spPr>
      </p:pic>
      <p:pic>
        <p:nvPicPr>
          <p:cNvPr id="5" name="Picture 4">
            <a:extLst>
              <a:ext uri="{FF2B5EF4-FFF2-40B4-BE49-F238E27FC236}">
                <a16:creationId xmlns:a16="http://schemas.microsoft.com/office/drawing/2014/main" id="{9054E7D4-611D-4516-8B0E-502019F8E4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291"/>
          <a:stretch/>
        </p:blipFill>
        <p:spPr>
          <a:xfrm>
            <a:off x="-11217" y="5495386"/>
            <a:ext cx="12203217" cy="1362614"/>
          </a:xfrm>
          <a:prstGeom prst="rect">
            <a:avLst/>
          </a:prstGeom>
        </p:spPr>
      </p:pic>
      <p:pic>
        <p:nvPicPr>
          <p:cNvPr id="9" name="Picture 8">
            <a:extLst>
              <a:ext uri="{FF2B5EF4-FFF2-40B4-BE49-F238E27FC236}">
                <a16:creationId xmlns:a16="http://schemas.microsoft.com/office/drawing/2014/main" id="{958042E7-7005-46D9-8C17-E6F412E8CF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4815"/>
            <a:ext cx="12203217" cy="4246765"/>
          </a:xfrm>
          <a:prstGeom prst="rect">
            <a:avLst/>
          </a:prstGeom>
        </p:spPr>
      </p:pic>
      <p:pic>
        <p:nvPicPr>
          <p:cNvPr id="2" name="Picture 1">
            <a:extLst>
              <a:ext uri="{FF2B5EF4-FFF2-40B4-BE49-F238E27FC236}">
                <a16:creationId xmlns:a16="http://schemas.microsoft.com/office/drawing/2014/main" id="{B198031A-1378-4890-B256-C9BCBF7D85BD}"/>
              </a:ext>
            </a:extLst>
          </p:cNvPr>
          <p:cNvPicPr>
            <a:picLocks noChangeAspect="1"/>
          </p:cNvPicPr>
          <p:nvPr/>
        </p:nvPicPr>
        <p:blipFill>
          <a:blip r:embed="rId3"/>
          <a:stretch>
            <a:fillRect/>
          </a:stretch>
        </p:blipFill>
        <p:spPr>
          <a:xfrm>
            <a:off x="157453" y="4553624"/>
            <a:ext cx="12034547" cy="2017951"/>
          </a:xfrm>
          <a:prstGeom prst="rect">
            <a:avLst/>
          </a:prstGeom>
        </p:spPr>
      </p:pic>
    </p:spTree>
    <p:extLst>
      <p:ext uri="{BB962C8B-B14F-4D97-AF65-F5344CB8AC3E}">
        <p14:creationId xmlns:p14="http://schemas.microsoft.com/office/powerpoint/2010/main" val="47421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room&#10;&#10;Description automatically generated">
            <a:extLst>
              <a:ext uri="{FF2B5EF4-FFF2-40B4-BE49-F238E27FC236}">
                <a16:creationId xmlns:a16="http://schemas.microsoft.com/office/drawing/2014/main" id="{D6A01804-2E00-D0FC-B570-D5AF4F899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7" name="Rectangle: Rounded Corners 6">
            <a:extLst>
              <a:ext uri="{FF2B5EF4-FFF2-40B4-BE49-F238E27FC236}">
                <a16:creationId xmlns:a16="http://schemas.microsoft.com/office/drawing/2014/main" id="{E182D0F9-9DB0-9D49-59DC-5E6CCCE0B3C4}"/>
              </a:ext>
            </a:extLst>
          </p:cNvPr>
          <p:cNvSpPr/>
          <p:nvPr/>
        </p:nvSpPr>
        <p:spPr>
          <a:xfrm>
            <a:off x="378467" y="257909"/>
            <a:ext cx="10245969" cy="545122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图片 10">
            <a:extLst>
              <a:ext uri="{FF2B5EF4-FFF2-40B4-BE49-F238E27FC236}">
                <a16:creationId xmlns:a16="http://schemas.microsoft.com/office/drawing/2014/main" id="{48EEAFCA-4386-80CA-ABF4-4B8377C4E7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024"/>
          <a:stretch/>
        </p:blipFill>
        <p:spPr>
          <a:xfrm>
            <a:off x="8915162" y="2641439"/>
            <a:ext cx="2785502" cy="4474470"/>
          </a:xfrm>
          <a:prstGeom prst="rect">
            <a:avLst/>
          </a:prstGeom>
        </p:spPr>
      </p:pic>
      <p:sp>
        <p:nvSpPr>
          <p:cNvPr id="29" name="TextBox 28">
            <a:extLst>
              <a:ext uri="{FF2B5EF4-FFF2-40B4-BE49-F238E27FC236}">
                <a16:creationId xmlns:a16="http://schemas.microsoft.com/office/drawing/2014/main" id="{D74C761D-2F2C-7448-6766-413841C558D1}"/>
              </a:ext>
            </a:extLst>
          </p:cNvPr>
          <p:cNvSpPr txBox="1"/>
          <p:nvPr/>
        </p:nvSpPr>
        <p:spPr>
          <a:xfrm>
            <a:off x="1159457" y="1333638"/>
            <a:ext cx="8090051" cy="3046988"/>
          </a:xfrm>
          <a:prstGeom prst="rect">
            <a:avLst/>
          </a:prstGeom>
          <a:noFill/>
        </p:spPr>
        <p:txBody>
          <a:bodyPr wrap="square" rtlCol="0">
            <a:spAutoFit/>
          </a:bodyPr>
          <a:lstStyle/>
          <a:p>
            <a:pPr lvl="0" algn="just"/>
            <a:r>
              <a:rPr lang="vi-VN" sz="3200" dirty="0">
                <a:solidFill>
                  <a:prstClr val="black"/>
                </a:solidFill>
                <a:latin typeface="Calibri" panose="020F0502020204030204"/>
              </a:rPr>
              <a:t>Nêu được một số điểm mạnh, điểm yếu của bản thân.</a:t>
            </a:r>
          </a:p>
          <a:p>
            <a:pPr lvl="0" algn="just"/>
            <a:r>
              <a:rPr lang="vi-VN" sz="3200" dirty="0">
                <a:solidFill>
                  <a:prstClr val="black"/>
                </a:solidFill>
                <a:latin typeface="Calibri" panose="020F0502020204030204"/>
              </a:rPr>
              <a:t>Nêu được vì sao cần biết điểm mạnh, điểm yếu của bản thân.</a:t>
            </a:r>
          </a:p>
          <a:p>
            <a:pPr lvl="0" algn="just"/>
            <a:r>
              <a:rPr lang="vi-VN" sz="3200" dirty="0">
                <a:solidFill>
                  <a:prstClr val="black"/>
                </a:solidFill>
                <a:latin typeface="Calibri" panose="020F0502020204030204"/>
              </a:rPr>
              <a:t>Thực hiện một số cách đơn giản tự đánh giá điểm mạnh, điểm yếu của bản thân.</a:t>
            </a:r>
          </a:p>
        </p:txBody>
      </p:sp>
      <p:pic>
        <p:nvPicPr>
          <p:cNvPr id="30" name="Picture 29">
            <a:extLst>
              <a:ext uri="{FF2B5EF4-FFF2-40B4-BE49-F238E27FC236}">
                <a16:creationId xmlns:a16="http://schemas.microsoft.com/office/drawing/2014/main" id="{97184D61-500D-0A8C-27D6-6597C2C39801}"/>
              </a:ext>
            </a:extLst>
          </p:cNvPr>
          <p:cNvPicPr>
            <a:picLocks noChangeAspect="1"/>
          </p:cNvPicPr>
          <p:nvPr/>
        </p:nvPicPr>
        <p:blipFill>
          <a:blip r:embed="rId4"/>
          <a:stretch>
            <a:fillRect/>
          </a:stretch>
        </p:blipFill>
        <p:spPr>
          <a:xfrm>
            <a:off x="692409" y="1355237"/>
            <a:ext cx="467048" cy="467048"/>
          </a:xfrm>
          <a:prstGeom prst="rect">
            <a:avLst/>
          </a:prstGeom>
        </p:spPr>
      </p:pic>
      <p:pic>
        <p:nvPicPr>
          <p:cNvPr id="31" name="Picture 30">
            <a:extLst>
              <a:ext uri="{FF2B5EF4-FFF2-40B4-BE49-F238E27FC236}">
                <a16:creationId xmlns:a16="http://schemas.microsoft.com/office/drawing/2014/main" id="{07E39541-8DCB-7CDE-313C-F758EE4E03ED}"/>
              </a:ext>
            </a:extLst>
          </p:cNvPr>
          <p:cNvPicPr>
            <a:picLocks noChangeAspect="1"/>
          </p:cNvPicPr>
          <p:nvPr/>
        </p:nvPicPr>
        <p:blipFill>
          <a:blip r:embed="rId4"/>
          <a:stretch>
            <a:fillRect/>
          </a:stretch>
        </p:blipFill>
        <p:spPr>
          <a:xfrm>
            <a:off x="680745" y="2416857"/>
            <a:ext cx="467048" cy="467048"/>
          </a:xfrm>
          <a:prstGeom prst="rect">
            <a:avLst/>
          </a:prstGeom>
        </p:spPr>
      </p:pic>
      <p:pic>
        <p:nvPicPr>
          <p:cNvPr id="32" name="Picture 31">
            <a:extLst>
              <a:ext uri="{FF2B5EF4-FFF2-40B4-BE49-F238E27FC236}">
                <a16:creationId xmlns:a16="http://schemas.microsoft.com/office/drawing/2014/main" id="{07CE22BC-8F75-76AB-641F-7EF016BEC7AF}"/>
              </a:ext>
            </a:extLst>
          </p:cNvPr>
          <p:cNvPicPr>
            <a:picLocks noChangeAspect="1"/>
          </p:cNvPicPr>
          <p:nvPr/>
        </p:nvPicPr>
        <p:blipFill>
          <a:blip r:embed="rId4"/>
          <a:stretch>
            <a:fillRect/>
          </a:stretch>
        </p:blipFill>
        <p:spPr>
          <a:xfrm>
            <a:off x="728370" y="3430852"/>
            <a:ext cx="467048" cy="467048"/>
          </a:xfrm>
          <a:prstGeom prst="rect">
            <a:avLst/>
          </a:prstGeom>
        </p:spPr>
      </p:pic>
      <p:pic>
        <p:nvPicPr>
          <p:cNvPr id="2" name="Picture 1">
            <a:extLst>
              <a:ext uri="{FF2B5EF4-FFF2-40B4-BE49-F238E27FC236}">
                <a16:creationId xmlns:a16="http://schemas.microsoft.com/office/drawing/2014/main" id="{172FA7BE-9C71-48D7-9732-912550DFBCCC}"/>
              </a:ext>
            </a:extLst>
          </p:cNvPr>
          <p:cNvPicPr>
            <a:picLocks noChangeAspect="1"/>
          </p:cNvPicPr>
          <p:nvPr/>
        </p:nvPicPr>
        <p:blipFill>
          <a:blip r:embed="rId5"/>
          <a:stretch>
            <a:fillRect/>
          </a:stretch>
        </p:blipFill>
        <p:spPr>
          <a:xfrm>
            <a:off x="2477750" y="347429"/>
            <a:ext cx="6322100" cy="981541"/>
          </a:xfrm>
          <a:prstGeom prst="rect">
            <a:avLst/>
          </a:prstGeom>
        </p:spPr>
      </p:pic>
    </p:spTree>
    <p:extLst>
      <p:ext uri="{BB962C8B-B14F-4D97-AF65-F5344CB8AC3E}">
        <p14:creationId xmlns:p14="http://schemas.microsoft.com/office/powerpoint/2010/main" val="174329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800" decel="100000"/>
                                        <p:tgtEl>
                                          <p:spTgt spid="30"/>
                                        </p:tgtEl>
                                      </p:cBhvr>
                                    </p:animEffect>
                                    <p:anim calcmode="lin" valueType="num">
                                      <p:cBhvr>
                                        <p:cTn id="8" dur="800" decel="100000" fill="hold"/>
                                        <p:tgtEl>
                                          <p:spTgt spid="30"/>
                                        </p:tgtEl>
                                        <p:attrNameLst>
                                          <p:attrName>style.rotation</p:attrName>
                                        </p:attrNameLst>
                                      </p:cBhvr>
                                      <p:tavLst>
                                        <p:tav tm="0">
                                          <p:val>
                                            <p:fltVal val="-90"/>
                                          </p:val>
                                        </p:tav>
                                        <p:tav tm="100000">
                                          <p:val>
                                            <p:fltVal val="0"/>
                                          </p:val>
                                        </p:tav>
                                      </p:tavLst>
                                    </p:anim>
                                    <p:anim calcmode="lin" valueType="num">
                                      <p:cBhvr>
                                        <p:cTn id="9" dur="800" decel="100000" fill="hold"/>
                                        <p:tgtEl>
                                          <p:spTgt spid="30"/>
                                        </p:tgtEl>
                                        <p:attrNameLst>
                                          <p:attrName>ppt_x</p:attrName>
                                        </p:attrNameLst>
                                      </p:cBhvr>
                                      <p:tavLst>
                                        <p:tav tm="0">
                                          <p:val>
                                            <p:strVal val="#ppt_x+0.4"/>
                                          </p:val>
                                        </p:tav>
                                        <p:tav tm="100000">
                                          <p:val>
                                            <p:strVal val="#ppt_x-0.05"/>
                                          </p:val>
                                        </p:tav>
                                      </p:tavLst>
                                    </p:anim>
                                    <p:anim calcmode="lin" valueType="num">
                                      <p:cBhvr>
                                        <p:cTn id="10" dur="800" decel="100000" fill="hold"/>
                                        <p:tgtEl>
                                          <p:spTgt spid="3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wipe(down)">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800" decel="100000"/>
                                        <p:tgtEl>
                                          <p:spTgt spid="31"/>
                                        </p:tgtEl>
                                      </p:cBhvr>
                                    </p:animEffect>
                                    <p:anim calcmode="lin" valueType="num">
                                      <p:cBhvr>
                                        <p:cTn id="23" dur="800" decel="100000" fill="hold"/>
                                        <p:tgtEl>
                                          <p:spTgt spid="31"/>
                                        </p:tgtEl>
                                        <p:attrNameLst>
                                          <p:attrName>style.rotation</p:attrName>
                                        </p:attrNameLst>
                                      </p:cBhvr>
                                      <p:tavLst>
                                        <p:tav tm="0">
                                          <p:val>
                                            <p:fltVal val="-90"/>
                                          </p:val>
                                        </p:tav>
                                        <p:tav tm="100000">
                                          <p:val>
                                            <p:fltVal val="0"/>
                                          </p:val>
                                        </p:tav>
                                      </p:tavLst>
                                    </p:anim>
                                    <p:anim calcmode="lin" valueType="num">
                                      <p:cBhvr>
                                        <p:cTn id="24" dur="800" decel="100000" fill="hold"/>
                                        <p:tgtEl>
                                          <p:spTgt spid="31"/>
                                        </p:tgtEl>
                                        <p:attrNameLst>
                                          <p:attrName>ppt_x</p:attrName>
                                        </p:attrNameLst>
                                      </p:cBhvr>
                                      <p:tavLst>
                                        <p:tav tm="0">
                                          <p:val>
                                            <p:strVal val="#ppt_x+0.4"/>
                                          </p:val>
                                        </p:tav>
                                        <p:tav tm="100000">
                                          <p:val>
                                            <p:strVal val="#ppt_x-0.05"/>
                                          </p:val>
                                        </p:tav>
                                      </p:tavLst>
                                    </p:anim>
                                    <p:anim calcmode="lin" valueType="num">
                                      <p:cBhvr>
                                        <p:cTn id="25" dur="800" decel="100000" fill="hold"/>
                                        <p:tgtEl>
                                          <p:spTgt spid="31"/>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9">
                                            <p:txEl>
                                              <p:pRg st="1" end="1"/>
                                            </p:txEl>
                                          </p:spTgt>
                                        </p:tgtEl>
                                        <p:attrNameLst>
                                          <p:attrName>style.visibility</p:attrName>
                                        </p:attrNameLst>
                                      </p:cBhvr>
                                      <p:to>
                                        <p:strVal val="visible"/>
                                      </p:to>
                                    </p:set>
                                    <p:animEffect transition="in" filter="wipe(down)">
                                      <p:cBhvr>
                                        <p:cTn id="32" dur="500"/>
                                        <p:tgtEl>
                                          <p:spTgt spid="2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800" decel="100000"/>
                                        <p:tgtEl>
                                          <p:spTgt spid="32"/>
                                        </p:tgtEl>
                                      </p:cBhvr>
                                    </p:animEffect>
                                    <p:anim calcmode="lin" valueType="num">
                                      <p:cBhvr>
                                        <p:cTn id="38" dur="800" decel="100000" fill="hold"/>
                                        <p:tgtEl>
                                          <p:spTgt spid="32"/>
                                        </p:tgtEl>
                                        <p:attrNameLst>
                                          <p:attrName>style.rotation</p:attrName>
                                        </p:attrNameLst>
                                      </p:cBhvr>
                                      <p:tavLst>
                                        <p:tav tm="0">
                                          <p:val>
                                            <p:fltVal val="-90"/>
                                          </p:val>
                                        </p:tav>
                                        <p:tav tm="100000">
                                          <p:val>
                                            <p:fltVal val="0"/>
                                          </p:val>
                                        </p:tav>
                                      </p:tavLst>
                                    </p:anim>
                                    <p:anim calcmode="lin" valueType="num">
                                      <p:cBhvr>
                                        <p:cTn id="39" dur="800" decel="100000" fill="hold"/>
                                        <p:tgtEl>
                                          <p:spTgt spid="32"/>
                                        </p:tgtEl>
                                        <p:attrNameLst>
                                          <p:attrName>ppt_x</p:attrName>
                                        </p:attrNameLst>
                                      </p:cBhvr>
                                      <p:tavLst>
                                        <p:tav tm="0">
                                          <p:val>
                                            <p:strVal val="#ppt_x+0.4"/>
                                          </p:val>
                                        </p:tav>
                                        <p:tav tm="100000">
                                          <p:val>
                                            <p:strVal val="#ppt_x-0.05"/>
                                          </p:val>
                                        </p:tav>
                                      </p:tavLst>
                                    </p:anim>
                                    <p:anim calcmode="lin" valueType="num">
                                      <p:cBhvr>
                                        <p:cTn id="40" dur="800" decel="100000" fill="hold"/>
                                        <p:tgtEl>
                                          <p:spTgt spid="32"/>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9">
                                            <p:txEl>
                                              <p:pRg st="2" end="2"/>
                                            </p:txEl>
                                          </p:spTgt>
                                        </p:tgtEl>
                                        <p:attrNameLst>
                                          <p:attrName>style.visibility</p:attrName>
                                        </p:attrNameLst>
                                      </p:cBhvr>
                                      <p:to>
                                        <p:strVal val="visible"/>
                                      </p:to>
                                    </p:set>
                                    <p:animEffect transition="in" filter="wipe(down)">
                                      <p:cBhvr>
                                        <p:cTn id="47"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1695" b="11719"/>
          <a:stretch/>
        </p:blipFill>
        <p:spPr>
          <a:xfrm>
            <a:off x="0" y="0"/>
            <a:ext cx="12192000" cy="6858000"/>
          </a:xfrm>
          <a:prstGeom prst="rect">
            <a:avLst/>
          </a:prstGeom>
        </p:spPr>
      </p:pic>
      <p:sp>
        <p:nvSpPr>
          <p:cNvPr id="3" name="TextBox 2">
            <a:extLst>
              <a:ext uri="{FF2B5EF4-FFF2-40B4-BE49-F238E27FC236}">
                <a16:creationId xmlns:a16="http://schemas.microsoft.com/office/drawing/2014/main" id="{61D883EE-8502-E977-5F7E-1756F6321401}"/>
              </a:ext>
            </a:extLst>
          </p:cNvPr>
          <p:cNvSpPr txBox="1"/>
          <p:nvPr/>
        </p:nvSpPr>
        <p:spPr>
          <a:xfrm>
            <a:off x="5500746" y="525327"/>
            <a:ext cx="4977192"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dirty="0">
                <a:ln w="6600">
                  <a:solidFill>
                    <a:srgbClr val="002060"/>
                  </a:solidFill>
                  <a:prstDash val="solid"/>
                </a:ln>
                <a:solidFill>
                  <a:srgbClr val="00B0F0"/>
                </a:solidFill>
                <a:effectLst>
                  <a:outerShdw dist="38100" dir="2700000" algn="tl" rotWithShape="0">
                    <a:srgbClr val="002060"/>
                  </a:outerShdw>
                </a:effectLst>
              </a:rPr>
              <a:t>KHỞI ĐỘNG</a:t>
            </a:r>
            <a:endParaRPr kumimoji="0" lang="en-US" sz="8000" b="1" i="0" u="none" strike="noStrike" kern="1200" cap="none" spc="0" normalizeH="0" baseline="0" noProof="0" dirty="0">
              <a:ln w="6600">
                <a:solidFill>
                  <a:srgbClr val="002060"/>
                </a:solidFill>
                <a:prstDash val="solid"/>
              </a:ln>
              <a:solidFill>
                <a:srgbClr val="00B0F0"/>
              </a:solidFill>
              <a:effectLst>
                <a:outerShdw dist="38100" dir="2700000" algn="tl" rotWithShape="0">
                  <a:srgbClr val="002060"/>
                </a:outerShdw>
              </a:effectLst>
              <a:uLnTx/>
              <a:uFillTx/>
            </a:endParaRPr>
          </a:p>
        </p:txBody>
      </p:sp>
    </p:spTree>
    <p:extLst>
      <p:ext uri="{BB962C8B-B14F-4D97-AF65-F5344CB8AC3E}">
        <p14:creationId xmlns:p14="http://schemas.microsoft.com/office/powerpoint/2010/main" val="200412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1.66667E-6 -1.48148E-6 L 1.66667E-6 -0.07222 " pathEditMode="relative" rAng="0" ptsTypes="AA">
                                      <p:cBhvr>
                                        <p:cTn id="6" dur="250" accel="50000" decel="50000" autoRev="1" fill="hold">
                                          <p:stCondLst>
                                            <p:cond delay="0"/>
                                          </p:stCondLst>
                                        </p:cTn>
                                        <p:tgtEl>
                                          <p:spTgt spid="3"/>
                                        </p:tgtEl>
                                        <p:attrNameLst>
                                          <p:attrName>ppt_x</p:attrName>
                                          <p:attrName>ppt_y</p:attrName>
                                        </p:attrNameLst>
                                      </p:cBhvr>
                                      <p:rCtr x="0" y="-3611"/>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lowchart: Terminator 2"/>
          <p:cNvSpPr/>
          <p:nvPr/>
        </p:nvSpPr>
        <p:spPr>
          <a:xfrm>
            <a:off x="1462087" y="600075"/>
            <a:ext cx="9267825" cy="1419226"/>
          </a:xfrm>
          <a:prstGeom prst="flowChartTerminator">
            <a:avLst/>
          </a:prstGeom>
          <a:ln w="76200">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400" b="1" i="0" u="none" strike="noStrike" kern="1200" cap="none" spc="50" normalizeH="0" baseline="0" noProof="0" dirty="0">
              <a:ln w="9525" cmpd="sng">
                <a:solidFill>
                  <a:srgbClr val="002060"/>
                </a:solidFill>
                <a:prstDash val="solid"/>
              </a:ln>
              <a:solidFill>
                <a:srgbClr val="66FFFF"/>
              </a:solidFill>
              <a:effectLst>
                <a:glow rad="38100">
                  <a:srgbClr val="5B9BD5">
                    <a:alpha val="40000"/>
                  </a:srgbClr>
                </a:glow>
              </a:effectLst>
              <a:uLnTx/>
              <a:uFillTx/>
              <a:latin typeface="#9Slide05 Phobia" panose="02000506000000020003" pitchFamily="2" charset="-93"/>
            </a:endParaRPr>
          </a:p>
        </p:txBody>
      </p:sp>
      <p:pic>
        <p:nvPicPr>
          <p:cNvPr id="5" name="Picture 4">
            <a:extLst>
              <a:ext uri="{FF2B5EF4-FFF2-40B4-BE49-F238E27FC236}">
                <a16:creationId xmlns:a16="http://schemas.microsoft.com/office/drawing/2014/main" id="{1440726D-8585-4B7E-94CA-8F7726CF4C56}"/>
              </a:ext>
            </a:extLst>
          </p:cNvPr>
          <p:cNvPicPr>
            <a:picLocks noChangeAspect="1"/>
          </p:cNvPicPr>
          <p:nvPr/>
        </p:nvPicPr>
        <p:blipFill>
          <a:blip r:embed="rId3"/>
          <a:stretch>
            <a:fillRect/>
          </a:stretch>
        </p:blipFill>
        <p:spPr>
          <a:xfrm>
            <a:off x="2090587" y="880456"/>
            <a:ext cx="7858425" cy="810838"/>
          </a:xfrm>
          <a:prstGeom prst="rect">
            <a:avLst/>
          </a:prstGeom>
        </p:spPr>
      </p:pic>
      <p:sp>
        <p:nvSpPr>
          <p:cNvPr id="6" name="TextBox 5">
            <a:extLst>
              <a:ext uri="{FF2B5EF4-FFF2-40B4-BE49-F238E27FC236}">
                <a16:creationId xmlns:a16="http://schemas.microsoft.com/office/drawing/2014/main" id="{C8792835-2C03-4AD9-B404-9CF51481496F}"/>
              </a:ext>
            </a:extLst>
          </p:cNvPr>
          <p:cNvSpPr txBox="1"/>
          <p:nvPr/>
        </p:nvSpPr>
        <p:spPr>
          <a:xfrm>
            <a:off x="2571750" y="1438275"/>
            <a:ext cx="6638925" cy="1743075"/>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75913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2674" cy="6858000"/>
          </a:xfrm>
          <a:prstGeom prst="rect">
            <a:avLst/>
          </a:prstGeom>
        </p:spPr>
      </p:pic>
      <p:grpSp>
        <p:nvGrpSpPr>
          <p:cNvPr id="17" name="Group 16"/>
          <p:cNvGrpSpPr/>
          <p:nvPr/>
        </p:nvGrpSpPr>
        <p:grpSpPr>
          <a:xfrm>
            <a:off x="2807169" y="1095375"/>
            <a:ext cx="9115754" cy="4392693"/>
            <a:chOff x="3570324" y="1814976"/>
            <a:chExt cx="8354976" cy="2611379"/>
          </a:xfrm>
        </p:grpSpPr>
        <p:sp>
          <p:nvSpPr>
            <p:cNvPr id="18" name="Hộp Văn bản 11">
              <a:extLst>
                <a:ext uri="{FF2B5EF4-FFF2-40B4-BE49-F238E27FC236}">
                  <a16:creationId xmlns:a16="http://schemas.microsoft.com/office/drawing/2014/main" id="{008AF084-4877-9BF3-B81E-314A9172DFFE}"/>
                </a:ext>
              </a:extLst>
            </p:cNvPr>
            <p:cNvSpPr txBox="1"/>
            <p:nvPr/>
          </p:nvSpPr>
          <p:spPr>
            <a:xfrm>
              <a:off x="3607725" y="1814976"/>
              <a:ext cx="8317575" cy="2611379"/>
            </a:xfrm>
            <a:custGeom>
              <a:avLst/>
              <a:gdLst>
                <a:gd name="connsiteX0" fmla="*/ 0 w 8317575"/>
                <a:gd name="connsiteY0" fmla="*/ 435239 h 2611379"/>
                <a:gd name="connsiteX1" fmla="*/ 435239 w 8317575"/>
                <a:gd name="connsiteY1" fmla="*/ 0 h 2611379"/>
                <a:gd name="connsiteX2" fmla="*/ 7882336 w 8317575"/>
                <a:gd name="connsiteY2" fmla="*/ 0 h 2611379"/>
                <a:gd name="connsiteX3" fmla="*/ 8317575 w 8317575"/>
                <a:gd name="connsiteY3" fmla="*/ 435239 h 2611379"/>
                <a:gd name="connsiteX4" fmla="*/ 8317575 w 8317575"/>
                <a:gd name="connsiteY4" fmla="*/ 2176140 h 2611379"/>
                <a:gd name="connsiteX5" fmla="*/ 7882336 w 8317575"/>
                <a:gd name="connsiteY5" fmla="*/ 2611379 h 2611379"/>
                <a:gd name="connsiteX6" fmla="*/ 435239 w 8317575"/>
                <a:gd name="connsiteY6" fmla="*/ 2611379 h 2611379"/>
                <a:gd name="connsiteX7" fmla="*/ 0 w 8317575"/>
                <a:gd name="connsiteY7" fmla="*/ 2176140 h 2611379"/>
                <a:gd name="connsiteX8" fmla="*/ 0 w 8317575"/>
                <a:gd name="connsiteY8" fmla="*/ 435239 h 261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7575" h="2611379" fill="none" extrusionOk="0">
                  <a:moveTo>
                    <a:pt x="0" y="435239"/>
                  </a:moveTo>
                  <a:cubicBezTo>
                    <a:pt x="-1010" y="227953"/>
                    <a:pt x="200327" y="-11023"/>
                    <a:pt x="435239" y="0"/>
                  </a:cubicBezTo>
                  <a:cubicBezTo>
                    <a:pt x="1444374" y="29483"/>
                    <a:pt x="4732379" y="4220"/>
                    <a:pt x="7882336" y="0"/>
                  </a:cubicBezTo>
                  <a:cubicBezTo>
                    <a:pt x="8165226" y="16016"/>
                    <a:pt x="8294364" y="224985"/>
                    <a:pt x="8317575" y="435239"/>
                  </a:cubicBezTo>
                  <a:cubicBezTo>
                    <a:pt x="8249437" y="938145"/>
                    <a:pt x="8242181" y="1993055"/>
                    <a:pt x="8317575" y="2176140"/>
                  </a:cubicBezTo>
                  <a:cubicBezTo>
                    <a:pt x="8355932" y="2437158"/>
                    <a:pt x="8136564" y="2623849"/>
                    <a:pt x="7882336" y="2611379"/>
                  </a:cubicBezTo>
                  <a:cubicBezTo>
                    <a:pt x="5455497" y="2645507"/>
                    <a:pt x="1609261" y="2488587"/>
                    <a:pt x="435239" y="2611379"/>
                  </a:cubicBezTo>
                  <a:cubicBezTo>
                    <a:pt x="176270" y="2648425"/>
                    <a:pt x="-23931" y="2456402"/>
                    <a:pt x="0" y="2176140"/>
                  </a:cubicBezTo>
                  <a:cubicBezTo>
                    <a:pt x="105446" y="1465243"/>
                    <a:pt x="-98005" y="901092"/>
                    <a:pt x="0" y="435239"/>
                  </a:cubicBezTo>
                  <a:close/>
                </a:path>
                <a:path w="8317575" h="2611379" stroke="0" extrusionOk="0">
                  <a:moveTo>
                    <a:pt x="0" y="435239"/>
                  </a:moveTo>
                  <a:cubicBezTo>
                    <a:pt x="-18133" y="225729"/>
                    <a:pt x="235359" y="21880"/>
                    <a:pt x="435239" y="0"/>
                  </a:cubicBezTo>
                  <a:cubicBezTo>
                    <a:pt x="2705002" y="-40312"/>
                    <a:pt x="5034608" y="-70188"/>
                    <a:pt x="7882336" y="0"/>
                  </a:cubicBezTo>
                  <a:cubicBezTo>
                    <a:pt x="8092370" y="-2855"/>
                    <a:pt x="8331192" y="168428"/>
                    <a:pt x="8317575" y="435239"/>
                  </a:cubicBezTo>
                  <a:cubicBezTo>
                    <a:pt x="8407784" y="798344"/>
                    <a:pt x="8224567" y="1745311"/>
                    <a:pt x="8317575" y="2176140"/>
                  </a:cubicBezTo>
                  <a:cubicBezTo>
                    <a:pt x="8316242" y="2432438"/>
                    <a:pt x="8110280" y="2611562"/>
                    <a:pt x="7882336" y="2611379"/>
                  </a:cubicBezTo>
                  <a:cubicBezTo>
                    <a:pt x="6687094" y="2628730"/>
                    <a:pt x="1835716" y="2734725"/>
                    <a:pt x="435239" y="2611379"/>
                  </a:cubicBezTo>
                  <a:cubicBezTo>
                    <a:pt x="199676" y="2591116"/>
                    <a:pt x="15680" y="2436098"/>
                    <a:pt x="0" y="2176140"/>
                  </a:cubicBezTo>
                  <a:cubicBezTo>
                    <a:pt x="44812" y="1511369"/>
                    <a:pt x="-88271" y="1298743"/>
                    <a:pt x="0" y="435239"/>
                  </a:cubicBezTo>
                  <a:close/>
                </a:path>
              </a:pathLst>
            </a:custGeom>
            <a:ln>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a:ea typeface="+mn-ea"/>
                  <a:cs typeface="+mn-cs"/>
                </a:rPr>
                <a:t>GV sẽ lấy ngẫu nhiên một lá thăm trong hộp và đọc thông tin trong lá thăm.</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a:ea typeface="+mn-ea"/>
                  <a:cs typeface="+mn-cs"/>
                </a:rPr>
                <a:t>Lá thăm này mô tả về một bạn “bí mật” trong lớp và yêu cầu HS đóng vai làm “thám tử” để tìm ra người bí mật là ai trong lớp.</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a:ea typeface="+mn-ea"/>
                  <a:cs typeface="+mn-cs"/>
                </a:rPr>
                <a:t>Thời gian cho mỗi lượt phán đoán là 10 giây theo hiệu lệnh. Kết thúc hiệu lệnh, HS gọi tên người “bí mật”.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a:ea typeface="+mn-ea"/>
                  <a:cs typeface="+mn-cs"/>
                </a:rPr>
                <a:t>Nếu câu trả lời của HS và đáp án của giáo viên giống nhau, HS sẽ được nhận một huy hiệu “ Thám tử nhí”;</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9055" y="1987133"/>
              <a:ext cx="315579" cy="315579"/>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0324" y="2480147"/>
              <a:ext cx="315579" cy="269640"/>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3974" y="3238855"/>
              <a:ext cx="315579" cy="315579"/>
            </a:xfrm>
            <a:prstGeom prst="rect">
              <a:avLst/>
            </a:prstGeom>
          </p:spPr>
        </p:pic>
        <p:pic>
          <p:nvPicPr>
            <p:cNvPr id="15" name="Picture 14">
              <a:extLst>
                <a:ext uri="{FF2B5EF4-FFF2-40B4-BE49-F238E27FC236}">
                  <a16:creationId xmlns:a16="http://schemas.microsoft.com/office/drawing/2014/main" id="{EDB0972E-C838-4D86-9A23-B2A4693A97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0324" y="3765462"/>
              <a:ext cx="315579" cy="315579"/>
            </a:xfrm>
            <a:prstGeom prst="rect">
              <a:avLst/>
            </a:prstGeom>
          </p:spPr>
        </p:pic>
      </p:grpSp>
      <p:pic>
        <p:nvPicPr>
          <p:cNvPr id="14" name="Graphic 10">
            <a:extLst>
              <a:ext uri="{FF2B5EF4-FFF2-40B4-BE49-F238E27FC236}">
                <a16:creationId xmlns:a16="http://schemas.microsoft.com/office/drawing/2014/main" id="{86C9BB18-5DC0-B38A-61D0-6CFB230C68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8704" y="3438524"/>
            <a:ext cx="3115091" cy="3329147"/>
          </a:xfrm>
          <a:prstGeom prst="rect">
            <a:avLst/>
          </a:prstGeom>
        </p:spPr>
      </p:pic>
      <p:pic>
        <p:nvPicPr>
          <p:cNvPr id="3" name="Picture 2">
            <a:extLst>
              <a:ext uri="{FF2B5EF4-FFF2-40B4-BE49-F238E27FC236}">
                <a16:creationId xmlns:a16="http://schemas.microsoft.com/office/drawing/2014/main" id="{7BF2AC2D-185F-4C6B-BD69-779EBF0F421D}"/>
              </a:ext>
            </a:extLst>
          </p:cNvPr>
          <p:cNvPicPr>
            <a:picLocks noChangeAspect="1"/>
          </p:cNvPicPr>
          <p:nvPr/>
        </p:nvPicPr>
        <p:blipFill>
          <a:blip r:embed="rId6"/>
          <a:stretch>
            <a:fillRect/>
          </a:stretch>
        </p:blipFill>
        <p:spPr>
          <a:xfrm>
            <a:off x="4635088" y="-74726"/>
            <a:ext cx="3645724" cy="1140051"/>
          </a:xfrm>
          <a:prstGeom prst="rect">
            <a:avLst/>
          </a:prstGeom>
        </p:spPr>
      </p:pic>
    </p:spTree>
    <p:extLst>
      <p:ext uri="{BB962C8B-B14F-4D97-AF65-F5344CB8AC3E}">
        <p14:creationId xmlns:p14="http://schemas.microsoft.com/office/powerpoint/2010/main" val="10619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06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 application&#10;&#10;Description automatically generated">
            <a:extLst>
              <a:ext uri="{FF2B5EF4-FFF2-40B4-BE49-F238E27FC236}">
                <a16:creationId xmlns:a16="http://schemas.microsoft.com/office/drawing/2014/main" id="{E75F6519-79F9-4E42-B82A-2B930515DF39}"/>
              </a:ext>
            </a:extLst>
          </p:cNvPr>
          <p:cNvPicPr>
            <a:picLocks noChangeAspect="1"/>
          </p:cNvPicPr>
          <p:nvPr/>
        </p:nvPicPr>
        <p:blipFill>
          <a:blip r:embed="rId2"/>
          <a:stretch>
            <a:fillRect/>
          </a:stretch>
        </p:blipFill>
        <p:spPr>
          <a:xfrm>
            <a:off x="643467" y="770890"/>
            <a:ext cx="10905066" cy="5316219"/>
          </a:xfrm>
          <a:prstGeom prst="rect">
            <a:avLst/>
          </a:prstGeom>
        </p:spPr>
      </p:pic>
    </p:spTree>
    <p:extLst>
      <p:ext uri="{BB962C8B-B14F-4D97-AF65-F5344CB8AC3E}">
        <p14:creationId xmlns:p14="http://schemas.microsoft.com/office/powerpoint/2010/main" val="402144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1695" b="11719"/>
          <a:stretch/>
        </p:blipFill>
        <p:spPr>
          <a:xfrm>
            <a:off x="0" y="0"/>
            <a:ext cx="12192000" cy="6858000"/>
          </a:xfrm>
          <a:prstGeom prst="rect">
            <a:avLst/>
          </a:prstGeom>
        </p:spPr>
      </p:pic>
      <p:sp>
        <p:nvSpPr>
          <p:cNvPr id="3" name="TextBox 2">
            <a:extLst>
              <a:ext uri="{FF2B5EF4-FFF2-40B4-BE49-F238E27FC236}">
                <a16:creationId xmlns:a16="http://schemas.microsoft.com/office/drawing/2014/main" id="{61D883EE-8502-E977-5F7E-1756F6321401}"/>
              </a:ext>
            </a:extLst>
          </p:cNvPr>
          <p:cNvSpPr txBox="1"/>
          <p:nvPr/>
        </p:nvSpPr>
        <p:spPr>
          <a:xfrm>
            <a:off x="5500746" y="525327"/>
            <a:ext cx="4977192"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6600">
                  <a:solidFill>
                    <a:srgbClr val="002060"/>
                  </a:solidFill>
                  <a:prstDash val="solid"/>
                </a:ln>
                <a:solidFill>
                  <a:srgbClr val="00B0F0"/>
                </a:solidFill>
                <a:effectLst>
                  <a:outerShdw dist="38100" dir="2700000" algn="tl" rotWithShape="0">
                    <a:srgbClr val="002060"/>
                  </a:outerShdw>
                </a:effectLst>
                <a:uLnTx/>
                <a:uFillTx/>
                <a:latin typeface="Calibri" panose="020F0502020204030204"/>
                <a:ea typeface="+mn-ea"/>
                <a:cs typeface="+mn-cs"/>
              </a:rPr>
              <a:t>LUYỆN</a:t>
            </a:r>
            <a:r>
              <a:rPr kumimoji="0" lang="en-US" sz="8000" b="1" i="0" u="none" strike="noStrike" kern="1200" cap="none" spc="0" normalizeH="0" noProof="0" dirty="0">
                <a:ln w="6600">
                  <a:solidFill>
                    <a:srgbClr val="002060"/>
                  </a:solidFill>
                  <a:prstDash val="solid"/>
                </a:ln>
                <a:solidFill>
                  <a:srgbClr val="00B0F0"/>
                </a:solidFill>
                <a:effectLst>
                  <a:outerShdw dist="38100" dir="2700000" algn="tl" rotWithShape="0">
                    <a:srgbClr val="002060"/>
                  </a:outerShdw>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baseline="0" dirty="0">
                <a:ln w="6600">
                  <a:solidFill>
                    <a:srgbClr val="002060"/>
                  </a:solidFill>
                  <a:prstDash val="solid"/>
                </a:ln>
                <a:solidFill>
                  <a:srgbClr val="00B0F0"/>
                </a:solidFill>
                <a:effectLst>
                  <a:outerShdw dist="38100" dir="2700000" algn="tl" rotWithShape="0">
                    <a:srgbClr val="002060"/>
                  </a:outerShdw>
                </a:effectLst>
                <a:latin typeface="Calibri" panose="020F0502020204030204"/>
              </a:rPr>
              <a:t>TẬP</a:t>
            </a:r>
            <a:endParaRPr kumimoji="0" lang="en-US" sz="8000" b="1" i="0" u="none" strike="noStrike" kern="1200" cap="none" spc="0" normalizeH="0" baseline="0" noProof="0" dirty="0">
              <a:ln w="6600">
                <a:solidFill>
                  <a:srgbClr val="002060"/>
                </a:solidFill>
                <a:prstDash val="solid"/>
              </a:ln>
              <a:solidFill>
                <a:srgbClr val="00B0F0"/>
              </a:solidFill>
              <a:effectLst>
                <a:outerShdw dist="38100" dir="2700000" algn="tl" rotWithShape="0">
                  <a:srgbClr val="002060"/>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72563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1.66667E-6 -1.48148E-6 L 1.66667E-6 -0.07222 " pathEditMode="relative" rAng="0" ptsTypes="AA">
                                      <p:cBhvr>
                                        <p:cTn id="6" dur="250" accel="50000" decel="50000" autoRev="1" fill="hold">
                                          <p:stCondLst>
                                            <p:cond delay="0"/>
                                          </p:stCondLst>
                                        </p:cTn>
                                        <p:tgtEl>
                                          <p:spTgt spid="3"/>
                                        </p:tgtEl>
                                        <p:attrNameLst>
                                          <p:attrName>ppt_x</p:attrName>
                                          <p:attrName>ppt_y</p:attrName>
                                        </p:attrNameLst>
                                      </p:cBhvr>
                                      <p:rCtr x="0" y="-3611"/>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9198"/>
          <a:stretch/>
        </p:blipFill>
        <p:spPr>
          <a:xfrm>
            <a:off x="0" y="0"/>
            <a:ext cx="12192000" cy="6865257"/>
          </a:xfrm>
          <a:prstGeom prst="rect">
            <a:avLst/>
          </a:prstGeom>
        </p:spPr>
      </p:pic>
      <p:sp>
        <p:nvSpPr>
          <p:cNvPr id="17" name="Rectangle: Rounded Corners 6">
            <a:extLst>
              <a:ext uri="{FF2B5EF4-FFF2-40B4-BE49-F238E27FC236}">
                <a16:creationId xmlns:a16="http://schemas.microsoft.com/office/drawing/2014/main" id="{C4D63267-0065-4DF6-B5B4-D4A3E36F9DF0}"/>
              </a:ext>
            </a:extLst>
          </p:cNvPr>
          <p:cNvSpPr/>
          <p:nvPr/>
        </p:nvSpPr>
        <p:spPr>
          <a:xfrm>
            <a:off x="233390" y="144736"/>
            <a:ext cx="11837449" cy="6649913"/>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phic 10">
            <a:extLst>
              <a:ext uri="{FF2B5EF4-FFF2-40B4-BE49-F238E27FC236}">
                <a16:creationId xmlns:a16="http://schemas.microsoft.com/office/drawing/2014/main" id="{86C9BB18-5DC0-B38A-61D0-6CFB230C68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5338" y="3127931"/>
            <a:ext cx="3545178" cy="3788788"/>
          </a:xfrm>
          <a:prstGeom prst="rect">
            <a:avLst/>
          </a:prstGeom>
        </p:spPr>
      </p:pic>
      <p:sp>
        <p:nvSpPr>
          <p:cNvPr id="9" name="Rounded Rectangle 8"/>
          <p:cNvSpPr/>
          <p:nvPr/>
        </p:nvSpPr>
        <p:spPr>
          <a:xfrm>
            <a:off x="2771773" y="93460"/>
            <a:ext cx="7353302" cy="872362"/>
          </a:xfrm>
          <a:prstGeom prst="roundRect">
            <a:avLst/>
          </a:prstGeom>
          <a:solidFill>
            <a:srgbClr val="99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sẽ</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khuyên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điều</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gì</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5" name="Picture 4">
            <a:extLst>
              <a:ext uri="{FF2B5EF4-FFF2-40B4-BE49-F238E27FC236}">
                <a16:creationId xmlns:a16="http://schemas.microsoft.com/office/drawing/2014/main" id="{BCDEDA3F-036D-45C9-8623-3C65CA2E79C8}"/>
              </a:ext>
            </a:extLst>
          </p:cNvPr>
          <p:cNvPicPr>
            <a:picLocks noChangeAspect="1"/>
          </p:cNvPicPr>
          <p:nvPr/>
        </p:nvPicPr>
        <p:blipFill>
          <a:blip r:embed="rId5"/>
          <a:stretch>
            <a:fillRect/>
          </a:stretch>
        </p:blipFill>
        <p:spPr>
          <a:xfrm>
            <a:off x="2867025" y="1290637"/>
            <a:ext cx="7696200" cy="264973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C62A190C-24AC-4C9F-9C5D-CC80D0C322FF}"/>
              </a:ext>
            </a:extLst>
          </p:cNvPr>
          <p:cNvPicPr>
            <a:picLocks noChangeAspect="1"/>
          </p:cNvPicPr>
          <p:nvPr/>
        </p:nvPicPr>
        <p:blipFill>
          <a:blip r:embed="rId6"/>
          <a:stretch>
            <a:fillRect/>
          </a:stretch>
        </p:blipFill>
        <p:spPr>
          <a:xfrm>
            <a:off x="2919412" y="4095750"/>
            <a:ext cx="7577138" cy="2545048"/>
          </a:xfrm>
          <a:prstGeom prst="rect">
            <a:avLst/>
          </a:prstGeom>
        </p:spPr>
      </p:pic>
    </p:spTree>
    <p:extLst>
      <p:ext uri="{BB962C8B-B14F-4D97-AF65-F5344CB8AC3E}">
        <p14:creationId xmlns:p14="http://schemas.microsoft.com/office/powerpoint/2010/main" val="96291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pic>
        <p:nvPicPr>
          <p:cNvPr id="7" name="Picture 6">
            <a:extLst>
              <a:ext uri="{FF2B5EF4-FFF2-40B4-BE49-F238E27FC236}">
                <a16:creationId xmlns:a16="http://schemas.microsoft.com/office/drawing/2014/main" id="{4098F771-4B74-6EC0-3B5D-8A4C4C61B06D}"/>
              </a:ext>
            </a:extLst>
          </p:cNvPr>
          <p:cNvPicPr>
            <a:picLocks noChangeAspect="1"/>
          </p:cNvPicPr>
          <p:nvPr/>
        </p:nvPicPr>
        <p:blipFill>
          <a:blip r:embed="rId3"/>
          <a:stretch>
            <a:fillRect/>
          </a:stretch>
        </p:blipFill>
        <p:spPr>
          <a:xfrm>
            <a:off x="2520339" y="3026736"/>
            <a:ext cx="2468246" cy="3648884"/>
          </a:xfrm>
          <a:prstGeom prst="rect">
            <a:avLst/>
          </a:prstGeom>
        </p:spPr>
      </p:pic>
      <p:pic>
        <p:nvPicPr>
          <p:cNvPr id="8" name="Picture 7">
            <a:extLst>
              <a:ext uri="{FF2B5EF4-FFF2-40B4-BE49-F238E27FC236}">
                <a16:creationId xmlns:a16="http://schemas.microsoft.com/office/drawing/2014/main" id="{E5E6D966-392A-D7D5-77E6-453C65703CBF}"/>
              </a:ext>
            </a:extLst>
          </p:cNvPr>
          <p:cNvPicPr>
            <a:picLocks noChangeAspect="1"/>
          </p:cNvPicPr>
          <p:nvPr/>
        </p:nvPicPr>
        <p:blipFill>
          <a:blip r:embed="rId4"/>
          <a:stretch>
            <a:fillRect/>
          </a:stretch>
        </p:blipFill>
        <p:spPr>
          <a:xfrm>
            <a:off x="7404553" y="3007986"/>
            <a:ext cx="2790737" cy="3648883"/>
          </a:xfrm>
          <a:prstGeom prst="rect">
            <a:avLst/>
          </a:prstGeom>
        </p:spPr>
      </p:pic>
      <p:pic>
        <p:nvPicPr>
          <p:cNvPr id="2" name="Picture 1">
            <a:extLst>
              <a:ext uri="{FF2B5EF4-FFF2-40B4-BE49-F238E27FC236}">
                <a16:creationId xmlns:a16="http://schemas.microsoft.com/office/drawing/2014/main" id="{6C8F52B8-C110-4F05-A08C-9C68D2D2CFAF}"/>
              </a:ext>
            </a:extLst>
          </p:cNvPr>
          <p:cNvPicPr>
            <a:picLocks noChangeAspect="1"/>
          </p:cNvPicPr>
          <p:nvPr/>
        </p:nvPicPr>
        <p:blipFill>
          <a:blip r:embed="rId5"/>
          <a:stretch>
            <a:fillRect/>
          </a:stretch>
        </p:blipFill>
        <p:spPr>
          <a:xfrm>
            <a:off x="1973993" y="1305199"/>
            <a:ext cx="8053514" cy="2456901"/>
          </a:xfrm>
          <a:prstGeom prst="rect">
            <a:avLst/>
          </a:prstGeom>
        </p:spPr>
      </p:pic>
    </p:spTree>
    <p:extLst>
      <p:ext uri="{BB962C8B-B14F-4D97-AF65-F5344CB8AC3E}">
        <p14:creationId xmlns:p14="http://schemas.microsoft.com/office/powerpoint/2010/main" val="211839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522</Words>
  <Application>Microsoft Office PowerPoint</Application>
  <PresentationFormat>Widescreen</PresentationFormat>
  <Paragraphs>40</Paragraphs>
  <Slides>18</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#9Slide05 Phobia</vt:lpstr>
      <vt:lpstr>Arial</vt:lpstr>
      <vt:lpstr>Calibri</vt:lpstr>
      <vt:lpstr>Calibri Light</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11332</cp:lastModifiedBy>
  <cp:revision>37</cp:revision>
  <dcterms:created xsi:type="dcterms:W3CDTF">2022-11-09T11:29:57Z</dcterms:created>
  <dcterms:modified xsi:type="dcterms:W3CDTF">2025-03-09T23:32:55Z</dcterms:modified>
</cp:coreProperties>
</file>