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1"/>
  </p:sldMasterIdLst>
  <p:notesMasterIdLst>
    <p:notesMasterId r:id="rId6"/>
  </p:notesMasterIdLst>
  <p:sldIdLst>
    <p:sldId id="256" r:id="rId2"/>
    <p:sldId id="257" r:id="rId3"/>
    <p:sldId id="2007577414" r:id="rId4"/>
    <p:sldId id="264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78" autoAdjust="0"/>
    <p:restoredTop sz="94660"/>
  </p:normalViewPr>
  <p:slideViewPr>
    <p:cSldViewPr snapToGrid="0">
      <p:cViewPr varScale="1">
        <p:scale>
          <a:sx n="67" d="100"/>
          <a:sy n="67" d="100"/>
        </p:scale>
        <p:origin x="6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F6107C-8A5A-45FA-BE36-4FB989BEEBB4}" type="datetimeFigureOut">
              <a:rPr lang="en-US" smtClean="0"/>
              <a:t>03/12/2025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5DE7ED-B30F-4AFF-B4B8-E740FDAA9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301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629898828017053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629898828017053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700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08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-2286000" y="-144450"/>
            <a:ext cx="14961887" cy="9655019"/>
            <a:chOff x="-3429000" y="-216676"/>
            <a:chExt cx="22442830" cy="14482529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C5E0FEB-D52F-480D-A70B-D86272B7984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9325"/>
            <a:stretch/>
          </p:blipFill>
          <p:spPr>
            <a:xfrm>
              <a:off x="-3429000" y="-216676"/>
              <a:ext cx="3167916" cy="3268627"/>
            </a:xfrm>
            <a:prstGeom prst="rect">
              <a:avLst/>
            </a:prstGeom>
          </p:spPr>
        </p:pic>
        <p:sp>
          <p:nvSpPr>
            <p:cNvPr id="9" name="Title 1">
              <a:extLst>
                <a:ext uri="{FF2B5EF4-FFF2-40B4-BE49-F238E27FC236}">
                  <a16:creationId xmlns:a16="http://schemas.microsoft.com/office/drawing/2014/main" id="{134C9EFF-C59B-47AD-BC67-24488957F3EB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-3302541" y="2872035"/>
              <a:ext cx="2914996" cy="1049867"/>
            </a:xfrm>
            <a:prstGeom prst="rect">
              <a:avLst/>
            </a:prstGeom>
          </p:spPr>
          <p:txBody>
            <a:bodyPr vert="horz" lIns="121920" tIns="60960" rIns="121920" bIns="60960" rtlCol="0" anchor="b">
              <a:normAutofit fontScale="92500"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60963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45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#9Slide07 HoneyCream" pitchFamily="2" charset="0"/>
                  <a:ea typeface="+mj-ea"/>
                  <a:cs typeface="+mj-cs"/>
                </a:rPr>
                <a:t>Măng</a:t>
              </a:r>
              <a:r>
                <a:rPr kumimoji="0" lang="en-US" sz="2845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#9Slide07 HoneyCream" pitchFamily="2" charset="0"/>
                  <a:ea typeface="+mj-ea"/>
                  <a:cs typeface="+mj-cs"/>
                </a:rPr>
                <a:t> Non</a:t>
              </a:r>
            </a:p>
          </p:txBody>
        </p:sp>
        <p:sp>
          <p:nvSpPr>
            <p:cNvPr id="10" name="TextBox 3">
              <a:extLst>
                <a:ext uri="{FF2B5EF4-FFF2-40B4-BE49-F238E27FC236}">
                  <a16:creationId xmlns:a16="http://schemas.microsoft.com/office/drawing/2014/main" id="{07DAF728-7D94-E33E-7F87-8FAE4669A949}"/>
                </a:ext>
              </a:extLst>
            </p:cNvPr>
            <p:cNvSpPr txBox="1"/>
            <p:nvPr userDrawn="1"/>
          </p:nvSpPr>
          <p:spPr>
            <a:xfrm>
              <a:off x="4800600" y="11620499"/>
              <a:ext cx="10218420" cy="15234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995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2C943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Times New Roman" panose="02020603050405020304" pitchFamily="18" charset="0"/>
                </a:rPr>
                <a:t>MĂNG NON – TÀI LIỆU TIỂU HỌC</a:t>
              </a:r>
            </a:p>
            <a:p>
              <a:pPr marL="0" marR="0" lvl="0" indent="0" algn="ctr" defTabSz="1995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Mời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truy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cập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: 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hlinkClick r:id="rId3">
                    <a:extLst>
                      <a:ext uri="{A12FA001-AC4F-418D-AE19-62706E023703}">
                        <ahyp:hlinkClr xmlns:ahyp="http://schemas.microsoft.com/office/drawing/2018/hyperlinkcolor" xmlns="" val="tx"/>
                      </a:ext>
                    </a:extLst>
                  </a:hlinkClick>
                </a:rPr>
                <a:t>MĂNG NON- TÀI LIỆU TIỂU HỌC | Facebook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endParaRPr>
            </a:p>
            <a:p>
              <a:pPr marL="0" marR="0" lvl="0" indent="0" algn="ctr" defTabSz="1995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Times New Roman" panose="02020603050405020304" pitchFamily="18" charset="0"/>
                </a:rPr>
                <a:t>SĐT ZALO : </a:t>
              </a:r>
              <a:r>
                <a:rPr kumimoji="0" lang="en-US" sz="2000" b="1" i="0" u="sng" strike="noStrike" kern="1200" cap="none" spc="0" normalizeH="0" baseline="0" noProof="0" dirty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0382348780 (</a:t>
              </a:r>
              <a:r>
                <a:rPr kumimoji="0" lang="en-US" sz="2000" b="1" i="0" u="sng" strike="noStrike" kern="1200" cap="none" spc="0" normalizeH="0" baseline="0" noProof="0" dirty="0" err="1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Cảm</a:t>
              </a:r>
              <a:r>
                <a:rPr kumimoji="0" lang="en-US" sz="2000" b="1" i="0" u="sng" strike="noStrike" kern="1200" cap="none" spc="0" normalizeH="0" baseline="0" noProof="0" dirty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) 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 – </a:t>
              </a:r>
              <a:r>
                <a:rPr kumimoji="0" lang="en-US" sz="2000" b="1" i="0" u="sng" strike="noStrike" kern="1200" cap="none" spc="0" normalizeH="0" baseline="0" noProof="0" dirty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0905919065  (Linh)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11" name="Hình ảnh 32">
              <a:extLst>
                <a:ext uri="{FF2B5EF4-FFF2-40B4-BE49-F238E27FC236}">
                  <a16:creationId xmlns:a16="http://schemas.microsoft.com/office/drawing/2014/main" id="{AC26FD7C-0CBD-D5A8-9737-4E92AA2FEE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2093742" y="10452475"/>
              <a:ext cx="2706858" cy="381337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14325600" y="10561728"/>
              <a:ext cx="4688230" cy="12680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86110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366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  <a:prstGeom prst="rect">
            <a:avLst/>
          </a:prstGeo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508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03/12/2025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264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03/12/2025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269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03/12/2025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-2286000" y="-144450"/>
            <a:ext cx="14961887" cy="9655019"/>
            <a:chOff x="-3429000" y="-216676"/>
            <a:chExt cx="22442830" cy="14482529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C5E0FEB-D52F-480D-A70B-D86272B7984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9325"/>
            <a:stretch/>
          </p:blipFill>
          <p:spPr>
            <a:xfrm>
              <a:off x="-3429000" y="-216676"/>
              <a:ext cx="3167916" cy="3268627"/>
            </a:xfrm>
            <a:prstGeom prst="rect">
              <a:avLst/>
            </a:prstGeom>
          </p:spPr>
        </p:pic>
        <p:sp>
          <p:nvSpPr>
            <p:cNvPr id="8" name="Title 1">
              <a:extLst>
                <a:ext uri="{FF2B5EF4-FFF2-40B4-BE49-F238E27FC236}">
                  <a16:creationId xmlns:a16="http://schemas.microsoft.com/office/drawing/2014/main" id="{134C9EFF-C59B-47AD-BC67-24488957F3EB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-3302541" y="2872035"/>
              <a:ext cx="2914996" cy="1049867"/>
            </a:xfrm>
            <a:prstGeom prst="rect">
              <a:avLst/>
            </a:prstGeom>
          </p:spPr>
          <p:txBody>
            <a:bodyPr vert="horz" lIns="121920" tIns="60960" rIns="121920" bIns="60960" rtlCol="0" anchor="b">
              <a:normAutofit fontScale="92500"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60963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45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#9Slide07 HoneyCream" pitchFamily="2" charset="0"/>
                  <a:ea typeface="+mj-ea"/>
                  <a:cs typeface="+mj-cs"/>
                </a:rPr>
                <a:t>Măng</a:t>
              </a:r>
              <a:r>
                <a:rPr kumimoji="0" lang="en-US" sz="2845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#9Slide07 HoneyCream" pitchFamily="2" charset="0"/>
                  <a:ea typeface="+mj-ea"/>
                  <a:cs typeface="+mj-cs"/>
                </a:rPr>
                <a:t> Non</a:t>
              </a:r>
            </a:p>
          </p:txBody>
        </p:sp>
        <p:sp>
          <p:nvSpPr>
            <p:cNvPr id="9" name="TextBox 3">
              <a:extLst>
                <a:ext uri="{FF2B5EF4-FFF2-40B4-BE49-F238E27FC236}">
                  <a16:creationId xmlns:a16="http://schemas.microsoft.com/office/drawing/2014/main" id="{07DAF728-7D94-E33E-7F87-8FAE4669A949}"/>
                </a:ext>
              </a:extLst>
            </p:cNvPr>
            <p:cNvSpPr txBox="1"/>
            <p:nvPr userDrawn="1"/>
          </p:nvSpPr>
          <p:spPr>
            <a:xfrm>
              <a:off x="4800600" y="11620499"/>
              <a:ext cx="10218420" cy="15234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995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2C943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Times New Roman" panose="02020603050405020304" pitchFamily="18" charset="0"/>
                </a:rPr>
                <a:t>MĂNG NON – TÀI LIỆU TIỂU HỌC</a:t>
              </a:r>
            </a:p>
            <a:p>
              <a:pPr marL="0" marR="0" lvl="0" indent="0" algn="ctr" defTabSz="1995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Mời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truy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cập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: 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hlinkClick r:id="rId3">
                    <a:extLst>
                      <a:ext uri="{A12FA001-AC4F-418D-AE19-62706E023703}">
                        <ahyp:hlinkClr xmlns:ahyp="http://schemas.microsoft.com/office/drawing/2018/hyperlinkcolor" xmlns="" val="tx"/>
                      </a:ext>
                    </a:extLst>
                  </a:hlinkClick>
                </a:rPr>
                <a:t>MĂNG NON- TÀI LIỆU TIỂU HỌC | Facebook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endParaRPr>
            </a:p>
            <a:p>
              <a:pPr marL="0" marR="0" lvl="0" indent="0" algn="ctr" defTabSz="1995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Times New Roman" panose="02020603050405020304" pitchFamily="18" charset="0"/>
                </a:rPr>
                <a:t>SĐT ZALO : </a:t>
              </a:r>
              <a:r>
                <a:rPr kumimoji="0" lang="en-US" sz="2000" b="1" i="0" u="sng" strike="noStrike" kern="1200" cap="none" spc="0" normalizeH="0" baseline="0" noProof="0" dirty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0382348780 (</a:t>
              </a:r>
              <a:r>
                <a:rPr kumimoji="0" lang="en-US" sz="2000" b="1" i="0" u="sng" strike="noStrike" kern="1200" cap="none" spc="0" normalizeH="0" baseline="0" noProof="0" dirty="0" err="1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Cảm</a:t>
              </a:r>
              <a:r>
                <a:rPr kumimoji="0" lang="en-US" sz="2000" b="1" i="0" u="sng" strike="noStrike" kern="1200" cap="none" spc="0" normalizeH="0" baseline="0" noProof="0" dirty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) 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 – </a:t>
              </a:r>
              <a:r>
                <a:rPr kumimoji="0" lang="en-US" sz="2000" b="1" i="0" u="sng" strike="noStrike" kern="1200" cap="none" spc="0" normalizeH="0" baseline="0" noProof="0" dirty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0905919065  (Linh)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10" name="Hình ảnh 32">
              <a:extLst>
                <a:ext uri="{FF2B5EF4-FFF2-40B4-BE49-F238E27FC236}">
                  <a16:creationId xmlns:a16="http://schemas.microsoft.com/office/drawing/2014/main" id="{AC26FD7C-0CBD-D5A8-9737-4E92AA2FEE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2093742" y="10452475"/>
              <a:ext cx="2706858" cy="3813378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14325600" y="10561728"/>
              <a:ext cx="4688230" cy="12680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81179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6248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03/12/2025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947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03/12/2025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729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5445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11.sv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7.sv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834084" cy="6872720"/>
            <a:chOff x="0" y="0"/>
            <a:chExt cx="329515" cy="271514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29515" cy="2715149"/>
            </a:xfrm>
            <a:custGeom>
              <a:avLst/>
              <a:gdLst/>
              <a:ahLst/>
              <a:cxnLst/>
              <a:rect l="l" t="t" r="r" b="b"/>
              <a:pathLst>
                <a:path w="329515" h="2715149">
                  <a:moveTo>
                    <a:pt x="0" y="0"/>
                  </a:moveTo>
                  <a:lnTo>
                    <a:pt x="329515" y="0"/>
                  </a:lnTo>
                  <a:lnTo>
                    <a:pt x="329515" y="2715149"/>
                  </a:lnTo>
                  <a:lnTo>
                    <a:pt x="0" y="2715149"/>
                  </a:lnTo>
                  <a:close/>
                </a:path>
              </a:pathLst>
            </a:custGeom>
            <a:solidFill>
              <a:srgbClr val="F7B0CD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329515" cy="274372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" name="Freeform 5"/>
          <p:cNvSpPr/>
          <p:nvPr/>
        </p:nvSpPr>
        <p:spPr>
          <a:xfrm>
            <a:off x="369917" y="0"/>
            <a:ext cx="864061" cy="6887441"/>
          </a:xfrm>
          <a:custGeom>
            <a:avLst/>
            <a:gdLst/>
            <a:ahLst/>
            <a:cxnLst/>
            <a:rect l="l" t="t" r="r" b="b"/>
            <a:pathLst>
              <a:path w="1296091" h="10331161">
                <a:moveTo>
                  <a:pt x="0" y="0"/>
                </a:moveTo>
                <a:lnTo>
                  <a:pt x="1296091" y="0"/>
                </a:lnTo>
                <a:lnTo>
                  <a:pt x="1296091" y="10331161"/>
                </a:lnTo>
                <a:lnTo>
                  <a:pt x="0" y="103311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89298">
            <a:off x="2375338" y="1287361"/>
            <a:ext cx="9495402" cy="2627467"/>
          </a:xfrm>
          <a:prstGeom prst="rect">
            <a:avLst/>
          </a:prstGeom>
        </p:spPr>
      </p:pic>
      <p:sp>
        <p:nvSpPr>
          <p:cNvPr id="17" name="Freeform 9"/>
          <p:cNvSpPr/>
          <p:nvPr/>
        </p:nvSpPr>
        <p:spPr>
          <a:xfrm>
            <a:off x="1590736" y="2709170"/>
            <a:ext cx="4859537" cy="4148830"/>
          </a:xfrm>
          <a:custGeom>
            <a:avLst/>
            <a:gdLst/>
            <a:ahLst/>
            <a:cxnLst/>
            <a:rect l="l" t="t" r="r" b="b"/>
            <a:pathLst>
              <a:path w="7289306" h="6223245">
                <a:moveTo>
                  <a:pt x="0" y="0"/>
                </a:moveTo>
                <a:lnTo>
                  <a:pt x="7289306" y="0"/>
                </a:lnTo>
                <a:lnTo>
                  <a:pt x="7289306" y="6223245"/>
                </a:lnTo>
                <a:lnTo>
                  <a:pt x="0" y="622324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328" y="-15240"/>
            <a:ext cx="1544454" cy="15444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834084" cy="6872720"/>
            <a:chOff x="0" y="0"/>
            <a:chExt cx="329515" cy="271514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29515" cy="2715149"/>
            </a:xfrm>
            <a:custGeom>
              <a:avLst/>
              <a:gdLst/>
              <a:ahLst/>
              <a:cxnLst/>
              <a:rect l="l" t="t" r="r" b="b"/>
              <a:pathLst>
                <a:path w="329515" h="2715149">
                  <a:moveTo>
                    <a:pt x="0" y="0"/>
                  </a:moveTo>
                  <a:lnTo>
                    <a:pt x="329515" y="0"/>
                  </a:lnTo>
                  <a:lnTo>
                    <a:pt x="329515" y="2715149"/>
                  </a:lnTo>
                  <a:lnTo>
                    <a:pt x="0" y="2715149"/>
                  </a:lnTo>
                  <a:close/>
                </a:path>
              </a:pathLst>
            </a:custGeom>
            <a:solidFill>
              <a:srgbClr val="F7B0CD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329515" cy="274372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" name="Freeform 5"/>
          <p:cNvSpPr/>
          <p:nvPr/>
        </p:nvSpPr>
        <p:spPr>
          <a:xfrm>
            <a:off x="369917" y="0"/>
            <a:ext cx="864061" cy="6887441"/>
          </a:xfrm>
          <a:custGeom>
            <a:avLst/>
            <a:gdLst/>
            <a:ahLst/>
            <a:cxnLst/>
            <a:rect l="l" t="t" r="r" b="b"/>
            <a:pathLst>
              <a:path w="1296091" h="10331161">
                <a:moveTo>
                  <a:pt x="0" y="0"/>
                </a:moveTo>
                <a:lnTo>
                  <a:pt x="1296091" y="0"/>
                </a:lnTo>
                <a:lnTo>
                  <a:pt x="1296091" y="10331161"/>
                </a:lnTo>
                <a:lnTo>
                  <a:pt x="0" y="103311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2259754" y="290181"/>
            <a:ext cx="9659344" cy="11798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4560"/>
              </a:lnSpc>
            </a:pPr>
            <a:r>
              <a:rPr lang="vi-VN" sz="4000" b="1" dirty="0">
                <a:solidFill>
                  <a:srgbClr val="D50057"/>
                </a:solidFill>
                <a:latin typeface="Cambria Bold"/>
                <a:ea typeface="Cambria Bold"/>
                <a:cs typeface="Cambria Bold"/>
                <a:sym typeface="Cambria Bold"/>
              </a:rPr>
              <a:t>Tìm đọc câu chuyện, bài văn, bài thơ,... về tình cảm của người thân trong gia đình</a:t>
            </a:r>
          </a:p>
        </p:txBody>
      </p:sp>
      <p:sp>
        <p:nvSpPr>
          <p:cNvPr id="10" name="Freeform 10"/>
          <p:cNvSpPr/>
          <p:nvPr/>
        </p:nvSpPr>
        <p:spPr>
          <a:xfrm>
            <a:off x="1317501" y="0"/>
            <a:ext cx="858729" cy="1655383"/>
          </a:xfrm>
          <a:custGeom>
            <a:avLst/>
            <a:gdLst/>
            <a:ahLst/>
            <a:cxnLst/>
            <a:rect l="l" t="t" r="r" b="b"/>
            <a:pathLst>
              <a:path w="1288094" h="2483074">
                <a:moveTo>
                  <a:pt x="0" y="0"/>
                </a:moveTo>
                <a:lnTo>
                  <a:pt x="1288095" y="0"/>
                </a:lnTo>
                <a:lnTo>
                  <a:pt x="1288095" y="2483073"/>
                </a:lnTo>
                <a:lnTo>
                  <a:pt x="0" y="24830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9" name="Picture 2" descr="Bài thơ “Thương Ông” | Mầm non Bàu Cát">
            <a:extLst>
              <a:ext uri="{FF2B5EF4-FFF2-40B4-BE49-F238E27FC236}">
                <a16:creationId xmlns:a16="http://schemas.microsoft.com/office/drawing/2014/main" id="{F57593DA-CDC3-EE18-B012-69B6B12D42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388" y="2236108"/>
            <a:ext cx="4465320" cy="4215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Nhà ngoại | Bài thơ Nhà ngoại: Chiều nay về nhà ngoại...">
            <a:extLst>
              <a:ext uri="{FF2B5EF4-FFF2-40B4-BE49-F238E27FC236}">
                <a16:creationId xmlns:a16="http://schemas.microsoft.com/office/drawing/2014/main" id="{D2B5F71B-2323-644A-AB34-B8E620E154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859" y="2284335"/>
            <a:ext cx="5620682" cy="4215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F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5FD4D31-417F-10A4-856A-AA5B329AD3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1BCF3664-AEA3-DEFB-30CD-81DA5D374317}"/>
              </a:ext>
            </a:extLst>
          </p:cNvPr>
          <p:cNvGrpSpPr/>
          <p:nvPr/>
        </p:nvGrpSpPr>
        <p:grpSpPr>
          <a:xfrm>
            <a:off x="0" y="0"/>
            <a:ext cx="834084" cy="6872720"/>
            <a:chOff x="0" y="0"/>
            <a:chExt cx="329515" cy="2715149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F2E4A67A-616C-180B-BB9A-4B8D231348EE}"/>
                </a:ext>
              </a:extLst>
            </p:cNvPr>
            <p:cNvSpPr/>
            <p:nvPr/>
          </p:nvSpPr>
          <p:spPr>
            <a:xfrm>
              <a:off x="0" y="0"/>
              <a:ext cx="329515" cy="2715149"/>
            </a:xfrm>
            <a:custGeom>
              <a:avLst/>
              <a:gdLst/>
              <a:ahLst/>
              <a:cxnLst/>
              <a:rect l="l" t="t" r="r" b="b"/>
              <a:pathLst>
                <a:path w="329515" h="2715149">
                  <a:moveTo>
                    <a:pt x="0" y="0"/>
                  </a:moveTo>
                  <a:lnTo>
                    <a:pt x="329515" y="0"/>
                  </a:lnTo>
                  <a:lnTo>
                    <a:pt x="329515" y="2715149"/>
                  </a:lnTo>
                  <a:lnTo>
                    <a:pt x="0" y="2715149"/>
                  </a:lnTo>
                  <a:close/>
                </a:path>
              </a:pathLst>
            </a:custGeom>
            <a:solidFill>
              <a:srgbClr val="F7B0CD"/>
            </a:solid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217E2160-6C75-614B-FC6E-A5546A863DF9}"/>
                </a:ext>
              </a:extLst>
            </p:cNvPr>
            <p:cNvSpPr txBox="1"/>
            <p:nvPr/>
          </p:nvSpPr>
          <p:spPr>
            <a:xfrm>
              <a:off x="0" y="-28575"/>
              <a:ext cx="329515" cy="274372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" name="Freeform 5">
            <a:extLst>
              <a:ext uri="{FF2B5EF4-FFF2-40B4-BE49-F238E27FC236}">
                <a16:creationId xmlns:a16="http://schemas.microsoft.com/office/drawing/2014/main" id="{AF06B389-6F92-5EBC-1E90-6D046BF1F576}"/>
              </a:ext>
            </a:extLst>
          </p:cNvPr>
          <p:cNvSpPr/>
          <p:nvPr/>
        </p:nvSpPr>
        <p:spPr>
          <a:xfrm>
            <a:off x="369917" y="0"/>
            <a:ext cx="864061" cy="6887441"/>
          </a:xfrm>
          <a:custGeom>
            <a:avLst/>
            <a:gdLst/>
            <a:ahLst/>
            <a:cxnLst/>
            <a:rect l="l" t="t" r="r" b="b"/>
            <a:pathLst>
              <a:path w="1296091" h="10331161">
                <a:moveTo>
                  <a:pt x="0" y="0"/>
                </a:moveTo>
                <a:lnTo>
                  <a:pt x="1296091" y="0"/>
                </a:lnTo>
                <a:lnTo>
                  <a:pt x="1296091" y="10331161"/>
                </a:lnTo>
                <a:lnTo>
                  <a:pt x="0" y="103311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5EF21DFC-0260-C145-792B-18DBF1E3955D}"/>
              </a:ext>
            </a:extLst>
          </p:cNvPr>
          <p:cNvSpPr/>
          <p:nvPr/>
        </p:nvSpPr>
        <p:spPr>
          <a:xfrm>
            <a:off x="1361869" y="-138223"/>
            <a:ext cx="1168680" cy="1573619"/>
          </a:xfrm>
          <a:custGeom>
            <a:avLst/>
            <a:gdLst/>
            <a:ahLst/>
            <a:cxnLst/>
            <a:rect l="l" t="t" r="r" b="b"/>
            <a:pathLst>
              <a:path w="1589817" h="2251068">
                <a:moveTo>
                  <a:pt x="0" y="0"/>
                </a:moveTo>
                <a:lnTo>
                  <a:pt x="1589816" y="0"/>
                </a:lnTo>
                <a:lnTo>
                  <a:pt x="1589816" y="2251068"/>
                </a:lnTo>
                <a:lnTo>
                  <a:pt x="0" y="225106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9">
            <a:extLst>
              <a:ext uri="{FF2B5EF4-FFF2-40B4-BE49-F238E27FC236}">
                <a16:creationId xmlns:a16="http://schemas.microsoft.com/office/drawing/2014/main" id="{657C229E-6746-DA90-4D62-4C105E8F221D}"/>
              </a:ext>
            </a:extLst>
          </p:cNvPr>
          <p:cNvSpPr txBox="1"/>
          <p:nvPr/>
        </p:nvSpPr>
        <p:spPr>
          <a:xfrm>
            <a:off x="2597489" y="0"/>
            <a:ext cx="10775124" cy="8115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839"/>
              </a:lnSpc>
            </a:pPr>
            <a:r>
              <a:rPr lang="en-US" sz="4800" b="1" dirty="0" err="1">
                <a:solidFill>
                  <a:srgbClr val="D50057"/>
                </a:solidFill>
                <a:latin typeface="Cambria Bold"/>
                <a:ea typeface="Cambria Bold"/>
                <a:cs typeface="Cambria Bold"/>
                <a:sym typeface="Cambria Bold"/>
              </a:rPr>
              <a:t>Viết</a:t>
            </a:r>
            <a:r>
              <a:rPr lang="en-US" sz="4800" b="1" dirty="0">
                <a:solidFill>
                  <a:srgbClr val="D50057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4800" b="1" dirty="0" err="1">
                <a:solidFill>
                  <a:srgbClr val="D50057"/>
                </a:solidFill>
                <a:latin typeface="Cambria Bold"/>
                <a:ea typeface="Cambria Bold"/>
                <a:cs typeface="Cambria Bold"/>
                <a:sym typeface="Cambria Bold"/>
              </a:rPr>
              <a:t>phiếu</a:t>
            </a:r>
            <a:r>
              <a:rPr lang="en-US" sz="4800" b="1" dirty="0">
                <a:solidFill>
                  <a:srgbClr val="D50057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4800" b="1" dirty="0" err="1">
                <a:solidFill>
                  <a:srgbClr val="D50057"/>
                </a:solidFill>
                <a:latin typeface="Cambria Bold"/>
                <a:ea typeface="Cambria Bold"/>
                <a:cs typeface="Cambria Bold"/>
                <a:sym typeface="Cambria Bold"/>
              </a:rPr>
              <a:t>đọc</a:t>
            </a:r>
            <a:r>
              <a:rPr lang="en-US" sz="4800" b="1" dirty="0">
                <a:solidFill>
                  <a:srgbClr val="D50057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4800" b="1" dirty="0" err="1">
                <a:solidFill>
                  <a:srgbClr val="D50057"/>
                </a:solidFill>
                <a:latin typeface="Cambria Bold"/>
                <a:ea typeface="Cambria Bold"/>
                <a:cs typeface="Cambria Bold"/>
                <a:sym typeface="Cambria Bold"/>
              </a:rPr>
              <a:t>sách</a:t>
            </a:r>
            <a:r>
              <a:rPr lang="en-US" sz="4800" b="1" dirty="0">
                <a:solidFill>
                  <a:srgbClr val="D50057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4800" b="1" dirty="0" err="1">
                <a:solidFill>
                  <a:srgbClr val="D50057"/>
                </a:solidFill>
                <a:latin typeface="Cambria Bold"/>
                <a:ea typeface="Cambria Bold"/>
                <a:cs typeface="Cambria Bold"/>
                <a:sym typeface="Cambria Bold"/>
              </a:rPr>
              <a:t>theo</a:t>
            </a:r>
            <a:r>
              <a:rPr lang="en-US" sz="4800" b="1" dirty="0">
                <a:solidFill>
                  <a:srgbClr val="D50057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4800" b="1" dirty="0" err="1">
                <a:solidFill>
                  <a:srgbClr val="D50057"/>
                </a:solidFill>
                <a:latin typeface="Cambria Bold"/>
                <a:ea typeface="Cambria Bold"/>
                <a:cs typeface="Cambria Bold"/>
                <a:sym typeface="Cambria Bold"/>
              </a:rPr>
              <a:t>mẫu</a:t>
            </a:r>
            <a:r>
              <a:rPr lang="en-US" sz="4800" b="1" dirty="0">
                <a:solidFill>
                  <a:srgbClr val="D50057"/>
                </a:solidFill>
                <a:latin typeface="Cambria Bold"/>
                <a:ea typeface="Cambria Bold"/>
                <a:cs typeface="Cambria Bold"/>
                <a:sym typeface="Cambria Bold"/>
              </a:rPr>
              <a:t>.</a:t>
            </a:r>
          </a:p>
        </p:txBody>
      </p:sp>
      <p:pic>
        <p:nvPicPr>
          <p:cNvPr id="12" name="Picture 11" descr="A poster with a group of people and a couple of children&#10;&#10;AI-generated content may be incorrect.">
            <a:extLst>
              <a:ext uri="{FF2B5EF4-FFF2-40B4-BE49-F238E27FC236}">
                <a16:creationId xmlns:a16="http://schemas.microsoft.com/office/drawing/2014/main" id="{1EE8D3B3-4F2E-CD9E-FE55-2C71729CAF05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186" y="886716"/>
            <a:ext cx="4221125" cy="597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487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834084" cy="6872720"/>
            <a:chOff x="0" y="0"/>
            <a:chExt cx="329515" cy="271514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29515" cy="2715149"/>
            </a:xfrm>
            <a:custGeom>
              <a:avLst/>
              <a:gdLst/>
              <a:ahLst/>
              <a:cxnLst/>
              <a:rect l="l" t="t" r="r" b="b"/>
              <a:pathLst>
                <a:path w="329515" h="2715149">
                  <a:moveTo>
                    <a:pt x="0" y="0"/>
                  </a:moveTo>
                  <a:lnTo>
                    <a:pt x="329515" y="0"/>
                  </a:lnTo>
                  <a:lnTo>
                    <a:pt x="329515" y="2715149"/>
                  </a:lnTo>
                  <a:lnTo>
                    <a:pt x="0" y="2715149"/>
                  </a:lnTo>
                  <a:close/>
                </a:path>
              </a:pathLst>
            </a:custGeom>
            <a:solidFill>
              <a:srgbClr val="F7B0CD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329515" cy="274372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" name="Freeform 5"/>
          <p:cNvSpPr/>
          <p:nvPr/>
        </p:nvSpPr>
        <p:spPr>
          <a:xfrm>
            <a:off x="369917" y="0"/>
            <a:ext cx="864061" cy="6887441"/>
          </a:xfrm>
          <a:custGeom>
            <a:avLst/>
            <a:gdLst/>
            <a:ahLst/>
            <a:cxnLst/>
            <a:rect l="l" t="t" r="r" b="b"/>
            <a:pathLst>
              <a:path w="1296091" h="10331161">
                <a:moveTo>
                  <a:pt x="0" y="0"/>
                </a:moveTo>
                <a:lnTo>
                  <a:pt x="1296091" y="0"/>
                </a:lnTo>
                <a:lnTo>
                  <a:pt x="1296091" y="10331161"/>
                </a:lnTo>
                <a:lnTo>
                  <a:pt x="0" y="103311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1465499" y="2477945"/>
            <a:ext cx="4034689" cy="4409496"/>
          </a:xfrm>
          <a:custGeom>
            <a:avLst/>
            <a:gdLst/>
            <a:ahLst/>
            <a:cxnLst/>
            <a:rect l="l" t="t" r="r" b="b"/>
            <a:pathLst>
              <a:path w="6052033" h="6614244">
                <a:moveTo>
                  <a:pt x="0" y="0"/>
                </a:moveTo>
                <a:lnTo>
                  <a:pt x="6052034" y="0"/>
                </a:lnTo>
                <a:lnTo>
                  <a:pt x="6052034" y="6614244"/>
                </a:lnTo>
                <a:lnTo>
                  <a:pt x="0" y="661424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5728788" y="2783187"/>
            <a:ext cx="6006012" cy="30610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6125"/>
              </a:lnSpc>
            </a:pPr>
            <a:r>
              <a:rPr lang="vi-VN" sz="4375" b="1" dirty="0">
                <a:solidFill>
                  <a:srgbClr val="000000"/>
                </a:solidFill>
                <a:latin typeface="Cambria Bold"/>
                <a:ea typeface="Cambria Bold"/>
                <a:cs typeface="Cambria Bold"/>
                <a:sym typeface="Cambria Bold"/>
              </a:rPr>
              <a:t>Về nhà</a:t>
            </a:r>
            <a:r>
              <a:rPr lang="en-US" sz="4375" b="1" dirty="0">
                <a:solidFill>
                  <a:srgbClr val="000000"/>
                </a:solidFill>
                <a:latin typeface="Cambria Bold"/>
                <a:ea typeface="Cambria Bold"/>
                <a:cs typeface="Cambria Bold"/>
                <a:sym typeface="Cambria Bold"/>
              </a:rPr>
              <a:t>:</a:t>
            </a:r>
            <a:r>
              <a:rPr lang="vi-VN" sz="4375" b="1" dirty="0">
                <a:solidFill>
                  <a:srgbClr val="000000"/>
                </a:solidFill>
                <a:latin typeface="Cambria Bold"/>
                <a:ea typeface="Cambria Bold"/>
                <a:cs typeface="Cambria Bold"/>
                <a:sym typeface="Cambria Bold"/>
              </a:rPr>
              <a:t> tìm đọc thêm những bài văn, bài thơ,...viết về tình cảm trong gia đình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59200" y="1020469"/>
            <a:ext cx="7770505" cy="1473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47</Words>
  <Application>Microsoft Office PowerPoint</Application>
  <PresentationFormat>Widescreen</PresentationFormat>
  <Paragraphs>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#9Slide07 HoneyCream</vt:lpstr>
      <vt:lpstr>Arial</vt:lpstr>
      <vt:lpstr>Calibri</vt:lpstr>
      <vt:lpstr>Cambria Bold</vt:lpstr>
      <vt:lpstr>SVN-Newton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12</cp:revision>
  <dcterms:created xsi:type="dcterms:W3CDTF">2022-08-16T01:26:06Z</dcterms:created>
  <dcterms:modified xsi:type="dcterms:W3CDTF">2025-12-03T06:40:57Z</dcterms:modified>
</cp:coreProperties>
</file>