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Baloo 2" panose="020B0604020202020204" charset="0"/>
      <p:regular r:id="rId13"/>
      <p:bold r:id="rId14"/>
    </p:embeddedFont>
    <p:embeddedFont>
      <p:font typeface="Pangolin" panose="020B0604020202020204" charset="0"/>
      <p:regular r:id="rId15"/>
    </p:embeddedFont>
  </p:embeddedFontLst>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AB"/>
    <a:srgbClr val="DAF9B1"/>
    <a:srgbClr val="E5FCBC"/>
    <a:srgbClr val="DCFBA3"/>
    <a:srgbClr val="EEFFDD"/>
    <a:srgbClr val="FFFFCC"/>
    <a:srgbClr val="FFFF99"/>
    <a:srgbClr val="FFFFFF"/>
    <a:srgbClr val="FFF2DD"/>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09" d="100"/>
          <a:sy n="109" d="100"/>
        </p:scale>
        <p:origin x="7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8001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7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153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643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775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6CE4-3C7E-4490-9D88-5BF518C004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74C23E-CF5B-43B5-A57E-44F30DD149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4B837D-4417-41C6-B684-C55B6629108D}"/>
              </a:ext>
            </a:extLst>
          </p:cNvPr>
          <p:cNvSpPr>
            <a:spLocks noGrp="1"/>
          </p:cNvSpPr>
          <p:nvPr>
            <p:ph type="dt" sz="half" idx="10"/>
          </p:nvPr>
        </p:nvSpPr>
        <p:spPr/>
        <p:txBody>
          <a:bodyPr/>
          <a:lstStyle/>
          <a:p>
            <a:fld id="{D7A62149-984F-4608-8341-6A98AF77B042}" type="datetimeFigureOut">
              <a:rPr lang="en-US" smtClean="0"/>
              <a:t>12/3/2025</a:t>
            </a:fld>
            <a:endParaRPr lang="en-US"/>
          </a:p>
        </p:txBody>
      </p:sp>
      <p:sp>
        <p:nvSpPr>
          <p:cNvPr id="5" name="Footer Placeholder 4">
            <a:extLst>
              <a:ext uri="{FF2B5EF4-FFF2-40B4-BE49-F238E27FC236}">
                <a16:creationId xmlns:a16="http://schemas.microsoft.com/office/drawing/2014/main" id="{E7F6E5F0-D3BC-4E92-AE86-483EE96AE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33402-12CE-484C-A87F-279240A45744}"/>
              </a:ext>
            </a:extLst>
          </p:cNvPr>
          <p:cNvSpPr>
            <a:spLocks noGrp="1"/>
          </p:cNvSpPr>
          <p:nvPr>
            <p:ph type="sldNum" sz="quarter" idx="12"/>
          </p:nvPr>
        </p:nvSpPr>
        <p:spPr/>
        <p:txBody>
          <a:bodyPr/>
          <a:lstStyle/>
          <a:p>
            <a:fld id="{362E6799-4F91-4281-ADFC-B9C1BFD09AD6}" type="slidenum">
              <a:rPr lang="en-US" smtClean="0"/>
              <a:t>‹#›</a:t>
            </a:fld>
            <a:endParaRPr lang="en-US"/>
          </a:p>
        </p:txBody>
      </p:sp>
    </p:spTree>
    <p:extLst>
      <p:ext uri="{BB962C8B-B14F-4D97-AF65-F5344CB8AC3E}">
        <p14:creationId xmlns:p14="http://schemas.microsoft.com/office/powerpoint/2010/main" val="315435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803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0977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6636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93" r:id="rId7"/>
    <p:sldLayoutId id="2147483692" r:id="rId8"/>
    <p:sldLayoutId id="2147483691" r:id="rId9"/>
    <p:sldLayoutId id="2147483690" r:id="rId10"/>
    <p:sldLayoutId id="2147483689" r:id="rId11"/>
    <p:sldLayoutId id="2147483688" r:id="rId12"/>
    <p:sldLayoutId id="2147483687" r:id="rId13"/>
    <p:sldLayoutId id="2147483673" r:id="rId14"/>
    <p:sldLayoutId id="2147483682" r:id="rId15"/>
    <p:sldLayoutId id="2147483674" r:id="rId16"/>
    <p:sldLayoutId id="2147483683" r:id="rId17"/>
    <p:sldLayoutId id="2147483675" r:id="rId18"/>
    <p:sldLayoutId id="2147483684" r:id="rId19"/>
    <p:sldLayoutId id="2147483677" r:id="rId20"/>
    <p:sldLayoutId id="2147483685" r:id="rId21"/>
    <p:sldLayoutId id="2147483678" r:id="rId22"/>
    <p:sldLayoutId id="2147483655" r:id="rId23"/>
    <p:sldLayoutId id="214748368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5" name="Picture 4">
            <a:extLst>
              <a:ext uri="{FF2B5EF4-FFF2-40B4-BE49-F238E27FC236}">
                <a16:creationId xmlns:a16="http://schemas.microsoft.com/office/drawing/2014/main" id="{38BC2186-C8A7-4264-AF08-143234564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5143500"/>
          </a:xfrm>
          <a:prstGeom prst="rect">
            <a:avLst/>
          </a:prstGeom>
        </p:spPr>
      </p:pic>
      <p:sp>
        <p:nvSpPr>
          <p:cNvPr id="8" name="WordArt 12">
            <a:extLst>
              <a:ext uri="{FF2B5EF4-FFF2-40B4-BE49-F238E27FC236}">
                <a16:creationId xmlns:a16="http://schemas.microsoft.com/office/drawing/2014/main" id="{FA02A56A-2451-4453-8453-06FE51C3D0ED}"/>
              </a:ext>
            </a:extLst>
          </p:cNvPr>
          <p:cNvSpPr>
            <a:spLocks noChangeArrowheads="1" noChangeShapeType="1" noTextEdit="1"/>
          </p:cNvSpPr>
          <p:nvPr/>
        </p:nvSpPr>
        <p:spPr bwMode="auto">
          <a:xfrm>
            <a:off x="2211230" y="1733078"/>
            <a:ext cx="5048552" cy="980653"/>
          </a:xfrm>
          <a:prstGeom prst="rect">
            <a:avLst/>
          </a:prstGeom>
        </p:spPr>
        <p:txBody>
          <a:bodyPr wrap="none" numCol="1" fromWordArt="1">
            <a:prstTxWarp prst="textPlain">
              <a:avLst>
                <a:gd name="adj" fmla="val 50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MÔN: HOẠT ĐỘNG TRẢI NGHIỆM</a:t>
            </a:r>
          </a:p>
        </p:txBody>
      </p:sp>
      <p:sp>
        <p:nvSpPr>
          <p:cNvPr id="9" name="TextBox 12">
            <a:extLst>
              <a:ext uri="{FF2B5EF4-FFF2-40B4-BE49-F238E27FC236}">
                <a16:creationId xmlns:a16="http://schemas.microsoft.com/office/drawing/2014/main" id="{C532EAC9-F3F4-488A-86A7-007237C5F89E}"/>
              </a:ext>
            </a:extLst>
          </p:cNvPr>
          <p:cNvSpPr txBox="1">
            <a:spLocks noChangeArrowheads="1"/>
          </p:cNvSpPr>
          <p:nvPr/>
        </p:nvSpPr>
        <p:spPr bwMode="auto">
          <a:xfrm>
            <a:off x="128417" y="507087"/>
            <a:ext cx="914399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ỦY BAN NHÂN </a:t>
            </a:r>
            <a:r>
              <a:rPr lang="en-US" altLang="en-US" sz="2100" b="1">
                <a:solidFill>
                  <a:srgbClr val="003300"/>
                </a:solidFill>
                <a:cs typeface="Times New Roman" panose="02020603050405020304" pitchFamily="18" charset="0"/>
              </a:rPr>
              <a:t>DÂN </a:t>
            </a:r>
            <a:r>
              <a:rPr lang="vi-VN" altLang="en-US" sz="2100" b="1" smtClean="0">
                <a:solidFill>
                  <a:srgbClr val="003300"/>
                </a:solidFill>
                <a:cs typeface="Times New Roman" panose="02020603050405020304" pitchFamily="18" charset="0"/>
              </a:rPr>
              <a:t>PHƯỜNG BỒ ĐỀ</a:t>
            </a:r>
            <a:endParaRPr lang="en-US" altLang="en-US" sz="2100" b="1" dirty="0">
              <a:solidFill>
                <a:srgbClr val="003300"/>
              </a:solidFill>
              <a:cs typeface="Times New Roman" panose="02020603050405020304" pitchFamily="18" charset="0"/>
            </a:endParaRPr>
          </a:p>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TRƯỜNG TIỂU HỌC ÁI MỘ B</a:t>
            </a:r>
          </a:p>
        </p:txBody>
      </p:sp>
      <p:sp>
        <p:nvSpPr>
          <p:cNvPr id="10" name="TextBox 13">
            <a:extLst>
              <a:ext uri="{FF2B5EF4-FFF2-40B4-BE49-F238E27FC236}">
                <a16:creationId xmlns:a16="http://schemas.microsoft.com/office/drawing/2014/main" id="{D1CDCBB5-F6AE-41A7-B7CC-D60EED176E43}"/>
              </a:ext>
            </a:extLst>
          </p:cNvPr>
          <p:cNvSpPr txBox="1">
            <a:spLocks noChangeArrowheads="1"/>
          </p:cNvSpPr>
          <p:nvPr/>
        </p:nvSpPr>
        <p:spPr bwMode="auto">
          <a:xfrm>
            <a:off x="1321487" y="3821815"/>
            <a:ext cx="6400800" cy="1061829"/>
          </a:xfrm>
          <a:prstGeom prst="rect">
            <a:avLst/>
          </a:prstGeom>
          <a:noFill/>
          <a:ln>
            <a:no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50000"/>
              </a:spcBef>
              <a:defRPr/>
            </a:pPr>
            <a:r>
              <a:rPr lang="en-US" altLang="en-US" sz="2100" b="1">
                <a:solidFill>
                  <a:srgbClr val="002060"/>
                </a:solidFill>
              </a:rPr>
              <a:t>BÀI 13: EM TỰ LÀM LẤY VIỆC CỦA MÌNH</a:t>
            </a:r>
            <a:endParaRPr lang="en-US" altLang="en-US" sz="2100" b="1" dirty="0">
              <a:solidFill>
                <a:srgbClr val="002060"/>
              </a:solidFill>
            </a:endParaRPr>
          </a:p>
          <a:p>
            <a:pPr algn="ctr" eaLnBrk="1" hangingPunct="1">
              <a:defRPr/>
            </a:pPr>
            <a:endParaRPr lang="en-US" sz="2100" b="1" i="1" dirty="0">
              <a:solidFill>
                <a:srgbClr val="002060"/>
              </a:solidFill>
              <a:cs typeface="Times New Roman" pitchFamily="18" charset="0"/>
            </a:endParaRPr>
          </a:p>
          <a:p>
            <a:pPr algn="ctr" eaLnBrk="1" hangingPunct="1">
              <a:defRPr/>
            </a:pPr>
            <a:endParaRPr lang="en-US" sz="2100" b="1" i="1" dirty="0">
              <a:solidFill>
                <a:srgbClr val="002060"/>
              </a:solidFill>
              <a:cs typeface="Times New Roman" pitchFamily="18" charset="0"/>
            </a:endParaRPr>
          </a:p>
        </p:txBody>
      </p:sp>
      <p:sp>
        <p:nvSpPr>
          <p:cNvPr id="11" name="TextBox 14">
            <a:extLst>
              <a:ext uri="{FF2B5EF4-FFF2-40B4-BE49-F238E27FC236}">
                <a16:creationId xmlns:a16="http://schemas.microsoft.com/office/drawing/2014/main" id="{65FB715E-10C3-4E86-9DFD-517BB050E767}"/>
              </a:ext>
            </a:extLst>
          </p:cNvPr>
          <p:cNvSpPr txBox="1">
            <a:spLocks noChangeArrowheads="1"/>
          </p:cNvSpPr>
          <p:nvPr/>
        </p:nvSpPr>
        <p:spPr bwMode="auto">
          <a:xfrm>
            <a:off x="28575" y="3080932"/>
            <a:ext cx="91154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0"/>
              </a:spcBef>
              <a:buFontTx/>
              <a:buNone/>
            </a:pPr>
            <a:r>
              <a:rPr lang="en-US" altLang="en-US" sz="2700" b="1" dirty="0">
                <a:solidFill>
                  <a:srgbClr val="FF0000"/>
                </a:solidFill>
                <a:cs typeface="Times New Roman" panose="02020603050405020304" pitchFamily="18" charset="0"/>
              </a:rPr>
              <a:t>LỚP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5CBE64F2-2E69-4B4C-894B-55E3C5DD13A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
        <p:nvSpPr>
          <p:cNvPr id="13" name="Rectangle 12">
            <a:extLst>
              <a:ext uri="{FF2B5EF4-FFF2-40B4-BE49-F238E27FC236}">
                <a16:creationId xmlns:a16="http://schemas.microsoft.com/office/drawing/2014/main" id="{8D126906-CAFB-426E-9830-C16DC0096B15}"/>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448929" y="2399189"/>
            <a:ext cx="3657600" cy="1426500"/>
          </a:xfrm>
        </p:spPr>
        <p:txBody>
          <a:bodyPr/>
          <a:lstStyle/>
          <a:p>
            <a:r>
              <a:rPr lang="vi-VN" dirty="0"/>
              <a:t>Bài 13: Em tự làm lấy việc của mình</a:t>
            </a:r>
          </a:p>
        </p:txBody>
      </p:sp>
      <p:sp>
        <p:nvSpPr>
          <p:cNvPr id="5" name="Subtitle 4">
            <a:extLst>
              <a:ext uri="{FF2B5EF4-FFF2-40B4-BE49-F238E27FC236}">
                <a16:creationId xmlns:a16="http://schemas.microsoft.com/office/drawing/2014/main" id="{ECCFA2E5-B249-44B6-8069-1ECDA1A00A24}"/>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F5C2B7D8-2892-4EA9-8668-ACB2498DBF15}"/>
              </a:ext>
            </a:extLst>
          </p:cNvPr>
          <p:cNvSpPr/>
          <p:nvPr/>
        </p:nvSpPr>
        <p:spPr>
          <a:xfrm>
            <a:off x="6858000" y="4859594"/>
            <a:ext cx="1696065" cy="1917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7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352511" y="372965"/>
            <a:ext cx="1856085" cy="353943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a:p>
            <a:r>
              <a:rPr lang="en-US" sz="2800" dirty="0" err="1"/>
              <a:t>Xem</a:t>
            </a:r>
            <a:r>
              <a:rPr lang="en-US" sz="2800" dirty="0"/>
              <a:t> </a:t>
            </a:r>
            <a:r>
              <a:rPr lang="vi-VN" sz="2800" dirty="0"/>
              <a:t>tiểu phẩm về chủ đề “Tự phục vụ bản thân”.</a:t>
            </a:r>
            <a:endParaRPr lang="en-US" sz="2800" dirty="0"/>
          </a:p>
        </p:txBody>
      </p:sp>
      <p:pic>
        <p:nvPicPr>
          <p:cNvPr id="4" name="Picture 3">
            <a:extLst>
              <a:ext uri="{FF2B5EF4-FFF2-40B4-BE49-F238E27FC236}">
                <a16:creationId xmlns:a16="http://schemas.microsoft.com/office/drawing/2014/main" id="{3F19CA0A-C5A8-4601-99E6-D28CEF4D98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08874" y="188212"/>
            <a:ext cx="5780659" cy="4539791"/>
          </a:xfrm>
          <a:prstGeom prst="roundRect">
            <a:avLst/>
          </a:prstGeom>
        </p:spPr>
      </p:pic>
      <p:sp>
        <p:nvSpPr>
          <p:cNvPr id="5" name="Rectangle 4">
            <a:extLst>
              <a:ext uri="{FF2B5EF4-FFF2-40B4-BE49-F238E27FC236}">
                <a16:creationId xmlns:a16="http://schemas.microsoft.com/office/drawing/2014/main" id="{55BF32CB-E7DF-474D-A37E-C50117A1F1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a:p>
            <a:pPr>
              <a:lnSpc>
                <a:spcPct val="150000"/>
              </a:lnSpc>
            </a:pPr>
            <a:r>
              <a:rPr lang="en-US" sz="2400" dirty="0">
                <a:solidFill>
                  <a:schemeClr val="tx2">
                    <a:lumMod val="10000"/>
                  </a:schemeClr>
                </a:solidFill>
              </a:rPr>
              <a:t>1. Nghe </a:t>
            </a:r>
            <a:r>
              <a:rPr lang="vi-VN" sz="2400" dirty="0">
                <a:solidFill>
                  <a:schemeClr val="tx2">
                    <a:lumMod val="10000"/>
                  </a:schemeClr>
                </a:solidFill>
              </a:rPr>
              <a:t>và thảo luận về câu chuyện </a:t>
            </a:r>
            <a:r>
              <a:rPr lang="vi-VN" sz="2400" i="1" dirty="0">
                <a:solidFill>
                  <a:schemeClr val="tx2">
                    <a:lumMod val="10000"/>
                  </a:schemeClr>
                </a:solidFill>
              </a:rPr>
              <a:t>Bạn nhỏ hay gọi “Mẹ ơi!”.</a:t>
            </a:r>
          </a:p>
          <a:p>
            <a:pPr marL="342900" indent="-342900">
              <a:lnSpc>
                <a:spcPct val="150000"/>
              </a:lnSpc>
              <a:buFontTx/>
              <a:buChar char="-"/>
            </a:pPr>
            <a:r>
              <a:rPr lang="vi-VN" sz="2400" dirty="0">
                <a:solidFill>
                  <a:schemeClr val="tx2">
                    <a:lumMod val="10000"/>
                  </a:schemeClr>
                </a:solidFill>
              </a:rPr>
              <a:t>Nghe kể chuyện.</a:t>
            </a:r>
          </a:p>
          <a:p>
            <a:pPr>
              <a:lnSpc>
                <a:spcPct val="150000"/>
              </a:lnSpc>
            </a:pPr>
            <a:endParaRPr lang="vi-VN" sz="2400" dirty="0">
              <a:solidFill>
                <a:schemeClr val="tx2">
                  <a:lumMod val="10000"/>
                </a:schemeClr>
              </a:solidFill>
            </a:endParaRPr>
          </a:p>
        </p:txBody>
      </p:sp>
      <p:pic>
        <p:nvPicPr>
          <p:cNvPr id="4" name="Picture 3">
            <a:extLst>
              <a:ext uri="{FF2B5EF4-FFF2-40B4-BE49-F238E27FC236}">
                <a16:creationId xmlns:a16="http://schemas.microsoft.com/office/drawing/2014/main"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
        <p:nvSpPr>
          <p:cNvPr id="5" name="Rectangle 4">
            <a:extLst>
              <a:ext uri="{FF2B5EF4-FFF2-40B4-BE49-F238E27FC236}">
                <a16:creationId xmlns:a16="http://schemas.microsoft.com/office/drawing/2014/main" id="{9DFA3453-6FF1-499D-997E-2684DC5B0FF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1E5756C-9D36-4C12-8C03-C6A6202447E0}"/>
              </a:ext>
            </a:extLst>
          </p:cNvPr>
          <p:cNvGrpSpPr/>
          <p:nvPr/>
        </p:nvGrpSpPr>
        <p:grpSpPr>
          <a:xfrm rot="20800665">
            <a:off x="239420" y="202017"/>
            <a:ext cx="3279956" cy="1661227"/>
            <a:chOff x="1484555" y="2936836"/>
            <a:chExt cx="4098663" cy="1840231"/>
          </a:xfrm>
        </p:grpSpPr>
        <p:sp>
          <p:nvSpPr>
            <p:cNvPr id="34" name="Explosion: 8 Points 33">
              <a:extLst>
                <a:ext uri="{FF2B5EF4-FFF2-40B4-BE49-F238E27FC236}">
                  <a16:creationId xmlns:a16="http://schemas.microsoft.com/office/drawing/2014/main"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422D4F6-CA8F-4ABA-B006-3D61A3E1875B}"/>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36" name="TextBox 35">
            <a:extLst>
              <a:ext uri="{FF2B5EF4-FFF2-40B4-BE49-F238E27FC236}">
                <a16:creationId xmlns:a16="http://schemas.microsoft.com/office/drawing/2014/main"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t>+ Em có nhận xét gì về bạn nhỏ trong câu chuyện trên?</a:t>
            </a:r>
          </a:p>
        </p:txBody>
      </p:sp>
      <p:grpSp>
        <p:nvGrpSpPr>
          <p:cNvPr id="40" name="Group 39">
            <a:extLst>
              <a:ext uri="{FF2B5EF4-FFF2-40B4-BE49-F238E27FC236}">
                <a16:creationId xmlns:a16="http://schemas.microsoft.com/office/drawing/2014/main"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TextBox 40">
            <a:extLst>
              <a:ext uri="{FF2B5EF4-FFF2-40B4-BE49-F238E27FC236}">
                <a16:creationId xmlns:a16="http://schemas.microsoft.com/office/drawing/2014/main"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sym typeface="Wingdings" panose="05000000000000000000" pitchFamily="2" charset="2"/>
              </a:rPr>
              <a:t> Bạn nhỏ chưa tự giác làm được những việc có thể tự làm.</a:t>
            </a:r>
            <a:endParaRPr lang="vi-VN" sz="2400" dirty="0">
              <a:solidFill>
                <a:srgbClr val="FF0000"/>
              </a:solidFill>
            </a:endParaRPr>
          </a:p>
        </p:txBody>
      </p:sp>
      <p:sp>
        <p:nvSpPr>
          <p:cNvPr id="42" name="TextBox 41">
            <a:extLst>
              <a:ext uri="{FF2B5EF4-FFF2-40B4-BE49-F238E27FC236}">
                <a16:creationId xmlns:a16="http://schemas.microsoft.com/office/drawing/2014/main"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t>+ Em có lời khuyên gì cho bạn ấy?</a:t>
            </a:r>
          </a:p>
        </p:txBody>
      </p:sp>
      <p:pic>
        <p:nvPicPr>
          <p:cNvPr id="43" name="Picture 2">
            <a:extLst>
              <a:ext uri="{FF2B5EF4-FFF2-40B4-BE49-F238E27FC236}">
                <a16:creationId xmlns:a16="http://schemas.microsoft.com/office/drawing/2014/main"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with Corners Rounded 43">
            <a:extLst>
              <a:ext uri="{FF2B5EF4-FFF2-40B4-BE49-F238E27FC236}">
                <a16:creationId xmlns:a16="http://schemas.microsoft.com/office/drawing/2014/main"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rPr>
              <a:t>Em đã lớn, em cần biết tự làm những việc vừa sức để tự phục vụ cho bản thân mình. Như vậy sẽ tự lập hơn và không phải nhờ đến mẹ nhiều nữa nhé!</a:t>
            </a:r>
          </a:p>
        </p:txBody>
      </p:sp>
      <p:sp>
        <p:nvSpPr>
          <p:cNvPr id="14" name="Rectangle 13">
            <a:extLst>
              <a:ext uri="{FF2B5EF4-FFF2-40B4-BE49-F238E27FC236}">
                <a16:creationId xmlns:a16="http://schemas.microsoft.com/office/drawing/2014/main" id="{E16B40A9-A2C9-4830-BA4F-5D5198F9D4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rPr>
              <a:t>2. </a:t>
            </a:r>
            <a:r>
              <a:rPr lang="vi-VN" sz="2400" dirty="0">
                <a:solidFill>
                  <a:schemeClr val="tx2">
                    <a:lumMod val="10000"/>
                  </a:schemeClr>
                </a:solidFill>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rPr>
              <a:t>Liệt kê những việc em nên tự làm.</a:t>
            </a:r>
          </a:p>
          <a:p>
            <a:pPr marL="342900" indent="-342900">
              <a:lnSpc>
                <a:spcPct val="150000"/>
              </a:lnSpc>
              <a:buFontTx/>
              <a:buChar char="-"/>
            </a:pPr>
            <a:r>
              <a:rPr lang="vi-VN" sz="2400" dirty="0">
                <a:solidFill>
                  <a:schemeClr val="tx2">
                    <a:lumMod val="10000"/>
                  </a:schemeClr>
                </a:solidFill>
              </a:rPr>
              <a:t>Thảo luận về cách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
        <p:nvSpPr>
          <p:cNvPr id="4" name="Rectangle 3">
            <a:extLst>
              <a:ext uri="{FF2B5EF4-FFF2-40B4-BE49-F238E27FC236}">
                <a16:creationId xmlns:a16="http://schemas.microsoft.com/office/drawing/2014/main" id="{0095270B-5AF8-4915-939B-7E592DC9674E}"/>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rPr>
              <a:t>Kể về những việc em đã làm.</a:t>
            </a:r>
          </a:p>
          <a:p>
            <a:pPr marL="342900" indent="-342900">
              <a:lnSpc>
                <a:spcPct val="150000"/>
              </a:lnSpc>
              <a:buFontTx/>
              <a:buChar char="-"/>
            </a:pPr>
            <a:r>
              <a:rPr lang="vi-VN" sz="2400" dirty="0">
                <a:solidFill>
                  <a:schemeClr val="tx2">
                    <a:lumMod val="10000"/>
                  </a:schemeClr>
                </a:solidFill>
              </a:rPr>
              <a:t>Nêu cảm xúc của em sau khi tự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820E6D80-A447-485B-B333-A9557AD1D0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
        <p:nvSpPr>
          <p:cNvPr id="4" name="Rectangle 3">
            <a:extLst>
              <a:ext uri="{FF2B5EF4-FFF2-40B4-BE49-F238E27FC236}">
                <a16:creationId xmlns:a16="http://schemas.microsoft.com/office/drawing/2014/main" id="{209D4E09-5C70-4B7C-8B87-6F284C49108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25">
                    <a:extLst>
                      <a:ext uri="{FF2B5EF4-FFF2-40B4-BE49-F238E27FC236}">
                        <a16:creationId xmlns:a16="http://schemas.microsoft.com/office/drawing/2014/main"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25">
                    <a:extLst>
                      <a:ext uri="{FF2B5EF4-FFF2-40B4-BE49-F238E27FC236}">
                        <a16:creationId xmlns:a16="http://schemas.microsoft.com/office/drawing/2014/main"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25">
                    <a:extLst>
                      <a:ext uri="{FF2B5EF4-FFF2-40B4-BE49-F238E27FC236}">
                        <a16:creationId xmlns:a16="http://schemas.microsoft.com/office/drawing/2014/main"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25">
                    <a:extLst>
                      <a:ext uri="{FF2B5EF4-FFF2-40B4-BE49-F238E27FC236}">
                        <a16:creationId xmlns:a16="http://schemas.microsoft.com/office/drawing/2014/main"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25">
                    <a:extLst>
                      <a:ext uri="{FF2B5EF4-FFF2-40B4-BE49-F238E27FC236}">
                        <a16:creationId xmlns:a16="http://schemas.microsoft.com/office/drawing/2014/main"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25">
                    <a:extLst>
                      <a:ext uri="{FF2B5EF4-FFF2-40B4-BE49-F238E27FC236}">
                        <a16:creationId xmlns:a16="http://schemas.microsoft.com/office/drawing/2014/main"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91;p33">
                  <a:extLst>
                    <a:ext uri="{FF2B5EF4-FFF2-40B4-BE49-F238E27FC236}">
                      <a16:creationId xmlns:a16="http://schemas.microsoft.com/office/drawing/2014/main"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3;p33">
                    <a:extLst>
                      <a:ext uri="{FF2B5EF4-FFF2-40B4-BE49-F238E27FC236}">
                        <a16:creationId xmlns:a16="http://schemas.microsoft.com/office/drawing/2014/main"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4;p33">
                    <a:extLst>
                      <a:ext uri="{FF2B5EF4-FFF2-40B4-BE49-F238E27FC236}">
                        <a16:creationId xmlns:a16="http://schemas.microsoft.com/office/drawing/2014/main"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5;p33">
                    <a:extLst>
                      <a:ext uri="{FF2B5EF4-FFF2-40B4-BE49-F238E27FC236}">
                        <a16:creationId xmlns:a16="http://schemas.microsoft.com/office/drawing/2014/main"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6;p33">
                    <a:extLst>
                      <a:ext uri="{FF2B5EF4-FFF2-40B4-BE49-F238E27FC236}">
                        <a16:creationId xmlns:a16="http://schemas.microsoft.com/office/drawing/2014/main"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p33">
                    <a:extLst>
                      <a:ext uri="{FF2B5EF4-FFF2-40B4-BE49-F238E27FC236}">
                        <a16:creationId xmlns:a16="http://schemas.microsoft.com/office/drawing/2014/main"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8;p33">
                    <a:extLst>
                      <a:ext uri="{FF2B5EF4-FFF2-40B4-BE49-F238E27FC236}">
                        <a16:creationId xmlns:a16="http://schemas.microsoft.com/office/drawing/2014/main"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03;p35">
                  <a:extLst>
                    <a:ext uri="{FF2B5EF4-FFF2-40B4-BE49-F238E27FC236}">
                      <a16:creationId xmlns:a16="http://schemas.microsoft.com/office/drawing/2014/main"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5;p35">
                    <a:extLst>
                      <a:ext uri="{FF2B5EF4-FFF2-40B4-BE49-F238E27FC236}">
                        <a16:creationId xmlns:a16="http://schemas.microsoft.com/office/drawing/2014/main"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6;p35">
                    <a:extLst>
                      <a:ext uri="{FF2B5EF4-FFF2-40B4-BE49-F238E27FC236}">
                        <a16:creationId xmlns:a16="http://schemas.microsoft.com/office/drawing/2014/main"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p35">
                    <a:extLst>
                      <a:ext uri="{FF2B5EF4-FFF2-40B4-BE49-F238E27FC236}">
                        <a16:creationId xmlns:a16="http://schemas.microsoft.com/office/drawing/2014/main"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8;p35">
                    <a:extLst>
                      <a:ext uri="{FF2B5EF4-FFF2-40B4-BE49-F238E27FC236}">
                        <a16:creationId xmlns:a16="http://schemas.microsoft.com/office/drawing/2014/main"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5">
                    <a:extLst>
                      <a:ext uri="{FF2B5EF4-FFF2-40B4-BE49-F238E27FC236}">
                        <a16:creationId xmlns:a16="http://schemas.microsoft.com/office/drawing/2014/main"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Oval 6">
                  <a:extLst>
                    <a:ext uri="{FF2B5EF4-FFF2-40B4-BE49-F238E27FC236}">
                      <a16:creationId xmlns:a16="http://schemas.microsoft.com/office/drawing/2014/main"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a:extLst>
                    <a:ext uri="{FF2B5EF4-FFF2-40B4-BE49-F238E27FC236}">
                      <a16:creationId xmlns:a16="http://schemas.microsoft.com/office/drawing/2014/main"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4EEC395-BD3E-46C9-91D5-843BF564C4F6}"/>
                  </a:ext>
                </a:extLst>
              </p:cNvPr>
              <p:cNvSpPr/>
              <p:nvPr/>
            </p:nvSpPr>
            <p:spPr>
              <a:xfrm>
                <a:off x="1436527" y="571236"/>
                <a:ext cx="3528530" cy="577850"/>
              </a:xfrm>
              <a:prstGeom prst="rect">
                <a:avLst/>
              </a:prstGeom>
            </p:spPr>
            <p:txBody>
              <a:bodyPr wrap="none">
                <a:spAutoFit/>
              </a:bodyPr>
              <a:lstStyle/>
              <a:p>
                <a:pPr>
                  <a:lnSpc>
                    <a:spcPct val="150000"/>
                  </a:lnSpc>
                </a:pP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p:txBody>
          </p:sp>
        </p:grpSp>
        <p:sp>
          <p:nvSpPr>
            <p:cNvPr id="36" name="TextBox 35">
              <a:extLst>
                <a:ext uri="{FF2B5EF4-FFF2-40B4-BE49-F238E27FC236}">
                  <a16:creationId xmlns:a16="http://schemas.microsoft.com/office/drawing/2014/main"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t>Về nhà, tự phục vụ bản thân với các công việc phù hợp.</a:t>
              </a:r>
            </a:p>
          </p:txBody>
        </p:sp>
      </p:grpSp>
      <p:sp>
        <p:nvSpPr>
          <p:cNvPr id="42" name="Rectangle 41">
            <a:extLst>
              <a:ext uri="{FF2B5EF4-FFF2-40B4-BE49-F238E27FC236}">
                <a16:creationId xmlns:a16="http://schemas.microsoft.com/office/drawing/2014/main" id="{490B639E-26FC-4CC7-A6AC-758C8AC695CA}"/>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430722" y="947068"/>
            <a:ext cx="7880834" cy="1200329"/>
          </a:xfrm>
          <a:prstGeom prst="rect">
            <a:avLst/>
          </a:prstGeom>
          <a:noFill/>
        </p:spPr>
        <p:txBody>
          <a:bodyPr wrap="square" rtlCol="0">
            <a:spAutoFit/>
          </a:bodyPr>
          <a:lstStyle/>
          <a:p>
            <a:r>
              <a:rPr lang="vi-VN" sz="2400" dirty="0"/>
              <a:t>Chơi trò </a:t>
            </a:r>
            <a:r>
              <a:rPr lang="vi-VN" sz="2400" i="1" dirty="0"/>
              <a:t>Quanh mâm cơm.</a:t>
            </a:r>
          </a:p>
          <a:p>
            <a:pPr marL="342900" indent="-342900">
              <a:buFontTx/>
              <a:buChar char="-"/>
            </a:pPr>
            <a:r>
              <a:rPr lang="vi-VN" sz="2400" dirty="0"/>
              <a:t>Chuẩn bị một mâm cơm với các món ăn bằng giấy.</a:t>
            </a:r>
          </a:p>
          <a:p>
            <a:pPr marL="342900" indent="-342900">
              <a:buFontTx/>
              <a:buChar char="-"/>
            </a:pPr>
            <a:r>
              <a:rPr lang="vi-VN" sz="2400" dirty="0"/>
              <a:t>Sắm vai tự phục vụ trong bữa ăn.</a:t>
            </a:r>
          </a:p>
        </p:txBody>
      </p:sp>
      <p:pic>
        <p:nvPicPr>
          <p:cNvPr id="7" name="Picture 6">
            <a:extLst>
              <a:ext uri="{FF2B5EF4-FFF2-40B4-BE49-F238E27FC236}">
                <a16:creationId xmlns:a16="http://schemas.microsoft.com/office/drawing/2014/main" id="{EA11D10C-122F-4908-938E-B072B0AE54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8462" y="2062577"/>
            <a:ext cx="7713278" cy="2727964"/>
          </a:xfrm>
          <a:prstGeom prst="rect">
            <a:avLst/>
          </a:prstGeom>
        </p:spPr>
      </p:pic>
      <p:sp>
        <p:nvSpPr>
          <p:cNvPr id="8" name="Rectangle 7">
            <a:extLst>
              <a:ext uri="{FF2B5EF4-FFF2-40B4-BE49-F238E27FC236}">
                <a16:creationId xmlns:a16="http://schemas.microsoft.com/office/drawing/2014/main" id="{9A206F5A-8407-4C77-A278-48BB296BBC37}"/>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1619685"/>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327</Words>
  <Application>Microsoft Office PowerPoint</Application>
  <PresentationFormat>On-screen Show (16:9)</PresentationFormat>
  <Paragraphs>30</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UTM Androgyne</vt:lpstr>
      <vt:lpstr>Wingdings</vt:lpstr>
      <vt:lpstr>Baloo 2</vt:lpstr>
      <vt:lpstr>Times New Roman</vt:lpstr>
      <vt:lpstr>Pangolin</vt:lpstr>
      <vt:lpstr>UTM Cookies</vt:lpstr>
      <vt:lpstr>English Vocabulary Workshop by Slidesgo</vt:lpstr>
      <vt:lpstr>PowerPoint Presentation</vt:lpstr>
      <vt:lpstr>Bài 13: Em tự làm lấy việc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27</cp:revision>
  <dcterms:modified xsi:type="dcterms:W3CDTF">2025-12-03T02:43:52Z</dcterms:modified>
</cp:coreProperties>
</file>