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382" r:id="rId2"/>
    <p:sldId id="516" r:id="rId3"/>
    <p:sldId id="517" r:id="rId4"/>
    <p:sldId id="521" r:id="rId5"/>
    <p:sldId id="2924" r:id="rId6"/>
  </p:sldIdLst>
  <p:sldSz cx="12192000" cy="6858000"/>
  <p:notesSz cx="6858000" cy="9144000"/>
  <p:custDataLst>
    <p:tags r:id="rId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5" d="100"/>
          <a:sy n="85" d="100"/>
        </p:scale>
        <p:origin x="77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12/3/2025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412528197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17952317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6386381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7381228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12/3/2025</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12/3/2025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12/3/2025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12/3/2025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12/3/2025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12629891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79099590"/>
      </p:ext>
    </p:extLst>
  </p:cSld>
  <p:clrMapOvr>
    <a:masterClrMapping/>
  </p:clrMapOvr>
  <p:transition spd="slow" advClick="0" advTm="1000">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0289257"/>
      </p:ext>
    </p:extLst>
  </p:cSld>
  <p:clrMapOvr>
    <a:masterClrMapping/>
  </p:clrMapOvr>
  <p:transition spd="slow" advClick="0" advTm="1000">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12/3/2025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12/3/2025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12/3/2025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12/3/2025</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9" r:id="rId3"/>
    <p:sldLayoutId id="2147483650" r:id="rId4"/>
    <p:sldLayoutId id="2147483651" r:id="rId5"/>
    <p:sldLayoutId id="2147483652" r:id="rId6"/>
    <p:sldLayoutId id="2147483653" r:id="rId7"/>
    <p:sldLayoutId id="2147483654" r:id="rId8"/>
    <p:sldLayoutId id="2147483656" r:id="rId9"/>
    <p:sldLayoutId id="2147483657" r:id="rId10"/>
    <p:sldLayoutId id="2147483669" r:id="rId11"/>
    <p:sldLayoutId id="2147483668" r:id="rId12"/>
    <p:sldLayoutId id="2147483667" r:id="rId13"/>
    <p:sldLayoutId id="2147483666" r:id="rId14"/>
    <p:sldLayoutId id="2147483661" r:id="rId15"/>
    <p:sldLayoutId id="2147483660" r:id="rId16"/>
    <p:sldLayoutId id="2147483658" r:id="rId17"/>
    <p:sldLayoutId id="2147483663" r:id="rId18"/>
    <p:sldLayoutId id="2147483662" r:id="rId19"/>
    <p:sldLayoutId id="2147483655" r:id="rId20"/>
    <p:sldLayoutId id="2147483664" r:id="rId21"/>
    <p:sldLayoutId id="2147483665"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vi-VN" sz="2800" b="1" smtClean="0">
                <a:solidFill>
                  <a:srgbClr val="FF0000"/>
                </a:solidFill>
                <a:cs typeface="Times New Roman" pitchFamily="18" charset="0"/>
              </a:rPr>
              <a:t>ỦY BAN NHÂN DÂN PHƯỜNG BỒ ĐỀ</a:t>
            </a:r>
            <a:endParaRPr lang="en-US" sz="2800" b="1" dirty="0">
              <a:solidFill>
                <a:srgbClr val="FF0000"/>
              </a:solidFill>
              <a:cs typeface="Times New Roman" pitchFamily="18" charset="0"/>
            </a:endParaRP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668454" y="333015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a:t>
            </a:r>
            <a:r>
              <a:rPr lang="en-US" altLang="en-US" sz="4000" b="1">
                <a:solidFill>
                  <a:srgbClr val="0070C0"/>
                </a:solidFill>
                <a:latin typeface="Times New Roman" pitchFamily="18" charset="0"/>
              </a:rPr>
              <a:t>: LUYỆN TẬP</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8"/>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err="1">
                <a:solidFill>
                  <a:srgbClr val="7030A0"/>
                </a:solidFill>
                <a:cs typeface="Times New Roman" pitchFamily="18" charset="0"/>
              </a:rPr>
              <a:t>Bài</a:t>
            </a:r>
            <a:r>
              <a:rPr lang="en-US" sz="3600" b="1">
                <a:solidFill>
                  <a:srgbClr val="7030A0"/>
                </a:solidFill>
                <a:cs typeface="Times New Roman" pitchFamily="18" charset="0"/>
              </a:rPr>
              <a:t>: Viết đoạn văn giới thiệu một đồ chơi</a:t>
            </a:r>
            <a:endParaRPr lang="en-US" sz="3600" b="1" dirty="0">
              <a:solidFill>
                <a:srgbClr val="7030A0"/>
              </a:solidFill>
              <a:cs typeface="Times New Roman" pitchFamily="18" charset="0"/>
            </a:endParaRPr>
          </a:p>
        </p:txBody>
      </p:sp>
    </p:spTree>
    <p:extLst>
      <p:ext uri="{BB962C8B-B14F-4D97-AF65-F5344CB8AC3E}">
        <p14:creationId xmlns:p14="http://schemas.microsoft.com/office/powerpoint/2010/main" val="392886712"/>
      </p:ext>
    </p:extLst>
  </p:cSld>
  <p:clrMapOvr>
    <a:masterClrMapping/>
  </p:clrMapOvr>
  <p:transition spd="slow" advClick="0" advTm="400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2E174-A462-47AA-99D7-7EC6AC8FC3DD}"/>
              </a:ext>
            </a:extLst>
          </p:cNvPr>
          <p:cNvSpPr txBox="1"/>
          <p:nvPr/>
        </p:nvSpPr>
        <p:spPr>
          <a:xfrm>
            <a:off x="1945982" y="1010117"/>
            <a:ext cx="9456476" cy="1200329"/>
          </a:xfrm>
          <a:prstGeom prst="rect">
            <a:avLst/>
          </a:prstGeom>
          <a:noFill/>
        </p:spPr>
        <p:txBody>
          <a:bodyPr wrap="square" rtlCol="0">
            <a:spAutoFit/>
          </a:bodyPr>
          <a:lstStyle/>
          <a:p>
            <a:r>
              <a:rPr lang="en-US" sz="3600" b="1" dirty="0">
                <a:solidFill>
                  <a:srgbClr val="00B0F0"/>
                </a:solidFill>
                <a:latin typeface="+mj-lt"/>
              </a:rPr>
              <a:t>      1. </a:t>
            </a:r>
            <a:r>
              <a:rPr lang="vi-VN" sz="3600" b="1" dirty="0">
                <a:solidFill>
                  <a:srgbClr val="00B0F0"/>
                </a:solidFill>
                <a:latin typeface="+mj-lt"/>
              </a:rPr>
              <a:t>Giới thiệu các đồ chơi mà trẻ em yêu thích.</a:t>
            </a:r>
          </a:p>
          <a:p>
            <a:endParaRPr lang="vi-VN" sz="3600" b="1" dirty="0">
              <a:solidFill>
                <a:srgbClr val="00B0F0"/>
              </a:solidFill>
              <a:latin typeface="+mj-lt"/>
            </a:endParaRPr>
          </a:p>
        </p:txBody>
      </p:sp>
      <p:pic>
        <p:nvPicPr>
          <p:cNvPr id="3" name="Picture 2" descr="20210409090849_wm_shs-tieng-viet-2-tap-1">
            <a:extLst>
              <a:ext uri="{FF2B5EF4-FFF2-40B4-BE49-F238E27FC236}">
                <a16:creationId xmlns:a16="http://schemas.microsoft.com/office/drawing/2014/main" id="{2941FCD5-1A2E-4E8C-98DD-A6B31FB5989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681577" y="1009724"/>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AD037A1-E734-4F45-AF89-76A08E281B3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6000"/>
                    </a14:imgEffect>
                    <a14:imgEffect>
                      <a14:colorTemperature colorTemp="7200"/>
                    </a14:imgEffect>
                    <a14:imgEffect>
                      <a14:saturation sat="200000"/>
                    </a14:imgEffect>
                  </a14:imgLayer>
                </a14:imgProps>
              </a:ext>
            </a:extLst>
          </a:blip>
          <a:stretch>
            <a:fillRect/>
          </a:stretch>
        </p:blipFill>
        <p:spPr>
          <a:xfrm>
            <a:off x="1585251" y="2125292"/>
            <a:ext cx="9372786" cy="1634711"/>
          </a:xfrm>
          <a:prstGeom prst="rect">
            <a:avLst/>
          </a:prstGeom>
        </p:spPr>
      </p:pic>
      <p:sp>
        <p:nvSpPr>
          <p:cNvPr id="5" name="TextBox 4">
            <a:extLst>
              <a:ext uri="{FF2B5EF4-FFF2-40B4-BE49-F238E27FC236}">
                <a16:creationId xmlns:a16="http://schemas.microsoft.com/office/drawing/2014/main" id="{A8EC5CA1-60FA-4491-B9FC-C32BDBA72721}"/>
              </a:ext>
            </a:extLst>
          </p:cNvPr>
          <p:cNvSpPr txBox="1"/>
          <p:nvPr/>
        </p:nvSpPr>
        <p:spPr>
          <a:xfrm>
            <a:off x="2408190" y="4078224"/>
            <a:ext cx="7375619" cy="1569660"/>
          </a:xfrm>
          <a:prstGeom prst="rect">
            <a:avLst/>
          </a:prstGeom>
          <a:noFill/>
        </p:spPr>
        <p:txBody>
          <a:bodyPr wrap="square" rtlCol="0">
            <a:spAutoFit/>
          </a:bodyPr>
          <a:lstStyle/>
          <a:p>
            <a:r>
              <a:rPr lang="vi-VN" sz="3200" dirty="0">
                <a:latin typeface="+mj-lt"/>
              </a:rPr>
              <a:t>- Đồ chơi có đặc điểm gì?</a:t>
            </a:r>
          </a:p>
          <a:p>
            <a:r>
              <a:rPr lang="vi-VN" sz="3200" dirty="0">
                <a:latin typeface="+mj-lt"/>
              </a:rPr>
              <a:t>- Đồ chơi đó được chơi như thế nào?</a:t>
            </a:r>
          </a:p>
          <a:p>
            <a:r>
              <a:rPr lang="vi-VN" sz="3200" dirty="0">
                <a:latin typeface="+mj-lt"/>
              </a:rPr>
              <a:t>- Vì sao em thích đồ chơi đó?</a:t>
            </a:r>
          </a:p>
        </p:txBody>
      </p:sp>
      <p:sp>
        <p:nvSpPr>
          <p:cNvPr id="6" name="Rectangle 5">
            <a:extLst>
              <a:ext uri="{FF2B5EF4-FFF2-40B4-BE49-F238E27FC236}">
                <a16:creationId xmlns:a16="http://schemas.microsoft.com/office/drawing/2014/main" id="{6C74BF89-B394-4DBD-8136-EA7247F1DB10}"/>
              </a:ext>
            </a:extLst>
          </p:cNvPr>
          <p:cNvSpPr/>
          <p:nvPr/>
        </p:nvSpPr>
        <p:spPr>
          <a:xfrm>
            <a:off x="9174480" y="0"/>
            <a:ext cx="3017520" cy="337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BBC5670-8E1B-477A-9700-5A130607E8F4}"/>
              </a:ext>
            </a:extLst>
          </p:cNvPr>
          <p:cNvSpPr txBox="1"/>
          <p:nvPr/>
        </p:nvSpPr>
        <p:spPr>
          <a:xfrm>
            <a:off x="1539340" y="1038615"/>
            <a:ext cx="12676584" cy="485710"/>
          </a:xfrm>
          <a:prstGeom prst="rect">
            <a:avLst/>
          </a:prstGeom>
          <a:noFill/>
        </p:spPr>
        <p:txBody>
          <a:bodyPr wrap="square" rtlCol="0">
            <a:spAutoFit/>
          </a:bodyPr>
          <a:lstStyle/>
          <a:p>
            <a:pPr>
              <a:lnSpc>
                <a:spcPts val="3000"/>
              </a:lnSpc>
              <a:buClr>
                <a:srgbClr val="000000"/>
              </a:buClr>
              <a:buFont typeface="Arial"/>
              <a:buNone/>
            </a:pPr>
            <a:r>
              <a:rPr lang="en-US" sz="3200" b="1" kern="0" dirty="0">
                <a:solidFill>
                  <a:srgbClr val="BAE5E4">
                    <a:lumMod val="50000"/>
                  </a:srgbClr>
                </a:solidFill>
                <a:latin typeface="+mj-lt"/>
                <a:cs typeface="Arial"/>
                <a:sym typeface="Arial"/>
              </a:rPr>
              <a:t>2. </a:t>
            </a:r>
            <a:r>
              <a:rPr lang="vi-VN" sz="3200" b="1" kern="0" dirty="0">
                <a:solidFill>
                  <a:srgbClr val="BAE5E4">
                    <a:lumMod val="50000"/>
                  </a:srgbClr>
                </a:solidFill>
                <a:latin typeface="+mj-lt"/>
                <a:cs typeface="Arial"/>
                <a:sym typeface="Arial"/>
              </a:rPr>
              <a:t>Viết 3 – 4 câu giới thiệu một đồ chơi mà trẻ em yêu thích.</a:t>
            </a:r>
          </a:p>
        </p:txBody>
      </p:sp>
      <p:cxnSp>
        <p:nvCxnSpPr>
          <p:cNvPr id="20" name="Straight Connector 19">
            <a:extLst>
              <a:ext uri="{FF2B5EF4-FFF2-40B4-BE49-F238E27FC236}">
                <a16:creationId xmlns:a16="http://schemas.microsoft.com/office/drawing/2014/main" id="{9AD14DE1-6D0F-4656-8AC1-AFC26CFA77C2}"/>
              </a:ext>
            </a:extLst>
          </p:cNvPr>
          <p:cNvCxnSpPr>
            <a:cxnSpLocks/>
            <a:stCxn id="31" idx="3"/>
            <a:endCxn id="23" idx="2"/>
          </p:cNvCxnSpPr>
          <p:nvPr/>
        </p:nvCxnSpPr>
        <p:spPr>
          <a:xfrm flipV="1">
            <a:off x="4213019" y="2920475"/>
            <a:ext cx="289051" cy="1"/>
          </a:xfrm>
          <a:prstGeom prst="line">
            <a:avLst/>
          </a:prstGeom>
          <a:noFill/>
          <a:ln w="76200" cap="flat" cmpd="sng" algn="ctr">
            <a:solidFill>
              <a:srgbClr val="3F9795"/>
            </a:solidFill>
            <a:prstDash val="solid"/>
          </a:ln>
          <a:effectLst/>
        </p:spPr>
      </p:cxnSp>
      <p:cxnSp>
        <p:nvCxnSpPr>
          <p:cNvPr id="21" name="Straight Connector 20">
            <a:extLst>
              <a:ext uri="{FF2B5EF4-FFF2-40B4-BE49-F238E27FC236}">
                <a16:creationId xmlns:a16="http://schemas.microsoft.com/office/drawing/2014/main" id="{2C2EB2B2-A72A-49B0-B5B4-9EB6B000552E}"/>
              </a:ext>
            </a:extLst>
          </p:cNvPr>
          <p:cNvCxnSpPr>
            <a:cxnSpLocks/>
            <a:stCxn id="23" idx="6"/>
            <a:endCxn id="28" idx="1"/>
          </p:cNvCxnSpPr>
          <p:nvPr/>
        </p:nvCxnSpPr>
        <p:spPr>
          <a:xfrm flipV="1">
            <a:off x="7689930" y="2898846"/>
            <a:ext cx="375405" cy="21629"/>
          </a:xfrm>
          <a:prstGeom prst="line">
            <a:avLst/>
          </a:prstGeom>
          <a:noFill/>
          <a:ln w="76200" cap="flat" cmpd="sng" algn="ctr">
            <a:solidFill>
              <a:srgbClr val="3F9795"/>
            </a:solidFill>
            <a:prstDash val="solid"/>
          </a:ln>
          <a:effectLst/>
        </p:spPr>
      </p:cxnSp>
      <p:cxnSp>
        <p:nvCxnSpPr>
          <p:cNvPr id="22" name="Straight Connector 21">
            <a:extLst>
              <a:ext uri="{FF2B5EF4-FFF2-40B4-BE49-F238E27FC236}">
                <a16:creationId xmlns:a16="http://schemas.microsoft.com/office/drawing/2014/main" id="{0B3899BB-35A0-4660-A630-CA06C365BB67}"/>
              </a:ext>
            </a:extLst>
          </p:cNvPr>
          <p:cNvCxnSpPr>
            <a:cxnSpLocks/>
            <a:stCxn id="34" idx="0"/>
            <a:endCxn id="25" idx="4"/>
          </p:cNvCxnSpPr>
          <p:nvPr/>
        </p:nvCxnSpPr>
        <p:spPr>
          <a:xfrm flipV="1">
            <a:off x="6066123" y="3773701"/>
            <a:ext cx="33931" cy="875216"/>
          </a:xfrm>
          <a:prstGeom prst="line">
            <a:avLst/>
          </a:prstGeom>
          <a:noFill/>
          <a:ln w="76200" cap="flat" cmpd="sng" algn="ctr">
            <a:solidFill>
              <a:srgbClr val="3F9795"/>
            </a:solidFill>
            <a:prstDash val="solid"/>
          </a:ln>
          <a:effectLst/>
        </p:spPr>
      </p:cxnSp>
      <p:sp>
        <p:nvSpPr>
          <p:cNvPr id="23" name="Oval 22">
            <a:extLst>
              <a:ext uri="{FF2B5EF4-FFF2-40B4-BE49-F238E27FC236}">
                <a16:creationId xmlns:a16="http://schemas.microsoft.com/office/drawing/2014/main" id="{C83E15B2-6F86-40A1-B1BD-8BB9433DBEE9}"/>
              </a:ext>
            </a:extLst>
          </p:cNvPr>
          <p:cNvSpPr/>
          <p:nvPr/>
        </p:nvSpPr>
        <p:spPr>
          <a:xfrm>
            <a:off x="4502070" y="1906149"/>
            <a:ext cx="3187860" cy="2028652"/>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grpSp>
        <p:nvGrpSpPr>
          <p:cNvPr id="24" name="Group 23">
            <a:extLst>
              <a:ext uri="{FF2B5EF4-FFF2-40B4-BE49-F238E27FC236}">
                <a16:creationId xmlns:a16="http://schemas.microsoft.com/office/drawing/2014/main" id="{8E9AC295-B532-44CF-B693-C8EFCA74FE1D}"/>
              </a:ext>
            </a:extLst>
          </p:cNvPr>
          <p:cNvGrpSpPr/>
          <p:nvPr/>
        </p:nvGrpSpPr>
        <p:grpSpPr>
          <a:xfrm>
            <a:off x="4531946" y="2023988"/>
            <a:ext cx="3128107" cy="1749713"/>
            <a:chOff x="2727454" y="1911933"/>
            <a:chExt cx="1450117" cy="1274618"/>
          </a:xfrm>
        </p:grpSpPr>
        <p:sp>
          <p:nvSpPr>
            <p:cNvPr id="25" name="Oval 24">
              <a:extLst>
                <a:ext uri="{FF2B5EF4-FFF2-40B4-BE49-F238E27FC236}">
                  <a16:creationId xmlns:a16="http://schemas.microsoft.com/office/drawing/2014/main" id="{93886787-BA6A-44DB-AE08-37CA7D5557CF}"/>
                </a:ext>
              </a:extLst>
            </p:cNvPr>
            <p:cNvSpPr/>
            <p:nvPr/>
          </p:nvSpPr>
          <p:spPr>
            <a:xfrm>
              <a:off x="2817083" y="1911933"/>
              <a:ext cx="1274618" cy="1274618"/>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6" name="TextBox 25">
              <a:extLst>
                <a:ext uri="{FF2B5EF4-FFF2-40B4-BE49-F238E27FC236}">
                  <a16:creationId xmlns:a16="http://schemas.microsoft.com/office/drawing/2014/main" id="{2D3BA6DC-E8C0-4361-9CD5-4094CE8D4386}"/>
                </a:ext>
              </a:extLst>
            </p:cNvPr>
            <p:cNvSpPr txBox="1"/>
            <p:nvPr/>
          </p:nvSpPr>
          <p:spPr>
            <a:xfrm>
              <a:off x="2727454" y="2224667"/>
              <a:ext cx="1450117" cy="7847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3200" b="0" i="0" u="none" strike="noStrike" kern="0" cap="none" spc="0" normalizeH="0" baseline="0" noProof="0" dirty="0">
                  <a:ln>
                    <a:noFill/>
                  </a:ln>
                  <a:solidFill>
                    <a:srgbClr val="000000"/>
                  </a:solidFill>
                  <a:effectLst/>
                  <a:uLnTx/>
                  <a:uFillTx/>
                  <a:latin typeface="+mj-lt"/>
                  <a:cs typeface="Arial"/>
                  <a:sym typeface="Arial"/>
                </a:rPr>
                <a:t>Giới thiệu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v</a:t>
              </a:r>
              <a:r>
                <a:rPr kumimoji="0" lang="en-VN" sz="3200" b="0" i="0" u="none" strike="noStrike" kern="0" cap="none" spc="0" normalizeH="0" baseline="0" noProof="0" dirty="0">
                  <a:ln>
                    <a:noFill/>
                  </a:ln>
                  <a:solidFill>
                    <a:srgbClr val="000000"/>
                  </a:solidFill>
                  <a:effectLst/>
                  <a:uLnTx/>
                  <a:uFillTx/>
                  <a:latin typeface="+mj-lt"/>
                  <a:cs typeface="Arial"/>
                  <a:sym typeface="Arial"/>
                </a:rPr>
                <a:t>ề đồ chơi</a:t>
              </a:r>
            </a:p>
          </p:txBody>
        </p:sp>
      </p:grpSp>
      <p:grpSp>
        <p:nvGrpSpPr>
          <p:cNvPr id="27" name="Group 26">
            <a:extLst>
              <a:ext uri="{FF2B5EF4-FFF2-40B4-BE49-F238E27FC236}">
                <a16:creationId xmlns:a16="http://schemas.microsoft.com/office/drawing/2014/main" id="{EBF3CD58-8471-414C-84C6-F31AE6C894A5}"/>
              </a:ext>
            </a:extLst>
          </p:cNvPr>
          <p:cNvGrpSpPr/>
          <p:nvPr/>
        </p:nvGrpSpPr>
        <p:grpSpPr>
          <a:xfrm>
            <a:off x="8065335" y="1795765"/>
            <a:ext cx="3594428" cy="2207527"/>
            <a:chOff x="4817646" y="1431636"/>
            <a:chExt cx="1666293" cy="1608123"/>
          </a:xfrm>
        </p:grpSpPr>
        <p:sp>
          <p:nvSpPr>
            <p:cNvPr id="28" name="Rounded Rectangle 49">
              <a:extLst>
                <a:ext uri="{FF2B5EF4-FFF2-40B4-BE49-F238E27FC236}">
                  <a16:creationId xmlns:a16="http://schemas.microsoft.com/office/drawing/2014/main" id="{D6F15A58-76BE-43DE-A30D-9D471DF79A2B}"/>
                </a:ext>
              </a:extLst>
            </p:cNvPr>
            <p:cNvSpPr/>
            <p:nvPr/>
          </p:nvSpPr>
          <p:spPr>
            <a:xfrm>
              <a:off x="4817646" y="1431636"/>
              <a:ext cx="166629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9" name="TextBox 28">
              <a:extLst>
                <a:ext uri="{FF2B5EF4-FFF2-40B4-BE49-F238E27FC236}">
                  <a16:creationId xmlns:a16="http://schemas.microsoft.com/office/drawing/2014/main" id="{F9100C1E-C608-4746-BF31-8885E9927223}"/>
                </a:ext>
              </a:extLst>
            </p:cNvPr>
            <p:cNvSpPr txBox="1"/>
            <p:nvPr/>
          </p:nvSpPr>
          <p:spPr>
            <a:xfrm>
              <a:off x="4925734" y="1431636"/>
              <a:ext cx="1450117" cy="160812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mj-lt"/>
                  <a:cs typeface="Arial"/>
                  <a:sym typeface="Arial"/>
                </a:rPr>
                <a:t>(1) Em muốn giới thiệu đồ chơi nào? </a:t>
              </a:r>
              <a:endParaRPr kumimoji="0" lang="en-VN" sz="32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0" name="Group 29">
            <a:extLst>
              <a:ext uri="{FF2B5EF4-FFF2-40B4-BE49-F238E27FC236}">
                <a16:creationId xmlns:a16="http://schemas.microsoft.com/office/drawing/2014/main" id="{B2373D62-B86D-4C17-A531-E1FBC7B95AD0}"/>
              </a:ext>
            </a:extLst>
          </p:cNvPr>
          <p:cNvGrpSpPr/>
          <p:nvPr/>
        </p:nvGrpSpPr>
        <p:grpSpPr>
          <a:xfrm>
            <a:off x="618591" y="1817395"/>
            <a:ext cx="3594428" cy="2206161"/>
            <a:chOff x="424845" y="1431636"/>
            <a:chExt cx="1666293" cy="1607128"/>
          </a:xfrm>
        </p:grpSpPr>
        <p:sp>
          <p:nvSpPr>
            <p:cNvPr id="31" name="Rounded Rectangle 20">
              <a:extLst>
                <a:ext uri="{FF2B5EF4-FFF2-40B4-BE49-F238E27FC236}">
                  <a16:creationId xmlns:a16="http://schemas.microsoft.com/office/drawing/2014/main" id="{3B7B423C-BC5B-4DB0-A26D-5BA7589D397A}"/>
                </a:ext>
              </a:extLst>
            </p:cNvPr>
            <p:cNvSpPr/>
            <p:nvPr/>
          </p:nvSpPr>
          <p:spPr>
            <a:xfrm>
              <a:off x="424845" y="1431636"/>
              <a:ext cx="1666293" cy="1607128"/>
            </a:xfrm>
            <a:prstGeom prst="roundRect">
              <a:avLst/>
            </a:prstGeom>
            <a:solidFill>
              <a:srgbClr val="FFAB40">
                <a:lumMod val="40000"/>
                <a:lumOff val="6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2" name="TextBox 31">
              <a:extLst>
                <a:ext uri="{FF2B5EF4-FFF2-40B4-BE49-F238E27FC236}">
                  <a16:creationId xmlns:a16="http://schemas.microsoft.com/office/drawing/2014/main" id="{8DEA063F-C69E-424D-89CD-90E7BEADCC4A}"/>
                </a:ext>
              </a:extLst>
            </p:cNvPr>
            <p:cNvSpPr txBox="1"/>
            <p:nvPr/>
          </p:nvSpPr>
          <p:spPr>
            <a:xfrm>
              <a:off x="439632" y="1634106"/>
              <a:ext cx="1578540" cy="1070027"/>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mj-lt"/>
                  <a:cs typeface="Arial"/>
                  <a:sym typeface="Arial"/>
                </a:rPr>
                <a:t>(3) Em có nhận xét gì về đồ chơi đó? </a:t>
              </a:r>
              <a:endParaRPr kumimoji="0" lang="en-VN" sz="32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3" name="Group 32">
            <a:extLst>
              <a:ext uri="{FF2B5EF4-FFF2-40B4-BE49-F238E27FC236}">
                <a16:creationId xmlns:a16="http://schemas.microsoft.com/office/drawing/2014/main" id="{4B92CF36-E2FB-4E5C-99AB-1A897AE4919D}"/>
              </a:ext>
            </a:extLst>
          </p:cNvPr>
          <p:cNvGrpSpPr/>
          <p:nvPr/>
        </p:nvGrpSpPr>
        <p:grpSpPr>
          <a:xfrm>
            <a:off x="2507634" y="4648917"/>
            <a:ext cx="7116978" cy="1635602"/>
            <a:chOff x="1813995" y="3713018"/>
            <a:chExt cx="3299265" cy="1191491"/>
          </a:xfrm>
        </p:grpSpPr>
        <p:sp>
          <p:nvSpPr>
            <p:cNvPr id="34" name="Rounded Rectangle 50">
              <a:extLst>
                <a:ext uri="{FF2B5EF4-FFF2-40B4-BE49-F238E27FC236}">
                  <a16:creationId xmlns:a16="http://schemas.microsoft.com/office/drawing/2014/main" id="{9457BD8A-69CE-4B2D-878F-48D821B091A6}"/>
                </a:ext>
              </a:extLst>
            </p:cNvPr>
            <p:cNvSpPr/>
            <p:nvPr/>
          </p:nvSpPr>
          <p:spPr>
            <a:xfrm>
              <a:off x="1813995" y="3713018"/>
              <a:ext cx="3299265" cy="1191491"/>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8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5" name="TextBox 34">
              <a:extLst>
                <a:ext uri="{FF2B5EF4-FFF2-40B4-BE49-F238E27FC236}">
                  <a16:creationId xmlns:a16="http://schemas.microsoft.com/office/drawing/2014/main" id="{023E9924-A81F-4034-94DC-CE846C4420C8}"/>
                </a:ext>
              </a:extLst>
            </p:cNvPr>
            <p:cNvSpPr txBox="1"/>
            <p:nvPr/>
          </p:nvSpPr>
          <p:spPr>
            <a:xfrm>
              <a:off x="1939592" y="3732886"/>
              <a:ext cx="3042833" cy="1070027"/>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mj-lt"/>
                  <a:cs typeface="Arial"/>
                  <a:sym typeface="Arial"/>
                </a:rPr>
                <a:t>(2) Đồ chơi có đặc điểm gì nổi bật? (chất liệu, hình dạng, màu sắc,…) </a:t>
              </a:r>
              <a:endParaRPr kumimoji="0" lang="en-VN" sz="3200" b="0" i="0" u="none" strike="noStrike" kern="0" cap="none" spc="0" normalizeH="0" baseline="0" noProof="0" dirty="0">
                <a:ln>
                  <a:noFill/>
                </a:ln>
                <a:solidFill>
                  <a:srgbClr val="000000"/>
                </a:solidFill>
                <a:effectLst/>
                <a:uLnTx/>
                <a:uFillTx/>
                <a:latin typeface="+mj-lt"/>
                <a:cs typeface="Arial"/>
                <a:sym typeface="Arial"/>
              </a:endParaRPr>
            </a:p>
          </p:txBody>
        </p:sp>
      </p:grpSp>
      <p:sp>
        <p:nvSpPr>
          <p:cNvPr id="36" name="Rectangle 35">
            <a:extLst>
              <a:ext uri="{FF2B5EF4-FFF2-40B4-BE49-F238E27FC236}">
                <a16:creationId xmlns:a16="http://schemas.microsoft.com/office/drawing/2014/main" id="{EDEB6232-3270-42A8-B626-68666FDB002C}"/>
              </a:ext>
            </a:extLst>
          </p:cNvPr>
          <p:cNvSpPr/>
          <p:nvPr/>
        </p:nvSpPr>
        <p:spPr>
          <a:xfrm>
            <a:off x="9174480" y="0"/>
            <a:ext cx="3017520" cy="337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79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250" fill="hold"/>
                                        <p:tgtEl>
                                          <p:spTgt spid="24"/>
                                        </p:tgtEl>
                                        <p:attrNameLst>
                                          <p:attrName>ppt_w</p:attrName>
                                        </p:attrNameLst>
                                      </p:cBhvr>
                                      <p:tavLst>
                                        <p:tav tm="0">
                                          <p:val>
                                            <p:fltVal val="0"/>
                                          </p:val>
                                        </p:tav>
                                        <p:tav tm="100000">
                                          <p:val>
                                            <p:strVal val="#ppt_w"/>
                                          </p:val>
                                        </p:tav>
                                      </p:tavLst>
                                    </p:anim>
                                    <p:anim calcmode="lin" valueType="num">
                                      <p:cBhvr>
                                        <p:cTn id="8" dur="1250" fill="hold"/>
                                        <p:tgtEl>
                                          <p:spTgt spid="24"/>
                                        </p:tgtEl>
                                        <p:attrNameLst>
                                          <p:attrName>ppt_h</p:attrName>
                                        </p:attrNameLst>
                                      </p:cBhvr>
                                      <p:tavLst>
                                        <p:tav tm="0">
                                          <p:val>
                                            <p:fltVal val="0"/>
                                          </p:val>
                                        </p:tav>
                                        <p:tav tm="100000">
                                          <p:val>
                                            <p:strVal val="#ppt_h"/>
                                          </p:val>
                                        </p:tav>
                                      </p:tavLst>
                                    </p:anim>
                                    <p:animEffect transition="in" filter="fade">
                                      <p:cBhvr>
                                        <p:cTn id="9" dur="1250"/>
                                        <p:tgtEl>
                                          <p:spTgt spid="24"/>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250" fill="hold"/>
                                        <p:tgtEl>
                                          <p:spTgt spid="23"/>
                                        </p:tgtEl>
                                        <p:attrNameLst>
                                          <p:attrName>ppt_w</p:attrName>
                                        </p:attrNameLst>
                                      </p:cBhvr>
                                      <p:tavLst>
                                        <p:tav tm="0">
                                          <p:val>
                                            <p:fltVal val="0"/>
                                          </p:val>
                                        </p:tav>
                                        <p:tav tm="100000">
                                          <p:val>
                                            <p:strVal val="#ppt_w"/>
                                          </p:val>
                                        </p:tav>
                                      </p:tavLst>
                                    </p:anim>
                                    <p:anim calcmode="lin" valueType="num">
                                      <p:cBhvr>
                                        <p:cTn id="13" dur="1250" fill="hold"/>
                                        <p:tgtEl>
                                          <p:spTgt spid="23"/>
                                        </p:tgtEl>
                                        <p:attrNameLst>
                                          <p:attrName>ppt_h</p:attrName>
                                        </p:attrNameLst>
                                      </p:cBhvr>
                                      <p:tavLst>
                                        <p:tav tm="0">
                                          <p:val>
                                            <p:fltVal val="0"/>
                                          </p:val>
                                        </p:tav>
                                        <p:tav tm="100000">
                                          <p:val>
                                            <p:strVal val="#ppt_h"/>
                                          </p:val>
                                        </p:tav>
                                      </p:tavLst>
                                    </p:anim>
                                    <p:animEffect transition="in" filter="fade">
                                      <p:cBhvr>
                                        <p:cTn id="14" dur="1250"/>
                                        <p:tgtEl>
                                          <p:spTgt spid="23"/>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1250" fill="hold"/>
                                        <p:tgtEl>
                                          <p:spTgt spid="24"/>
                                        </p:tgtEl>
                                        <p:attrNameLst>
                                          <p:attrName>ppt_w</p:attrName>
                                        </p:attrNameLst>
                                      </p:cBhvr>
                                      <p:tavLst>
                                        <p:tav tm="0">
                                          <p:val>
                                            <p:fltVal val="0"/>
                                          </p:val>
                                        </p:tav>
                                        <p:tav tm="100000">
                                          <p:val>
                                            <p:strVal val="#ppt_w"/>
                                          </p:val>
                                        </p:tav>
                                      </p:tavLst>
                                    </p:anim>
                                    <p:anim calcmode="lin" valueType="num">
                                      <p:cBhvr>
                                        <p:cTn id="18" dur="1250" fill="hold"/>
                                        <p:tgtEl>
                                          <p:spTgt spid="24"/>
                                        </p:tgtEl>
                                        <p:attrNameLst>
                                          <p:attrName>ppt_h</p:attrName>
                                        </p:attrNameLst>
                                      </p:cBhvr>
                                      <p:tavLst>
                                        <p:tav tm="0">
                                          <p:val>
                                            <p:fltVal val="0"/>
                                          </p:val>
                                        </p:tav>
                                        <p:tav tm="100000">
                                          <p:val>
                                            <p:strVal val="#ppt_h"/>
                                          </p:val>
                                        </p:tav>
                                      </p:tavLst>
                                    </p:anim>
                                    <p:anim calcmode="lin" valueType="num">
                                      <p:cBhvr>
                                        <p:cTn id="19" dur="1250" fill="hold"/>
                                        <p:tgtEl>
                                          <p:spTgt spid="24"/>
                                        </p:tgtEl>
                                        <p:attrNameLst>
                                          <p:attrName>style.rotation</p:attrName>
                                        </p:attrNameLst>
                                      </p:cBhvr>
                                      <p:tavLst>
                                        <p:tav tm="0">
                                          <p:val>
                                            <p:fltVal val="360"/>
                                          </p:val>
                                        </p:tav>
                                        <p:tav tm="100000">
                                          <p:val>
                                            <p:fltVal val="0"/>
                                          </p:val>
                                        </p:tav>
                                      </p:tavLst>
                                    </p:anim>
                                    <p:animEffect transition="in" filter="fade">
                                      <p:cBhvr>
                                        <p:cTn id="20" dur="1250"/>
                                        <p:tgtEl>
                                          <p:spTgt spid="24"/>
                                        </p:tgtEl>
                                      </p:cBhvr>
                                    </p:animEffect>
                                  </p:childTnLst>
                                </p:cTn>
                              </p:par>
                              <p:par>
                                <p:cTn id="21" presetID="49" presetClass="entr" presetSubtype="0" decel="100000" fill="hold" grpId="2"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250" fill="hold"/>
                                        <p:tgtEl>
                                          <p:spTgt spid="23"/>
                                        </p:tgtEl>
                                        <p:attrNameLst>
                                          <p:attrName>ppt_w</p:attrName>
                                        </p:attrNameLst>
                                      </p:cBhvr>
                                      <p:tavLst>
                                        <p:tav tm="0">
                                          <p:val>
                                            <p:fltVal val="0"/>
                                          </p:val>
                                        </p:tav>
                                        <p:tav tm="100000">
                                          <p:val>
                                            <p:strVal val="#ppt_w"/>
                                          </p:val>
                                        </p:tav>
                                      </p:tavLst>
                                    </p:anim>
                                    <p:anim calcmode="lin" valueType="num">
                                      <p:cBhvr>
                                        <p:cTn id="24" dur="1250" fill="hold"/>
                                        <p:tgtEl>
                                          <p:spTgt spid="23"/>
                                        </p:tgtEl>
                                        <p:attrNameLst>
                                          <p:attrName>ppt_h</p:attrName>
                                        </p:attrNameLst>
                                      </p:cBhvr>
                                      <p:tavLst>
                                        <p:tav tm="0">
                                          <p:val>
                                            <p:fltVal val="0"/>
                                          </p:val>
                                        </p:tav>
                                        <p:tav tm="100000">
                                          <p:val>
                                            <p:strVal val="#ppt_h"/>
                                          </p:val>
                                        </p:tav>
                                      </p:tavLst>
                                    </p:anim>
                                    <p:anim calcmode="lin" valueType="num">
                                      <p:cBhvr>
                                        <p:cTn id="25" dur="1250" fill="hold"/>
                                        <p:tgtEl>
                                          <p:spTgt spid="23"/>
                                        </p:tgtEl>
                                        <p:attrNameLst>
                                          <p:attrName>style.rotation</p:attrName>
                                        </p:attrNameLst>
                                      </p:cBhvr>
                                      <p:tavLst>
                                        <p:tav tm="0">
                                          <p:val>
                                            <p:fltVal val="360"/>
                                          </p:val>
                                        </p:tav>
                                        <p:tav tm="100000">
                                          <p:val>
                                            <p:fltVal val="0"/>
                                          </p:val>
                                        </p:tav>
                                      </p:tavLst>
                                    </p:anim>
                                    <p:animEffect transition="in" filter="fade">
                                      <p:cBhvr>
                                        <p:cTn id="26" dur="1250"/>
                                        <p:tgtEl>
                                          <p:spTgt spid="23"/>
                                        </p:tgtEl>
                                      </p:cBhvr>
                                    </p:animEffect>
                                  </p:childTnLst>
                                </p:cTn>
                              </p:par>
                            </p:childTnLst>
                          </p:cTn>
                        </p:par>
                        <p:par>
                          <p:cTn id="27" fill="hold">
                            <p:stCondLst>
                              <p:cond delay="1250"/>
                            </p:stCondLst>
                            <p:childTnLst>
                              <p:par>
                                <p:cTn id="28" presetID="8" presetClass="emph" presetSubtype="0" autoRev="1" fill="hold" grpId="0" nodeType="afterEffect">
                                  <p:stCondLst>
                                    <p:cond delay="250"/>
                                  </p:stCondLst>
                                  <p:childTnLst>
                                    <p:animRot by="21600000">
                                      <p:cBhvr>
                                        <p:cTn id="29" dur="9750" fill="hold"/>
                                        <p:tgtEl>
                                          <p:spTgt spid="23"/>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right)">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1000" fill="hold"/>
                                        <p:tgtEl>
                                          <p:spTgt spid="30"/>
                                        </p:tgtEl>
                                        <p:attrNameLst>
                                          <p:attrName>ppt_w</p:attrName>
                                        </p:attrNameLst>
                                      </p:cBhvr>
                                      <p:tavLst>
                                        <p:tav tm="0">
                                          <p:val>
                                            <p:fltVal val="0"/>
                                          </p:val>
                                        </p:tav>
                                        <p:tav tm="100000">
                                          <p:val>
                                            <p:strVal val="#ppt_w"/>
                                          </p:val>
                                        </p:tav>
                                      </p:tavLst>
                                    </p:anim>
                                    <p:anim calcmode="lin" valueType="num">
                                      <p:cBhvr>
                                        <p:cTn id="64" dur="1000" fill="hold"/>
                                        <p:tgtEl>
                                          <p:spTgt spid="30"/>
                                        </p:tgtEl>
                                        <p:attrNameLst>
                                          <p:attrName>ppt_h</p:attrName>
                                        </p:attrNameLst>
                                      </p:cBhvr>
                                      <p:tavLst>
                                        <p:tav tm="0">
                                          <p:val>
                                            <p:fltVal val="0"/>
                                          </p:val>
                                        </p:tav>
                                        <p:tav tm="100000">
                                          <p:val>
                                            <p:strVal val="#ppt_h"/>
                                          </p:val>
                                        </p:tav>
                                      </p:tavLst>
                                    </p:anim>
                                    <p:anim calcmode="lin" valueType="num">
                                      <p:cBhvr>
                                        <p:cTn id="65" dur="1000" fill="hold"/>
                                        <p:tgtEl>
                                          <p:spTgt spid="30"/>
                                        </p:tgtEl>
                                        <p:attrNameLst>
                                          <p:attrName>style.rotation</p:attrName>
                                        </p:attrNameLst>
                                      </p:cBhvr>
                                      <p:tavLst>
                                        <p:tav tm="0">
                                          <p:val>
                                            <p:fltVal val="90"/>
                                          </p:val>
                                        </p:tav>
                                        <p:tav tm="100000">
                                          <p:val>
                                            <p:fltVal val="0"/>
                                          </p:val>
                                        </p:tav>
                                      </p:tavLst>
                                    </p:anim>
                                    <p:animEffect transition="in" filter="fade">
                                      <p:cBhvr>
                                        <p:cTn id="6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C11431-0787-421E-9DEE-90FD65375B69}"/>
              </a:ext>
            </a:extLst>
          </p:cNvPr>
          <p:cNvSpPr txBox="1"/>
          <p:nvPr/>
        </p:nvSpPr>
        <p:spPr>
          <a:xfrm>
            <a:off x="4882896" y="484632"/>
            <a:ext cx="2898648" cy="830997"/>
          </a:xfrm>
          <a:prstGeom prst="rect">
            <a:avLst/>
          </a:prstGeom>
          <a:noFill/>
        </p:spPr>
        <p:txBody>
          <a:bodyPr wrap="square" rtlCol="0">
            <a:spAutoFit/>
          </a:bodyPr>
          <a:lstStyle/>
          <a:p>
            <a:r>
              <a:rPr lang="en-US" sz="4800" b="1" dirty="0" err="1">
                <a:solidFill>
                  <a:srgbClr val="FF0000"/>
                </a:solidFill>
              </a:rPr>
              <a:t>Bài</a:t>
            </a:r>
            <a:r>
              <a:rPr lang="en-US" sz="4800" b="1" dirty="0">
                <a:solidFill>
                  <a:srgbClr val="FF0000"/>
                </a:solidFill>
              </a:rPr>
              <a:t> </a:t>
            </a:r>
            <a:r>
              <a:rPr lang="en-US" sz="4800" b="1" dirty="0" err="1">
                <a:solidFill>
                  <a:srgbClr val="FF0000"/>
                </a:solidFill>
              </a:rPr>
              <a:t>mẫu</a:t>
            </a:r>
            <a:endParaRPr lang="en-US" sz="4800" b="1" dirty="0">
              <a:solidFill>
                <a:srgbClr val="FF0000"/>
              </a:solidFill>
            </a:endParaRPr>
          </a:p>
        </p:txBody>
      </p:sp>
      <p:sp>
        <p:nvSpPr>
          <p:cNvPr id="5" name="TextBox 4">
            <a:extLst>
              <a:ext uri="{FF2B5EF4-FFF2-40B4-BE49-F238E27FC236}">
                <a16:creationId xmlns:a16="http://schemas.microsoft.com/office/drawing/2014/main" id="{17293BC9-4CDA-46F5-A688-DAFCD8E2F5A9}"/>
              </a:ext>
            </a:extLst>
          </p:cNvPr>
          <p:cNvSpPr txBox="1"/>
          <p:nvPr/>
        </p:nvSpPr>
        <p:spPr>
          <a:xfrm>
            <a:off x="821094" y="2174045"/>
            <a:ext cx="10636898" cy="3046988"/>
          </a:xfrm>
          <a:prstGeom prst="rect">
            <a:avLst/>
          </a:prstGeom>
          <a:noFill/>
        </p:spPr>
        <p:txBody>
          <a:bodyPr wrap="square" rtlCol="0">
            <a:spAutoFit/>
          </a:bodyPr>
          <a:lstStyle/>
          <a:p>
            <a:pPr algn="just"/>
            <a:r>
              <a:rPr lang="vi-VN" sz="3200" b="1" dirty="0" smtClean="0">
                <a:solidFill>
                  <a:srgbClr val="002060"/>
                </a:solidFill>
              </a:rPr>
              <a:t>        Từ </a:t>
            </a:r>
            <a:r>
              <a:rPr lang="vi-VN" sz="3200" b="1" dirty="0">
                <a:solidFill>
                  <a:srgbClr val="002060"/>
                </a:solidFill>
              </a:rPr>
              <a:t>nhỏ tới giờ, em được bố mẹ mua cho rất nhiều đồ chơi. Trong đó, em thích nhất chiếc ô tô điều khiển từ xa. Đó là món quà bố tặng em nhân dịp em tròn sáu tuổi.</a:t>
            </a:r>
            <a:r>
              <a:rPr lang="en-US" sz="3200" b="1" dirty="0">
                <a:solidFill>
                  <a:srgbClr val="002060"/>
                </a:solidFill>
              </a:rPr>
              <a:t> </a:t>
            </a:r>
            <a:r>
              <a:rPr lang="vi-VN" sz="3200" b="1" dirty="0">
                <a:solidFill>
                  <a:srgbClr val="002060"/>
                </a:solidFill>
              </a:rPr>
              <a:t>Sau mỗi giờ học căng thẳng được điều khiển chiếc xe thật thú vị biết bao. Em sẽ cố gắng giữ gìn và coi nó như một người bạn thân của mình.</a:t>
            </a:r>
            <a:endParaRPr lang="en-US" sz="3200" b="1" dirty="0">
              <a:solidFill>
                <a:srgbClr val="002060"/>
              </a:solidFill>
            </a:endParaRPr>
          </a:p>
        </p:txBody>
      </p:sp>
      <p:sp>
        <p:nvSpPr>
          <p:cNvPr id="6" name="Rectangle 5">
            <a:extLst>
              <a:ext uri="{FF2B5EF4-FFF2-40B4-BE49-F238E27FC236}">
                <a16:creationId xmlns:a16="http://schemas.microsoft.com/office/drawing/2014/main" id="{BB85F5ED-1BB9-40C0-837A-8E97A3312042}"/>
              </a:ext>
            </a:extLst>
          </p:cNvPr>
          <p:cNvSpPr/>
          <p:nvPr/>
        </p:nvSpPr>
        <p:spPr>
          <a:xfrm>
            <a:off x="9174480" y="0"/>
            <a:ext cx="3017520" cy="337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909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43315" y="3721611"/>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2934225" y="1973279"/>
            <a:ext cx="60092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Arial"/>
                <a:cs typeface="+mn-cs"/>
              </a:rPr>
              <a:t>Củng</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cố</a:t>
            </a:r>
            <a:endParaRPr kumimoji="0" lang="en-US" sz="7200" b="0" i="0" u="none" strike="noStrike" kern="1200" cap="none" spc="0" normalizeH="0" baseline="0" noProof="0" dirty="0">
              <a:ln>
                <a:noFill/>
              </a:ln>
              <a:solidFill>
                <a:prstClr val="black"/>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bài</a:t>
            </a:r>
            <a:r>
              <a:rPr kumimoji="0" lang="en-US" sz="7200" b="0" i="0" u="none" strike="noStrike" kern="1200" cap="none" spc="0" normalizeH="0" baseline="0" noProof="0" dirty="0">
                <a:ln>
                  <a:noFill/>
                </a:ln>
                <a:solidFill>
                  <a:prstClr val="black"/>
                </a:solidFill>
                <a:effectLst/>
                <a:uLnTx/>
                <a:uFillTx/>
                <a:latin typeface="Arial"/>
                <a:cs typeface="+mn-cs"/>
              </a:rPr>
              <a:t> </a:t>
            </a:r>
            <a:r>
              <a:rPr kumimoji="0" lang="en-US" sz="7200" b="0" i="0" u="none" strike="noStrike" kern="1200" cap="none" spc="0" normalizeH="0" baseline="0" noProof="0" dirty="0" err="1">
                <a:ln>
                  <a:noFill/>
                </a:ln>
                <a:solidFill>
                  <a:prstClr val="black"/>
                </a:solidFill>
                <a:effectLst/>
                <a:uLnTx/>
                <a:uFillTx/>
                <a:latin typeface="Arial"/>
                <a:cs typeface="+mn-cs"/>
              </a:rPr>
              <a:t>học</a:t>
            </a:r>
            <a:endParaRPr kumimoji="0" lang="en-US" sz="7200" b="0" i="0" u="none" strike="noStrike" kern="1200" cap="none" spc="0" normalizeH="0" baseline="0" noProof="0" dirty="0">
              <a:ln>
                <a:noFill/>
              </a:ln>
              <a:solidFill>
                <a:prstClr val="black"/>
              </a:solidFill>
              <a:effectLst/>
              <a:uLnTx/>
              <a:uFillTx/>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32929929"/>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232</Words>
  <Application>Microsoft Office PowerPoint</Application>
  <PresentationFormat>Widescreen</PresentationFormat>
  <Paragraphs>21</Paragraphs>
  <Slides>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宋体</vt:lpstr>
      <vt:lpstr>Arial</vt:lpstr>
      <vt:lpstr>Arial-Rounded</vt:lpstr>
      <vt:lpstr>Calibri</vt:lpstr>
      <vt:lpstr>等线</vt:lpstr>
      <vt:lpstr>Times New Roman</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36</cp:revision>
  <dcterms:created xsi:type="dcterms:W3CDTF">2021-07-20T01:55:21Z</dcterms:created>
  <dcterms:modified xsi:type="dcterms:W3CDTF">2025-12-03T02:58:36Z</dcterms:modified>
</cp:coreProperties>
</file>