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24"/>
  </p:notesMasterIdLst>
  <p:sldIdLst>
    <p:sldId id="534" r:id="rId3"/>
    <p:sldId id="517" r:id="rId4"/>
    <p:sldId id="516" r:id="rId5"/>
    <p:sldId id="2007577114" r:id="rId6"/>
    <p:sldId id="519" r:id="rId7"/>
    <p:sldId id="2007577115" r:id="rId8"/>
    <p:sldId id="521" r:id="rId9"/>
    <p:sldId id="530" r:id="rId10"/>
    <p:sldId id="523" r:id="rId11"/>
    <p:sldId id="524" r:id="rId12"/>
    <p:sldId id="2007577118" r:id="rId13"/>
    <p:sldId id="2007577117" r:id="rId14"/>
    <p:sldId id="525" r:id="rId15"/>
    <p:sldId id="526" r:id="rId16"/>
    <p:sldId id="527" r:id="rId17"/>
    <p:sldId id="529" r:id="rId18"/>
    <p:sldId id="528" r:id="rId19"/>
    <p:sldId id="375" r:id="rId20"/>
    <p:sldId id="343" r:id="rId21"/>
    <p:sldId id="533" r:id="rId22"/>
    <p:sldId id="200757711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3" d="100"/>
          <a:sy n="83" d="100"/>
        </p:scale>
        <p:origin x="55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43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8897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1941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54955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3573631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155758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27366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3025317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2895792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2542159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2185936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2651566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751324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50489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4242071"/>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903849403"/>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341493"/>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57832133"/>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36335582"/>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122895233"/>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53380179"/>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00784407"/>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33478106"/>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62070761"/>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7476026"/>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45126763"/>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63594736"/>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49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709" r:id="rId7"/>
    <p:sldLayoutId id="2147483654" r:id="rId8"/>
    <p:sldLayoutId id="2147483656" r:id="rId9"/>
    <p:sldLayoutId id="2147483710" r:id="rId10"/>
    <p:sldLayoutId id="2147483703" r:id="rId11"/>
    <p:sldLayoutId id="2147483657" r:id="rId12"/>
    <p:sldLayoutId id="2147483714" r:id="rId13"/>
    <p:sldLayoutId id="2147483713" r:id="rId14"/>
    <p:sldLayoutId id="2147483712" r:id="rId15"/>
    <p:sldLayoutId id="2147483711" r:id="rId16"/>
    <p:sldLayoutId id="2147483708" r:id="rId17"/>
    <p:sldLayoutId id="2147483707" r:id="rId18"/>
    <p:sldLayoutId id="2147483705" r:id="rId19"/>
    <p:sldLayoutId id="2147483704" r:id="rId20"/>
    <p:sldLayoutId id="2147483661" r:id="rId21"/>
    <p:sldLayoutId id="2147483660" r:id="rId22"/>
    <p:sldLayoutId id="2147483658" r:id="rId23"/>
    <p:sldLayoutId id="2147483706" r:id="rId24"/>
    <p:sldLayoutId id="2147483663" r:id="rId25"/>
    <p:sldLayoutId id="2147483662" r:id="rId26"/>
    <p:sldLayoutId id="2147483655" r:id="rId27"/>
    <p:sldLayoutId id="2147483664" r:id="rId28"/>
    <p:sldLayoutId id="2147483715"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162897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17" r:id="rId3"/>
    <p:sldLayoutId id="2147483716"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8.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8.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ĐỌC</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7030A0"/>
                </a:solidFill>
                <a:cs typeface="Times New Roman" pitchFamily="18" charset="0"/>
              </a:rPr>
              <a:t>BÀI</a:t>
            </a:r>
            <a:r>
              <a:rPr lang="en-US" sz="3600" b="1">
                <a:solidFill>
                  <a:srgbClr val="7030A0"/>
                </a:solidFill>
                <a:cs typeface="Times New Roman" pitchFamily="18" charset="0"/>
              </a:rPr>
              <a:t>: NHÍM NÂU KẾT BẠN</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220791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E4536B-6EDF-4A13-A972-5F9FC03637CD}"/>
              </a:ext>
            </a:extLst>
          </p:cNvPr>
          <p:cNvSpPr txBox="1"/>
          <p:nvPr/>
        </p:nvSpPr>
        <p:spPr>
          <a:xfrm>
            <a:off x="3835936" y="1705705"/>
            <a:ext cx="4520127" cy="707886"/>
          </a:xfrm>
          <a:prstGeom prst="rect">
            <a:avLst/>
          </a:prstGeom>
          <a:noFill/>
        </p:spPr>
        <p:txBody>
          <a:bodyPr wrap="square" rtlCol="0">
            <a:spAutoFit/>
          </a:bodyPr>
          <a:lstStyle/>
          <a:p>
            <a:pPr algn="ctr"/>
            <a:r>
              <a:rPr lang="vi-VN" sz="4000" dirty="0">
                <a:solidFill>
                  <a:schemeClr val="accent6"/>
                </a:solidFill>
                <a:latin typeface="+mj-lt"/>
              </a:rPr>
              <a:t>TRẢ LỜI CÂU HỎI</a:t>
            </a:r>
            <a:endParaRPr lang="en-US" sz="4000" dirty="0">
              <a:solidFill>
                <a:schemeClr val="accent6"/>
              </a:solidFill>
              <a:latin typeface="+mj-lt"/>
            </a:endParaRPr>
          </a:p>
        </p:txBody>
      </p:sp>
      <p:pic>
        <p:nvPicPr>
          <p:cNvPr id="5" name="Picture 4">
            <a:extLst>
              <a:ext uri="{FF2B5EF4-FFF2-40B4-BE49-F238E27FC236}">
                <a16:creationId xmlns:a16="http://schemas.microsoft.com/office/drawing/2014/main" id="{03669760-9685-4087-AA05-1C49573FF240}"/>
              </a:ext>
            </a:extLst>
          </p:cNvPr>
          <p:cNvPicPr>
            <a:picLocks noChangeAspect="1"/>
          </p:cNvPicPr>
          <p:nvPr/>
        </p:nvPicPr>
        <p:blipFill rotWithShape="1">
          <a:blip r:embed="rId2"/>
          <a:srcRect l="2857" t="2903" r="1768" b="3018"/>
          <a:stretch/>
        </p:blipFill>
        <p:spPr>
          <a:xfrm>
            <a:off x="442487" y="340242"/>
            <a:ext cx="2513364" cy="1924493"/>
          </a:xfrm>
          <a:prstGeom prst="ellipse">
            <a:avLst/>
          </a:prstGeom>
        </p:spPr>
      </p:pic>
    </p:spTree>
    <p:extLst>
      <p:ext uri="{BB962C8B-B14F-4D97-AF65-F5344CB8AC3E}">
        <p14:creationId xmlns:p14="http://schemas.microsoft.com/office/powerpoint/2010/main" val="3159121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A4BC27-961A-4FC5-B442-442A5A50E2C9}"/>
              </a:ext>
            </a:extLst>
          </p:cNvPr>
          <p:cNvSpPr txBox="1"/>
          <p:nvPr/>
        </p:nvSpPr>
        <p:spPr>
          <a:xfrm>
            <a:off x="2206929" y="527306"/>
            <a:ext cx="1082371"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17479D"/>
                </a:solidFill>
                <a:effectLst/>
                <a:uLnTx/>
                <a:uFillTx/>
                <a:latin typeface="Arial-Rounded"/>
                <a:cs typeface="+mn-cs"/>
              </a:rPr>
              <a:t>ĐỌC</a:t>
            </a:r>
            <a:endParaRPr kumimoji="0" lang="en-US" sz="2400" b="1" i="0" u="none" strike="noStrike" kern="1200" cap="none" spc="0" normalizeH="0" baseline="0" noProof="0" dirty="0">
              <a:ln>
                <a:noFill/>
              </a:ln>
              <a:solidFill>
                <a:srgbClr val="17479D"/>
              </a:solidFill>
              <a:effectLst/>
              <a:uLnTx/>
              <a:uFillTx/>
              <a:latin typeface="Arial-Rounded"/>
              <a:cs typeface="+mn-cs"/>
            </a:endParaRPr>
          </a:p>
        </p:txBody>
      </p:sp>
      <p:pic>
        <p:nvPicPr>
          <p:cNvPr id="3" name="Picture 2">
            <a:extLst>
              <a:ext uri="{FF2B5EF4-FFF2-40B4-BE49-F238E27FC236}">
                <a16:creationId xmlns:a16="http://schemas.microsoft.com/office/drawing/2014/main" id="{16193F15-7EED-424A-9012-61B5543DC0F5}"/>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624621" y="557351"/>
            <a:ext cx="582308" cy="525172"/>
          </a:xfrm>
          <a:prstGeom prst="rect">
            <a:avLst/>
          </a:prstGeom>
        </p:spPr>
      </p:pic>
      <p:sp>
        <p:nvSpPr>
          <p:cNvPr id="4" name="TextBox 3">
            <a:extLst>
              <a:ext uri="{FF2B5EF4-FFF2-40B4-BE49-F238E27FC236}">
                <a16:creationId xmlns:a16="http://schemas.microsoft.com/office/drawing/2014/main" id="{2F74E442-539F-42AE-A02F-13EA830F6E75}"/>
              </a:ext>
            </a:extLst>
          </p:cNvPr>
          <p:cNvSpPr txBox="1"/>
          <p:nvPr/>
        </p:nvSpPr>
        <p:spPr>
          <a:xfrm>
            <a:off x="5601743" y="1097492"/>
            <a:ext cx="2528849" cy="8896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a:cs typeface="+mn-cs"/>
              </a:rPr>
              <a:t>Từ ngữ</a:t>
            </a:r>
            <a:endParaRPr kumimoji="0" lang="en-US" sz="4000" b="1" i="0" u="none" strike="noStrike" kern="1200" cap="none" spc="0" normalizeH="0" baseline="0" noProof="0" dirty="0">
              <a:ln>
                <a:noFill/>
              </a:ln>
              <a:solidFill>
                <a:srgbClr val="FF0000"/>
              </a:solidFill>
              <a:effectLst/>
              <a:uLnTx/>
              <a:uFillTx/>
              <a:latin typeface="Arial-Rounded"/>
              <a:cs typeface="+mn-cs"/>
            </a:endParaRPr>
          </a:p>
        </p:txBody>
      </p:sp>
      <p:sp>
        <p:nvSpPr>
          <p:cNvPr id="5" name="Rectangle 4">
            <a:extLst>
              <a:ext uri="{FF2B5EF4-FFF2-40B4-BE49-F238E27FC236}">
                <a16:creationId xmlns:a16="http://schemas.microsoft.com/office/drawing/2014/main" id="{247D6982-C952-4973-90C6-5F6186216C4C}"/>
              </a:ext>
            </a:extLst>
          </p:cNvPr>
          <p:cNvSpPr/>
          <p:nvPr/>
        </p:nvSpPr>
        <p:spPr>
          <a:xfrm>
            <a:off x="3753018" y="2019709"/>
            <a:ext cx="5595465" cy="7302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cs typeface="+mn-cs"/>
              </a:rPr>
              <a:t> vồn vã</a:t>
            </a:r>
            <a:endParaRPr kumimoji="0" lang="vi-VN" sz="3200" b="1" i="0" u="none" strike="noStrike" kern="1200" cap="none" spc="0" normalizeH="0" baseline="0" noProof="0" dirty="0">
              <a:ln>
                <a:noFill/>
              </a:ln>
              <a:solidFill>
                <a:prstClr val="black"/>
              </a:solidFill>
              <a:effectLst/>
              <a:uLnTx/>
              <a:uFillTx/>
              <a:latin typeface="Arial-Rounded"/>
              <a:cs typeface="+mn-cs"/>
            </a:endParaRPr>
          </a:p>
        </p:txBody>
      </p:sp>
      <p:sp>
        <p:nvSpPr>
          <p:cNvPr id="6" name="Oval 5">
            <a:extLst>
              <a:ext uri="{FF2B5EF4-FFF2-40B4-BE49-F238E27FC236}">
                <a16:creationId xmlns:a16="http://schemas.microsoft.com/office/drawing/2014/main" id="{226E1487-34B9-4323-BF2B-275200BD2A36}"/>
              </a:ext>
            </a:extLst>
          </p:cNvPr>
          <p:cNvSpPr/>
          <p:nvPr/>
        </p:nvSpPr>
        <p:spPr>
          <a:xfrm>
            <a:off x="3528434" y="221665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Rounded"/>
              <a:cs typeface="+mn-cs"/>
            </a:endParaRPr>
          </a:p>
        </p:txBody>
      </p:sp>
      <p:sp>
        <p:nvSpPr>
          <p:cNvPr id="7" name="TextBox 6">
            <a:extLst>
              <a:ext uri="{FF2B5EF4-FFF2-40B4-BE49-F238E27FC236}">
                <a16:creationId xmlns:a16="http://schemas.microsoft.com/office/drawing/2014/main" id="{98D872FD-4089-4CFE-ACB6-7A7444E0DBBB}"/>
              </a:ext>
            </a:extLst>
          </p:cNvPr>
          <p:cNvSpPr txBox="1"/>
          <p:nvPr/>
        </p:nvSpPr>
        <p:spPr>
          <a:xfrm>
            <a:off x="4957210" y="2044323"/>
            <a:ext cx="6217608" cy="73020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a:cs typeface="+mn-cs"/>
              </a:rPr>
              <a:t>: niềm nở, nhiệt tình khi trò</a:t>
            </a:r>
            <a:endParaRPr kumimoji="0" lang="en-US" sz="3200" b="0" i="0" u="none" strike="noStrike" kern="1200" cap="none" spc="0" normalizeH="0" baseline="0" noProof="0" dirty="0">
              <a:ln>
                <a:noFill/>
              </a:ln>
              <a:solidFill>
                <a:srgbClr val="70AD47">
                  <a:lumMod val="50000"/>
                </a:srgbClr>
              </a:solidFill>
              <a:effectLst/>
              <a:uLnTx/>
              <a:uFillTx/>
              <a:latin typeface="Arial-Rounded"/>
              <a:cs typeface="+mn-cs"/>
            </a:endParaRPr>
          </a:p>
        </p:txBody>
      </p:sp>
      <p:sp>
        <p:nvSpPr>
          <p:cNvPr id="8" name="Rectangle 7">
            <a:extLst>
              <a:ext uri="{FF2B5EF4-FFF2-40B4-BE49-F238E27FC236}">
                <a16:creationId xmlns:a16="http://schemas.microsoft.com/office/drawing/2014/main" id="{A01D7B86-C52C-4269-B4E9-2CF602D7E618}"/>
              </a:ext>
            </a:extLst>
          </p:cNvPr>
          <p:cNvSpPr/>
          <p:nvPr/>
        </p:nvSpPr>
        <p:spPr>
          <a:xfrm>
            <a:off x="5096743" y="3426955"/>
            <a:ext cx="630093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a:cs typeface="+mn-cs"/>
              </a:rPr>
              <a:t>: sinh sống tạm ở một nơi nào</a:t>
            </a:r>
            <a:r>
              <a:rPr kumimoji="0" lang="en-US" sz="3200" b="0" i="0" u="none" strike="noStrike" kern="1200" cap="none" spc="0" normalizeH="0" baseline="0" noProof="0" dirty="0">
                <a:ln>
                  <a:noFill/>
                </a:ln>
                <a:solidFill>
                  <a:srgbClr val="70AD47">
                    <a:lumMod val="50000"/>
                  </a:srgbClr>
                </a:solidFill>
                <a:effectLst/>
                <a:uLnTx/>
                <a:uFillTx/>
                <a:latin typeface="Arial-Rounded"/>
                <a:cs typeface="+mn-cs"/>
              </a:rPr>
              <a:t> </a:t>
            </a:r>
            <a:r>
              <a:rPr kumimoji="0" lang="en-US" sz="3200" b="0" i="0" u="none" strike="noStrike" kern="1200" cap="none" spc="0" normalizeH="0" baseline="0" noProof="0" dirty="0" err="1">
                <a:ln>
                  <a:noFill/>
                </a:ln>
                <a:solidFill>
                  <a:srgbClr val="70AD47">
                    <a:lumMod val="50000"/>
                  </a:srgbClr>
                </a:solidFill>
                <a:effectLst/>
                <a:uLnTx/>
                <a:uFillTx/>
                <a:latin typeface="Arial-Rounded"/>
                <a:cs typeface="+mn-cs"/>
              </a:rPr>
              <a:t>đó</a:t>
            </a:r>
            <a:endParaRPr kumimoji="0" lang="en-VN" sz="2400" b="0" i="0" u="none" strike="noStrike" kern="1200" cap="none" spc="0" normalizeH="0" baseline="0" noProof="0" dirty="0">
              <a:ln>
                <a:noFill/>
              </a:ln>
              <a:solidFill>
                <a:prstClr val="black"/>
              </a:solidFill>
              <a:effectLst/>
              <a:uLnTx/>
              <a:uFillTx/>
              <a:latin typeface="Arial-Rounded"/>
              <a:cs typeface="+mn-cs"/>
            </a:endParaRPr>
          </a:p>
        </p:txBody>
      </p:sp>
      <p:sp>
        <p:nvSpPr>
          <p:cNvPr id="9" name="Rectangle 8">
            <a:extLst>
              <a:ext uri="{FF2B5EF4-FFF2-40B4-BE49-F238E27FC236}">
                <a16:creationId xmlns:a16="http://schemas.microsoft.com/office/drawing/2014/main" id="{16C89EE8-2BD5-44F7-969E-1661BC8590CA}"/>
              </a:ext>
            </a:extLst>
          </p:cNvPr>
          <p:cNvSpPr/>
          <p:nvPr/>
        </p:nvSpPr>
        <p:spPr>
          <a:xfrm>
            <a:off x="3753018" y="3275859"/>
            <a:ext cx="5595465" cy="7302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a:cs typeface="+mn-cs"/>
              </a:rPr>
              <a:t> trú ngụ </a:t>
            </a:r>
            <a:endParaRPr kumimoji="0" lang="vi-VN" sz="3200" b="1" i="0" u="none" strike="noStrike" kern="1200" cap="none" spc="0" normalizeH="0" baseline="0" noProof="0" dirty="0">
              <a:ln>
                <a:noFill/>
              </a:ln>
              <a:solidFill>
                <a:prstClr val="black"/>
              </a:solidFill>
              <a:effectLst/>
              <a:uLnTx/>
              <a:uFillTx/>
              <a:latin typeface="Arial-Rounded"/>
              <a:cs typeface="+mn-cs"/>
            </a:endParaRPr>
          </a:p>
        </p:txBody>
      </p:sp>
      <p:sp>
        <p:nvSpPr>
          <p:cNvPr id="10" name="Oval 9">
            <a:extLst>
              <a:ext uri="{FF2B5EF4-FFF2-40B4-BE49-F238E27FC236}">
                <a16:creationId xmlns:a16="http://schemas.microsoft.com/office/drawing/2014/main" id="{62531DC2-B6D6-49D1-ADF3-9CEC9A3B7EC5}"/>
              </a:ext>
            </a:extLst>
          </p:cNvPr>
          <p:cNvSpPr/>
          <p:nvPr/>
        </p:nvSpPr>
        <p:spPr>
          <a:xfrm>
            <a:off x="3528434" y="347280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Rounded"/>
              <a:cs typeface="+mn-cs"/>
            </a:endParaRPr>
          </a:p>
        </p:txBody>
      </p:sp>
      <p:sp>
        <p:nvSpPr>
          <p:cNvPr id="12" name="Rectangle 11">
            <a:extLst>
              <a:ext uri="{FF2B5EF4-FFF2-40B4-BE49-F238E27FC236}">
                <a16:creationId xmlns:a16="http://schemas.microsoft.com/office/drawing/2014/main" id="{2AAE609B-A798-4DB1-938A-97CE8B812FC9}"/>
              </a:ext>
            </a:extLst>
          </p:cNvPr>
          <p:cNvSpPr/>
          <p:nvPr/>
        </p:nvSpPr>
        <p:spPr>
          <a:xfrm>
            <a:off x="3829666" y="2495190"/>
            <a:ext cx="4070345" cy="730200"/>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C7D77">
                    <a:lumMod val="50000"/>
                  </a:srgbClr>
                </a:solidFill>
                <a:effectLst/>
                <a:uLnTx/>
                <a:uFillTx/>
                <a:latin typeface="Arial-Rounded"/>
                <a:cs typeface="+mn-cs"/>
              </a:rPr>
              <a:t>chuyện với người khác.</a:t>
            </a:r>
          </a:p>
        </p:txBody>
      </p:sp>
    </p:spTree>
    <p:extLst>
      <p:ext uri="{BB962C8B-B14F-4D97-AF65-F5344CB8AC3E}">
        <p14:creationId xmlns:p14="http://schemas.microsoft.com/office/powerpoint/2010/main" val="21126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1E904B-3763-4903-95F3-E66100DF8F81}"/>
              </a:ext>
            </a:extLst>
          </p:cNvPr>
          <p:cNvSpPr txBox="1"/>
          <p:nvPr/>
        </p:nvSpPr>
        <p:spPr>
          <a:xfrm>
            <a:off x="2139585" y="2413591"/>
            <a:ext cx="9005778" cy="7302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Arial-Rounded"/>
                <a:cs typeface="+mn-cs"/>
              </a:rPr>
              <a:t>1. </a:t>
            </a:r>
            <a:r>
              <a:rPr kumimoji="0" lang="vi-VN" sz="3200" b="0" i="0" u="none" strike="noStrike" kern="1200" cap="none" spc="0" normalizeH="0" baseline="0" noProof="0" dirty="0">
                <a:ln>
                  <a:noFill/>
                </a:ln>
                <a:solidFill>
                  <a:prstClr val="black"/>
                </a:solidFill>
                <a:effectLst/>
                <a:uLnTx/>
                <a:uFillTx/>
                <a:latin typeface="Arial-Rounded"/>
                <a:cs typeface="+mn-cs"/>
              </a:rPr>
              <a:t>Chi tiết nào cho thấy nhím nâu rất nhút nhát?</a:t>
            </a:r>
          </a:p>
        </p:txBody>
      </p:sp>
      <p:sp>
        <p:nvSpPr>
          <p:cNvPr id="3" name="TextBox 2">
            <a:extLst>
              <a:ext uri="{FF2B5EF4-FFF2-40B4-BE49-F238E27FC236}">
                <a16:creationId xmlns:a16="http://schemas.microsoft.com/office/drawing/2014/main" id="{7DC85D8B-F9EE-4AB5-BB63-A5E7FF3E5E41}"/>
              </a:ext>
            </a:extLst>
          </p:cNvPr>
          <p:cNvSpPr txBox="1"/>
          <p:nvPr/>
        </p:nvSpPr>
        <p:spPr>
          <a:xfrm>
            <a:off x="2139585" y="3083589"/>
            <a:ext cx="9005778" cy="220752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a:cs typeface="+mn-cs"/>
                <a:sym typeface="Wingdings" panose="05000000000000000000" pitchFamily="2" charset="2"/>
              </a:rPr>
              <a:t> </a:t>
            </a:r>
            <a:r>
              <a:rPr kumimoji="0" lang="vi-VN" sz="3200" b="0" i="0" u="none" strike="noStrike" kern="1200" cap="none" spc="0" normalizeH="0" baseline="0" noProof="0" dirty="0">
                <a:ln>
                  <a:noFill/>
                </a:ln>
                <a:solidFill>
                  <a:srgbClr val="FF0000"/>
                </a:solidFill>
                <a:effectLst/>
                <a:uLnTx/>
                <a:uFillTx/>
                <a:latin typeface="Arial-Rounded"/>
                <a:cs typeface="+mn-cs"/>
              </a:rPr>
              <a:t>Nhím nâu lúng túng, nói lí nhí, nấp vào bụi cây, cuộn tròn người sợ hãi; run run khi bước vào nhà nhím trắng..</a:t>
            </a:r>
          </a:p>
        </p:txBody>
      </p:sp>
      <p:sp>
        <p:nvSpPr>
          <p:cNvPr id="4" name="TextBox 3">
            <a:extLst>
              <a:ext uri="{FF2B5EF4-FFF2-40B4-BE49-F238E27FC236}">
                <a16:creationId xmlns:a16="http://schemas.microsoft.com/office/drawing/2014/main" id="{D6E4536B-6EDF-4A13-A972-5F9FC03637CD}"/>
              </a:ext>
            </a:extLst>
          </p:cNvPr>
          <p:cNvSpPr txBox="1"/>
          <p:nvPr/>
        </p:nvSpPr>
        <p:spPr>
          <a:xfrm>
            <a:off x="3835936" y="1705705"/>
            <a:ext cx="45201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70AD47"/>
                </a:solidFill>
                <a:effectLst/>
                <a:uLnTx/>
                <a:uFillTx/>
                <a:latin typeface="Arial-Rounded"/>
                <a:cs typeface="+mn-cs"/>
              </a:rPr>
              <a:t>TRẢ LỜI CÂU HỎI</a:t>
            </a:r>
            <a:endParaRPr kumimoji="0" lang="en-US" sz="4000" b="0" i="0" u="none" strike="noStrike" kern="1200" cap="none" spc="0" normalizeH="0" baseline="0" noProof="0" dirty="0">
              <a:ln>
                <a:noFill/>
              </a:ln>
              <a:solidFill>
                <a:srgbClr val="70AD47"/>
              </a:solidFill>
              <a:effectLst/>
              <a:uLnTx/>
              <a:uFillTx/>
              <a:latin typeface="Arial-Rounded"/>
              <a:cs typeface="+mn-cs"/>
            </a:endParaRPr>
          </a:p>
        </p:txBody>
      </p:sp>
      <p:pic>
        <p:nvPicPr>
          <p:cNvPr id="5" name="Picture 4">
            <a:extLst>
              <a:ext uri="{FF2B5EF4-FFF2-40B4-BE49-F238E27FC236}">
                <a16:creationId xmlns:a16="http://schemas.microsoft.com/office/drawing/2014/main" id="{03669760-9685-4087-AA05-1C49573FF240}"/>
              </a:ext>
            </a:extLst>
          </p:cNvPr>
          <p:cNvPicPr>
            <a:picLocks noChangeAspect="1"/>
          </p:cNvPicPr>
          <p:nvPr/>
        </p:nvPicPr>
        <p:blipFill rotWithShape="1">
          <a:blip r:embed="rId2"/>
          <a:srcRect l="2857" t="2903" r="1768" b="3018"/>
          <a:stretch/>
        </p:blipFill>
        <p:spPr>
          <a:xfrm>
            <a:off x="442487" y="340242"/>
            <a:ext cx="2513364" cy="1924493"/>
          </a:xfrm>
          <a:prstGeom prst="ellipse">
            <a:avLst/>
          </a:prstGeom>
        </p:spPr>
      </p:pic>
    </p:spTree>
    <p:extLst>
      <p:ext uri="{BB962C8B-B14F-4D97-AF65-F5344CB8AC3E}">
        <p14:creationId xmlns:p14="http://schemas.microsoft.com/office/powerpoint/2010/main" val="143489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2975A-78E4-4FFC-8491-4407C5964AD9}"/>
              </a:ext>
            </a:extLst>
          </p:cNvPr>
          <p:cNvSpPr txBox="1"/>
          <p:nvPr/>
        </p:nvSpPr>
        <p:spPr>
          <a:xfrm>
            <a:off x="993987" y="987886"/>
            <a:ext cx="11022282" cy="650499"/>
          </a:xfrm>
          <a:prstGeom prst="rect">
            <a:avLst/>
          </a:prstGeom>
          <a:noFill/>
        </p:spPr>
        <p:txBody>
          <a:bodyPr wrap="square" rtlCol="0">
            <a:spAutoFit/>
          </a:bodyPr>
          <a:lstStyle/>
          <a:p>
            <a:pPr>
              <a:lnSpc>
                <a:spcPct val="150000"/>
              </a:lnSpc>
            </a:pPr>
            <a:r>
              <a:rPr lang="vi-VN" sz="2800" b="1" dirty="0">
                <a:solidFill>
                  <a:schemeClr val="accent6">
                    <a:lumMod val="75000"/>
                  </a:schemeClr>
                </a:solidFill>
                <a:latin typeface="+mj-lt"/>
              </a:rPr>
              <a:t>2. </a:t>
            </a:r>
            <a:r>
              <a:rPr lang="vi-VN" sz="2800" dirty="0">
                <a:latin typeface="+mj-lt"/>
              </a:rPr>
              <a:t>Kể về những lần nhím trắng và nhím nâu gặp nhau.</a:t>
            </a:r>
          </a:p>
        </p:txBody>
      </p:sp>
      <p:sp>
        <p:nvSpPr>
          <p:cNvPr id="3" name="TextBox 2">
            <a:extLst>
              <a:ext uri="{FF2B5EF4-FFF2-40B4-BE49-F238E27FC236}">
                <a16:creationId xmlns:a16="http://schemas.microsoft.com/office/drawing/2014/main" id="{6B3B5DC8-C03B-4E1C-BE95-4D8DC1E5DF9A}"/>
              </a:ext>
            </a:extLst>
          </p:cNvPr>
          <p:cNvSpPr txBox="1"/>
          <p:nvPr/>
        </p:nvSpPr>
        <p:spPr>
          <a:xfrm>
            <a:off x="904299" y="1486855"/>
            <a:ext cx="9473078" cy="2589491"/>
          </a:xfrm>
          <a:prstGeom prst="rect">
            <a:avLst/>
          </a:prstGeom>
          <a:noFill/>
        </p:spPr>
        <p:txBody>
          <a:bodyPr wrap="square" rtlCol="0">
            <a:spAutoFit/>
          </a:bodyPr>
          <a:lstStyle/>
          <a:p>
            <a:pPr marL="269875" indent="-269875" algn="just">
              <a:lnSpc>
                <a:spcPct val="150000"/>
              </a:lnSpc>
            </a:pPr>
            <a:r>
              <a:rPr lang="vi-VN" sz="2800" dirty="0">
                <a:solidFill>
                  <a:srgbClr val="FF0000"/>
                </a:solidFill>
                <a:latin typeface="+mj-lt"/>
                <a:sym typeface="Wingdings" panose="05000000000000000000" pitchFamily="2" charset="2"/>
              </a:rPr>
              <a:t></a:t>
            </a:r>
            <a:r>
              <a:rPr lang="vi-VN" sz="2800" dirty="0">
                <a:solidFill>
                  <a:schemeClr val="accent6">
                    <a:lumMod val="75000"/>
                  </a:schemeClr>
                </a:solidFill>
                <a:latin typeface="+mj-lt"/>
                <a:sym typeface="Wingdings" panose="05000000000000000000" pitchFamily="2" charset="2"/>
              </a:rPr>
              <a:t> </a:t>
            </a:r>
            <a:r>
              <a:rPr lang="vi-VN" sz="2800" dirty="0">
                <a:latin typeface="+mj-lt"/>
              </a:rPr>
              <a:t>Lần 1: </a:t>
            </a:r>
            <a:r>
              <a:rPr lang="vi-VN" sz="2800" dirty="0">
                <a:solidFill>
                  <a:srgbClr val="FF0000"/>
                </a:solidFill>
                <a:latin typeface="+mj-lt"/>
              </a:rPr>
              <a:t>Hai bạn gặp nhau vào buổi sáng, khi nhím nâu đi kiếm quả cây.</a:t>
            </a:r>
          </a:p>
          <a:p>
            <a:pPr marL="268288" algn="just">
              <a:lnSpc>
                <a:spcPct val="150000"/>
              </a:lnSpc>
            </a:pPr>
            <a:r>
              <a:rPr lang="vi-VN" sz="2800" dirty="0">
                <a:latin typeface="+mj-lt"/>
              </a:rPr>
              <a:t>Lần 2: </a:t>
            </a:r>
            <a:r>
              <a:rPr lang="vi-VN" sz="2800" dirty="0">
                <a:solidFill>
                  <a:srgbClr val="FF0000"/>
                </a:solidFill>
                <a:latin typeface="+mj-lt"/>
              </a:rPr>
              <a:t>Hai bạn gặp lại khi nhím nâu trú mưa đúng vào nhà nhím trắng.</a:t>
            </a:r>
          </a:p>
        </p:txBody>
      </p:sp>
      <p:sp>
        <p:nvSpPr>
          <p:cNvPr id="4" name="TextBox 3">
            <a:extLst>
              <a:ext uri="{FF2B5EF4-FFF2-40B4-BE49-F238E27FC236}">
                <a16:creationId xmlns:a16="http://schemas.microsoft.com/office/drawing/2014/main" id="{8B8809A2-EDAE-4A0A-BB95-88F22B3ABA0A}"/>
              </a:ext>
            </a:extLst>
          </p:cNvPr>
          <p:cNvSpPr txBox="1"/>
          <p:nvPr/>
        </p:nvSpPr>
        <p:spPr>
          <a:xfrm>
            <a:off x="904299" y="3969919"/>
            <a:ext cx="11022282" cy="650499"/>
          </a:xfrm>
          <a:prstGeom prst="rect">
            <a:avLst/>
          </a:prstGeom>
          <a:noFill/>
        </p:spPr>
        <p:txBody>
          <a:bodyPr wrap="square" rtlCol="0">
            <a:spAutoFit/>
          </a:bodyPr>
          <a:lstStyle/>
          <a:p>
            <a:pPr>
              <a:lnSpc>
                <a:spcPct val="150000"/>
              </a:lnSpc>
            </a:pPr>
            <a:r>
              <a:rPr lang="vi-VN" sz="2800" b="1" dirty="0">
                <a:solidFill>
                  <a:schemeClr val="accent6">
                    <a:lumMod val="75000"/>
                  </a:schemeClr>
                </a:solidFill>
                <a:latin typeface="+mj-lt"/>
              </a:rPr>
              <a:t>3. </a:t>
            </a:r>
            <a:r>
              <a:rPr lang="vi-VN" sz="2800" dirty="0">
                <a:latin typeface="+mj-lt"/>
              </a:rPr>
              <a:t>Theo em, vì sao nhím nâu nhận lời kết bạn cùng nhìm trắng? </a:t>
            </a:r>
          </a:p>
        </p:txBody>
      </p:sp>
      <p:sp>
        <p:nvSpPr>
          <p:cNvPr id="5" name="TextBox 4">
            <a:extLst>
              <a:ext uri="{FF2B5EF4-FFF2-40B4-BE49-F238E27FC236}">
                <a16:creationId xmlns:a16="http://schemas.microsoft.com/office/drawing/2014/main" id="{FF991E99-4329-422C-8DF3-4CE2A6C11235}"/>
              </a:ext>
            </a:extLst>
          </p:cNvPr>
          <p:cNvSpPr txBox="1"/>
          <p:nvPr/>
        </p:nvSpPr>
        <p:spPr>
          <a:xfrm>
            <a:off x="993987" y="4553939"/>
            <a:ext cx="10204025" cy="657359"/>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a:t>
            </a:r>
            <a:r>
              <a:rPr lang="vi-VN" sz="2800" dirty="0">
                <a:solidFill>
                  <a:srgbClr val="FF0000"/>
                </a:solidFill>
                <a:latin typeface="+mj-lt"/>
              </a:rPr>
              <a:t>Vì nhím nâu thấy nhím trắng hiền lành, tốt bụng, thân thiện.</a:t>
            </a:r>
          </a:p>
        </p:txBody>
      </p:sp>
    </p:spTree>
    <p:extLst>
      <p:ext uri="{BB962C8B-B14F-4D97-AF65-F5344CB8AC3E}">
        <p14:creationId xmlns:p14="http://schemas.microsoft.com/office/powerpoint/2010/main" val="98390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070CEA-E8F9-4D9C-AAFA-68B56169783A}"/>
              </a:ext>
            </a:extLst>
          </p:cNvPr>
          <p:cNvSpPr txBox="1"/>
          <p:nvPr/>
        </p:nvSpPr>
        <p:spPr>
          <a:xfrm>
            <a:off x="1410758" y="1077624"/>
            <a:ext cx="10497707" cy="1468864"/>
          </a:xfrm>
          <a:prstGeom prst="rect">
            <a:avLst/>
          </a:prstGeom>
          <a:noFill/>
        </p:spPr>
        <p:txBody>
          <a:bodyPr wrap="square" rtlCol="0">
            <a:spAutoFit/>
          </a:bodyPr>
          <a:lstStyle/>
          <a:p>
            <a:pPr>
              <a:lnSpc>
                <a:spcPct val="150000"/>
              </a:lnSpc>
              <a:buClr>
                <a:srgbClr val="000000"/>
              </a:buClr>
              <a:buFont typeface="Arial"/>
              <a:buNone/>
            </a:pPr>
            <a:r>
              <a:rPr lang="vi-VN" sz="3200" b="1" kern="0" dirty="0">
                <a:solidFill>
                  <a:srgbClr val="FC7D77">
                    <a:lumMod val="75000"/>
                  </a:srgbClr>
                </a:solidFill>
                <a:latin typeface="+mj-lt"/>
                <a:cs typeface="Arial"/>
                <a:sym typeface="Arial"/>
              </a:rPr>
              <a:t>4. </a:t>
            </a:r>
            <a:r>
              <a:rPr lang="vi-VN" sz="3200" kern="0" dirty="0">
                <a:solidFill>
                  <a:srgbClr val="000000"/>
                </a:solidFill>
                <a:latin typeface="+mj-lt"/>
                <a:cs typeface="Arial"/>
                <a:sym typeface="Arial"/>
              </a:rPr>
              <a:t>Nhờ đâu nhím trắng và nhím nâu có những ngày mùa đông vui vẻ, ấm áp?</a:t>
            </a:r>
          </a:p>
        </p:txBody>
      </p:sp>
      <p:sp>
        <p:nvSpPr>
          <p:cNvPr id="5" name="TextBox 4">
            <a:extLst>
              <a:ext uri="{FF2B5EF4-FFF2-40B4-BE49-F238E27FC236}">
                <a16:creationId xmlns:a16="http://schemas.microsoft.com/office/drawing/2014/main" id="{8B466196-E075-4257-9469-F56630C2C778}"/>
              </a:ext>
            </a:extLst>
          </p:cNvPr>
          <p:cNvSpPr txBox="1"/>
          <p:nvPr/>
        </p:nvSpPr>
        <p:spPr>
          <a:xfrm>
            <a:off x="1410758" y="2396241"/>
            <a:ext cx="9718392" cy="1468864"/>
          </a:xfrm>
          <a:prstGeom prst="rect">
            <a:avLst/>
          </a:prstGeom>
          <a:noFill/>
        </p:spPr>
        <p:txBody>
          <a:bodyPr wrap="square" rtlCol="0">
            <a:spAutoFit/>
          </a:bodyPr>
          <a:lstStyle/>
          <a:p>
            <a:pPr algn="just">
              <a:lnSpc>
                <a:spcPct val="150000"/>
              </a:lnSpc>
              <a:buClr>
                <a:srgbClr val="000000"/>
              </a:buClr>
              <a:buFont typeface="Arial"/>
              <a:buNone/>
            </a:pPr>
            <a:r>
              <a:rPr lang="vi-VN" sz="3200" kern="0" dirty="0">
                <a:solidFill>
                  <a:srgbClr val="FC7D77">
                    <a:lumMod val="75000"/>
                  </a:srgbClr>
                </a:solidFill>
                <a:latin typeface="+mj-lt"/>
                <a:cs typeface="Arial"/>
                <a:sym typeface="Wingdings" panose="05000000000000000000" pitchFamily="2" charset="2"/>
              </a:rPr>
              <a:t> </a:t>
            </a:r>
            <a:r>
              <a:rPr lang="vi-VN" sz="3200" kern="0" dirty="0">
                <a:solidFill>
                  <a:srgbClr val="FC7D77">
                    <a:lumMod val="75000"/>
                  </a:srgbClr>
                </a:solidFill>
                <a:latin typeface="+mj-lt"/>
                <a:cs typeface="Arial"/>
                <a:sym typeface="Arial"/>
              </a:rPr>
              <a:t>Vì nhím trắng và nhím nâu không phải sống một mình giữa mùa đông lạnh giá.</a:t>
            </a:r>
          </a:p>
        </p:txBody>
      </p:sp>
      <p:pic>
        <p:nvPicPr>
          <p:cNvPr id="6" name="Picture 5">
            <a:extLst>
              <a:ext uri="{FF2B5EF4-FFF2-40B4-BE49-F238E27FC236}">
                <a16:creationId xmlns:a16="http://schemas.microsoft.com/office/drawing/2014/main" id="{5CE2C5E2-7939-431D-92C3-508D07417729}"/>
              </a:ext>
            </a:extLst>
          </p:cNvPr>
          <p:cNvPicPr>
            <a:picLocks noChangeAspect="1"/>
          </p:cNvPicPr>
          <p:nvPr/>
        </p:nvPicPr>
        <p:blipFill rotWithShape="1">
          <a:blip r:embed="rId2"/>
          <a:srcRect l="2857" t="2903" r="1768" b="3018"/>
          <a:stretch/>
        </p:blipFill>
        <p:spPr>
          <a:xfrm>
            <a:off x="7140827" y="3429000"/>
            <a:ext cx="3640415" cy="2787481"/>
          </a:xfrm>
          <a:prstGeom prst="rect">
            <a:avLst/>
          </a:prstGeom>
        </p:spPr>
      </p:pic>
    </p:spTree>
    <p:extLst>
      <p:ext uri="{BB962C8B-B14F-4D97-AF65-F5344CB8AC3E}">
        <p14:creationId xmlns:p14="http://schemas.microsoft.com/office/powerpoint/2010/main" val="37097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pic>
        <p:nvPicPr>
          <p:cNvPr id="7" name="Picture 6">
            <a:extLst>
              <a:ext uri="{FF2B5EF4-FFF2-40B4-BE49-F238E27FC236}">
                <a16:creationId xmlns:a16="http://schemas.microsoft.com/office/drawing/2014/main"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97" y="1012834"/>
            <a:ext cx="541501" cy="407076"/>
          </a:xfrm>
          <a:prstGeom prst="rect">
            <a:avLst/>
          </a:prstGeom>
        </p:spPr>
      </p:pic>
      <p:pic>
        <p:nvPicPr>
          <p:cNvPr id="8" name="Picture 7">
            <a:extLst>
              <a:ext uri="{FF2B5EF4-FFF2-40B4-BE49-F238E27FC236}">
                <a16:creationId xmlns:a16="http://schemas.microsoft.com/office/drawing/2014/main"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60172" y="2904548"/>
            <a:ext cx="511705" cy="317903"/>
          </a:xfrm>
          <a:prstGeom prst="rect">
            <a:avLst/>
          </a:prstGeom>
        </p:spPr>
      </p:pic>
      <p:pic>
        <p:nvPicPr>
          <p:cNvPr id="9" name="Picture 8">
            <a:extLst>
              <a:ext uri="{FF2B5EF4-FFF2-40B4-BE49-F238E27FC236}">
                <a16:creationId xmlns:a16="http://schemas.microsoft.com/office/drawing/2014/main"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397" y="4707089"/>
            <a:ext cx="511705" cy="407076"/>
          </a:xfrm>
          <a:prstGeom prst="rect">
            <a:avLst/>
          </a:prstGeom>
        </p:spPr>
      </p:pic>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57DC50-DEAF-4CEF-B462-FED6EDD45CBB}"/>
              </a:ext>
            </a:extLst>
          </p:cNvPr>
          <p:cNvSpPr txBox="1"/>
          <p:nvPr/>
        </p:nvSpPr>
        <p:spPr>
          <a:xfrm>
            <a:off x="8410353" y="5984449"/>
            <a:ext cx="3781647" cy="646331"/>
          </a:xfrm>
          <a:prstGeom prst="rect">
            <a:avLst/>
          </a:prstGeom>
          <a:noFill/>
        </p:spPr>
        <p:txBody>
          <a:bodyPr wrap="square" rtlCol="0">
            <a:spAutoFit/>
          </a:bodyPr>
          <a:lstStyle/>
          <a:p>
            <a:r>
              <a:rPr lang="en-US" sz="3600" dirty="0" err="1">
                <a:solidFill>
                  <a:srgbClr val="00B050"/>
                </a:solidFill>
              </a:rPr>
              <a:t>Luyện</a:t>
            </a:r>
            <a:r>
              <a:rPr lang="en-US" sz="3600" dirty="0">
                <a:solidFill>
                  <a:srgbClr val="00B050"/>
                </a:solidFill>
              </a:rPr>
              <a:t> </a:t>
            </a:r>
            <a:r>
              <a:rPr lang="en-US" sz="3600" dirty="0" err="1">
                <a:solidFill>
                  <a:srgbClr val="00B050"/>
                </a:solidFill>
              </a:rPr>
              <a:t>đọc</a:t>
            </a:r>
            <a:r>
              <a:rPr lang="en-US" sz="3600" dirty="0">
                <a:solidFill>
                  <a:srgbClr val="00B050"/>
                </a:solidFill>
              </a:rPr>
              <a:t> </a:t>
            </a:r>
            <a:r>
              <a:rPr lang="en-US" sz="3600" dirty="0" err="1">
                <a:solidFill>
                  <a:srgbClr val="00B050"/>
                </a:solidFill>
              </a:rPr>
              <a:t>lại</a:t>
            </a:r>
            <a:endParaRPr lang="en-US" sz="3600" dirty="0">
              <a:solidFill>
                <a:srgbClr val="00B050"/>
              </a:solidFill>
            </a:endParaRPr>
          </a:p>
        </p:txBody>
      </p:sp>
    </p:spTree>
    <p:extLst>
      <p:ext uri="{BB962C8B-B14F-4D97-AF65-F5344CB8AC3E}">
        <p14:creationId xmlns:p14="http://schemas.microsoft.com/office/powerpoint/2010/main" val="1659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AAEF-5A19-4993-B5D5-816C563454E4}"/>
              </a:ext>
            </a:extLst>
          </p:cNvPr>
          <p:cNvSpPr txBox="1"/>
          <p:nvPr/>
        </p:nvSpPr>
        <p:spPr>
          <a:xfrm>
            <a:off x="4189229" y="2828835"/>
            <a:ext cx="4742121" cy="1323439"/>
          </a:xfrm>
          <a:prstGeom prst="rect">
            <a:avLst/>
          </a:prstGeom>
          <a:noFill/>
        </p:spPr>
        <p:txBody>
          <a:bodyPr wrap="square" rtlCol="0">
            <a:spAutoFit/>
          </a:bodyPr>
          <a:lstStyle/>
          <a:p>
            <a:r>
              <a:rPr lang="en-US" sz="8000" dirty="0" err="1">
                <a:solidFill>
                  <a:srgbClr val="00B050"/>
                </a:solidFill>
              </a:rPr>
              <a:t>Luyện</a:t>
            </a:r>
            <a:r>
              <a:rPr lang="en-US" sz="8000" dirty="0">
                <a:solidFill>
                  <a:srgbClr val="00B050"/>
                </a:solidFill>
              </a:rPr>
              <a:t> </a:t>
            </a:r>
            <a:r>
              <a:rPr lang="en-US" sz="8000" dirty="0" err="1">
                <a:solidFill>
                  <a:srgbClr val="00B050"/>
                </a:solidFill>
              </a:rPr>
              <a:t>tập</a:t>
            </a:r>
            <a:endParaRPr lang="en-US" sz="8000" dirty="0">
              <a:solidFill>
                <a:srgbClr val="00B050"/>
              </a:solidFill>
            </a:endParaRPr>
          </a:p>
        </p:txBody>
      </p:sp>
    </p:spTree>
    <p:extLst>
      <p:ext uri="{BB962C8B-B14F-4D97-AF65-F5344CB8AC3E}">
        <p14:creationId xmlns:p14="http://schemas.microsoft.com/office/powerpoint/2010/main" val="3988420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925739-D7BC-42BD-B690-40DD801AD46E}"/>
              </a:ext>
            </a:extLst>
          </p:cNvPr>
          <p:cNvSpPr txBox="1"/>
          <p:nvPr/>
        </p:nvSpPr>
        <p:spPr>
          <a:xfrm>
            <a:off x="1535577" y="1180086"/>
            <a:ext cx="11408921" cy="570734"/>
          </a:xfrm>
          <a:prstGeom prst="rect">
            <a:avLst/>
          </a:prstGeom>
          <a:noFill/>
        </p:spPr>
        <p:txBody>
          <a:bodyPr wrap="square" rtlCol="0">
            <a:spAutoFit/>
          </a:bodyPr>
          <a:lstStyle/>
          <a:p>
            <a:pPr algn="just">
              <a:lnSpc>
                <a:spcPct val="150000"/>
              </a:lnSpc>
            </a:pPr>
            <a:r>
              <a:rPr lang="vi-VN" sz="2400" b="1" dirty="0">
                <a:solidFill>
                  <a:schemeClr val="accent6">
                    <a:lumMod val="75000"/>
                  </a:schemeClr>
                </a:solidFill>
                <a:latin typeface="+mj-lt"/>
              </a:rPr>
              <a:t>1. </a:t>
            </a:r>
            <a:r>
              <a:rPr lang="vi-VN" sz="2400" dirty="0">
                <a:latin typeface="+mj-lt"/>
              </a:rPr>
              <a:t>Đóng vai nhím trắng, nhím nâu trong lần gặp để nói tiếp các câu: </a:t>
            </a:r>
          </a:p>
        </p:txBody>
      </p:sp>
      <p:pic>
        <p:nvPicPr>
          <p:cNvPr id="3" name="Picture 2">
            <a:extLst>
              <a:ext uri="{FF2B5EF4-FFF2-40B4-BE49-F238E27FC236}">
                <a16:creationId xmlns:a16="http://schemas.microsoft.com/office/drawing/2014/main" id="{9BF4A84B-4853-4DEB-AA70-6AE6108B30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1222360" cy="908457"/>
          </a:xfrm>
          <a:prstGeom prst="rect">
            <a:avLst/>
          </a:prstGeom>
        </p:spPr>
      </p:pic>
      <p:sp>
        <p:nvSpPr>
          <p:cNvPr id="4" name="TextBox 3">
            <a:extLst>
              <a:ext uri="{FF2B5EF4-FFF2-40B4-BE49-F238E27FC236}">
                <a16:creationId xmlns:a16="http://schemas.microsoft.com/office/drawing/2014/main" id="{27F7E6B8-AEB4-42B9-9F2F-14CF21E3EE0D}"/>
              </a:ext>
            </a:extLst>
          </p:cNvPr>
          <p:cNvSpPr txBox="1"/>
          <p:nvPr/>
        </p:nvSpPr>
        <p:spPr>
          <a:xfrm>
            <a:off x="1218101" y="460493"/>
            <a:ext cx="2942027"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 LUYỆN TẬP</a:t>
            </a:r>
            <a:endParaRPr lang="en-US" sz="2800" b="1" dirty="0">
              <a:solidFill>
                <a:srgbClr val="17479D"/>
              </a:solidFill>
              <a:latin typeface="+mj-lt"/>
            </a:endParaRPr>
          </a:p>
        </p:txBody>
      </p:sp>
      <p:pic>
        <p:nvPicPr>
          <p:cNvPr id="6" name="Picture 5">
            <a:extLst>
              <a:ext uri="{FF2B5EF4-FFF2-40B4-BE49-F238E27FC236}">
                <a16:creationId xmlns:a16="http://schemas.microsoft.com/office/drawing/2014/main" id="{42673DEA-E82F-490C-8C20-C37B3F6FA9D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79315" y="2171951"/>
            <a:ext cx="9686277" cy="3144328"/>
          </a:xfrm>
          <a:prstGeom prst="rect">
            <a:avLst/>
          </a:prstGeom>
        </p:spPr>
      </p:pic>
    </p:spTree>
    <p:extLst>
      <p:ext uri="{BB962C8B-B14F-4D97-AF65-F5344CB8AC3E}">
        <p14:creationId xmlns:p14="http://schemas.microsoft.com/office/powerpoint/2010/main" val="6488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23872" y="988522"/>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19" name="TextBox 18">
            <a:extLst>
              <a:ext uri="{FF2B5EF4-FFF2-40B4-BE49-F238E27FC236}">
                <a16:creationId xmlns:a16="http://schemas.microsoft.com/office/drawing/2014/main" id="{6C526A89-6360-4321-86A9-4E94A444DC9E}"/>
              </a:ext>
            </a:extLst>
          </p:cNvPr>
          <p:cNvSpPr txBox="1"/>
          <p:nvPr/>
        </p:nvSpPr>
        <p:spPr>
          <a:xfrm>
            <a:off x="7158386" y="1546247"/>
            <a:ext cx="4487401" cy="3235822"/>
          </a:xfrm>
          <a:prstGeom prst="rect">
            <a:avLst/>
          </a:prstGeom>
          <a:noFill/>
        </p:spPr>
        <p:txBody>
          <a:bodyPr wrap="square" rtlCol="0">
            <a:spAutoFit/>
          </a:bodyPr>
          <a:lstStyle/>
          <a:p>
            <a:pPr lvl="0">
              <a:lnSpc>
                <a:spcPct val="150000"/>
              </a:lnSpc>
            </a:pPr>
            <a:r>
              <a:rPr lang="vi-VN" sz="2800" b="1" dirty="0">
                <a:solidFill>
                  <a:schemeClr val="accent6">
                    <a:lumMod val="75000"/>
                  </a:schemeClr>
                </a:solidFill>
                <a:latin typeface="+mj-lt"/>
              </a:rPr>
              <a:t>2. </a:t>
            </a:r>
            <a:r>
              <a:rPr lang="vi-VN" sz="2800" dirty="0">
                <a:latin typeface="+mj-lt"/>
              </a:rPr>
              <a:t>Đóng vai Bình và An để nói và đáp lời xin lỗi trong tình huống: </a:t>
            </a:r>
          </a:p>
          <a:p>
            <a:pPr lvl="0">
              <a:lnSpc>
                <a:spcPct val="150000"/>
              </a:lnSpc>
            </a:pPr>
            <a:r>
              <a:rPr lang="vi-VN" sz="2800" dirty="0">
                <a:latin typeface="+mj-lt"/>
              </a:rPr>
              <a:t>Bình vô tình va vào An, làm An ngã. </a:t>
            </a:r>
          </a:p>
        </p:txBody>
      </p:sp>
    </p:spTree>
    <p:extLst>
      <p:ext uri="{BB962C8B-B14F-4D97-AF65-F5344CB8AC3E}">
        <p14:creationId xmlns:p14="http://schemas.microsoft.com/office/powerpoint/2010/main" val="4211067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t="7778" r="5336" b="75097"/>
          <a:stretch/>
        </p:blipFill>
        <p:spPr>
          <a:xfrm rot="660128">
            <a:off x="9604002" y="-248082"/>
            <a:ext cx="2538847" cy="2163771"/>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3" name="组合 2">
            <a:extLst>
              <a:ext uri="{FF2B5EF4-FFF2-40B4-BE49-F238E27FC236}">
                <a16:creationId xmlns:a16="http://schemas.microsoft.com/office/drawing/2014/main" id="{97B5B2FD-5119-485B-B1A2-651860EAA1B2}"/>
              </a:ext>
            </a:extLst>
          </p:cNvPr>
          <p:cNvGrpSpPr/>
          <p:nvPr/>
        </p:nvGrpSpPr>
        <p:grpSpPr>
          <a:xfrm>
            <a:off x="4112852" y="2138068"/>
            <a:ext cx="3109972" cy="3691772"/>
            <a:chOff x="3963397" y="1589167"/>
            <a:chExt cx="3565106" cy="3816760"/>
          </a:xfrm>
        </p:grpSpPr>
        <p:sp>
          <p:nvSpPr>
            <p:cNvPr id="2" name="矩形 1">
              <a:extLst>
                <a:ext uri="{FF2B5EF4-FFF2-40B4-BE49-F238E27FC236}">
                  <a16:creationId xmlns:a16="http://schemas.microsoft.com/office/drawing/2014/main" id="{57749B8E-E5A7-4163-8507-D8F3B9F34E13}"/>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1C298902-3191-41FB-91C7-4B3C21134A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sp>
        <p:nvSpPr>
          <p:cNvPr id="6" name="Thought Bubble: Cloud 5">
            <a:extLst>
              <a:ext uri="{FF2B5EF4-FFF2-40B4-BE49-F238E27FC236}">
                <a16:creationId xmlns:a16="http://schemas.microsoft.com/office/drawing/2014/main" id="{2276102F-99E9-4843-8F3A-0CC5EB1D1881}"/>
              </a:ext>
            </a:extLst>
          </p:cNvPr>
          <p:cNvSpPr/>
          <p:nvPr/>
        </p:nvSpPr>
        <p:spPr>
          <a:xfrm>
            <a:off x="266217" y="288235"/>
            <a:ext cx="4227125" cy="2004362"/>
          </a:xfrm>
          <a:prstGeom prst="cloudCallout">
            <a:avLst>
              <a:gd name="adj1" fmla="val 45859"/>
              <a:gd name="adj2" fmla="val 5825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lỗi</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Do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sơ</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4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hought Bubble: Cloud 16">
            <a:extLst>
              <a:ext uri="{FF2B5EF4-FFF2-40B4-BE49-F238E27FC236}">
                <a16:creationId xmlns:a16="http://schemas.microsoft.com/office/drawing/2014/main" id="{1A11D29A-0E49-4158-ACAA-AB23465EC073}"/>
              </a:ext>
            </a:extLst>
          </p:cNvPr>
          <p:cNvSpPr/>
          <p:nvPr/>
        </p:nvSpPr>
        <p:spPr>
          <a:xfrm>
            <a:off x="7032579" y="395962"/>
            <a:ext cx="4559653" cy="2004362"/>
          </a:xfrm>
          <a:prstGeom prst="cloudCallout">
            <a:avLst>
              <a:gd name="adj1" fmla="val -48344"/>
              <a:gd name="adj2" fmla="val 57276"/>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Lần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ý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nhé</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74324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8F4A43-0CE8-4910-85B8-91A564774C0D}"/>
              </a:ext>
            </a:extLst>
          </p:cNvPr>
          <p:cNvGrpSpPr/>
          <p:nvPr/>
        </p:nvGrpSpPr>
        <p:grpSpPr>
          <a:xfrm>
            <a:off x="687324" y="751663"/>
            <a:ext cx="2068470" cy="1793181"/>
            <a:chOff x="306615" y="629196"/>
            <a:chExt cx="1632310" cy="1793181"/>
          </a:xfrm>
        </p:grpSpPr>
        <p:sp>
          <p:nvSpPr>
            <p:cNvPr id="3" name="TextBox 2">
              <a:extLst>
                <a:ext uri="{FF2B5EF4-FFF2-40B4-BE49-F238E27FC236}">
                  <a16:creationId xmlns:a16="http://schemas.microsoft.com/office/drawing/2014/main" id="{9F11C4FA-8A96-471D-999D-4EE9F1DB5540}"/>
                </a:ext>
              </a:extLst>
            </p:cNvPr>
            <p:cNvSpPr txBox="1"/>
            <p:nvPr/>
          </p:nvSpPr>
          <p:spPr>
            <a:xfrm>
              <a:off x="325278" y="629196"/>
              <a:ext cx="1613647" cy="1754326"/>
            </a:xfrm>
            <a:prstGeom prst="rect">
              <a:avLst/>
            </a:prstGeom>
            <a:noFill/>
          </p:spPr>
          <p:txBody>
            <a:bodyPr wrap="square" rtlCol="0">
              <a:spAutoFit/>
            </a:bodyPr>
            <a:lstStyle/>
            <a:p>
              <a:r>
                <a:rPr lang="en-US" sz="5400" dirty="0">
                  <a:solidFill>
                    <a:schemeClr val="accent1">
                      <a:lumMod val="50000"/>
                    </a:schemeClr>
                  </a:solidFill>
                  <a:latin typeface="Times New Roman" panose="02020603050405020304" pitchFamily="18" charset="0"/>
                  <a:cs typeface="Times New Roman" panose="02020603050405020304" pitchFamily="18" charset="0"/>
                </a:rPr>
                <a:t>BÀI 20</a:t>
              </a:r>
            </a:p>
          </p:txBody>
        </p:sp>
        <p:sp>
          <p:nvSpPr>
            <p:cNvPr id="4" name="TextBox 3">
              <a:extLst>
                <a:ext uri="{FF2B5EF4-FFF2-40B4-BE49-F238E27FC236}">
                  <a16:creationId xmlns:a16="http://schemas.microsoft.com/office/drawing/2014/main" id="{86C4FC32-588B-4BDD-BD8A-31B0ACA12E8C}"/>
                </a:ext>
              </a:extLst>
            </p:cNvPr>
            <p:cNvSpPr txBox="1"/>
            <p:nvPr/>
          </p:nvSpPr>
          <p:spPr>
            <a:xfrm>
              <a:off x="306615" y="668051"/>
              <a:ext cx="1613647" cy="1754326"/>
            </a:xfrm>
            <a:prstGeom prst="rect">
              <a:avLst/>
            </a:prstGeom>
            <a:noFill/>
          </p:spPr>
          <p:txBody>
            <a:bodyPr wrap="square" rtlCol="0">
              <a:spAutoFit/>
            </a:bodyPr>
            <a:lstStyle/>
            <a:p>
              <a:r>
                <a:rPr lang="en-US" sz="5400" dirty="0">
                  <a:solidFill>
                    <a:schemeClr val="accent1"/>
                  </a:solidFill>
                  <a:latin typeface="Times New Roman" panose="02020603050405020304" pitchFamily="18" charset="0"/>
                  <a:cs typeface="Times New Roman" panose="02020603050405020304" pitchFamily="18" charset="0"/>
                </a:rPr>
                <a:t>BÀI 20</a:t>
              </a:r>
            </a:p>
          </p:txBody>
        </p:sp>
      </p:grpSp>
      <p:pic>
        <p:nvPicPr>
          <p:cNvPr id="5" name="Picture 4">
            <a:extLst>
              <a:ext uri="{FF2B5EF4-FFF2-40B4-BE49-F238E27FC236}">
                <a16:creationId xmlns:a16="http://schemas.microsoft.com/office/drawing/2014/main" id="{FBFAD77B-089B-4ACB-B9D6-E1E1D2FAE876}"/>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905944" y="2126677"/>
            <a:ext cx="881738" cy="366713"/>
          </a:xfrm>
          <a:prstGeom prst="rect">
            <a:avLst/>
          </a:prstGeom>
        </p:spPr>
      </p:pic>
      <p:sp>
        <p:nvSpPr>
          <p:cNvPr id="6" name="TextBox 5">
            <a:extLst>
              <a:ext uri="{FF2B5EF4-FFF2-40B4-BE49-F238E27FC236}">
                <a16:creationId xmlns:a16="http://schemas.microsoft.com/office/drawing/2014/main" id="{4E2CC099-1B40-41E1-A107-55D527A74AC8}"/>
              </a:ext>
            </a:extLst>
          </p:cNvPr>
          <p:cNvSpPr txBox="1"/>
          <p:nvPr/>
        </p:nvSpPr>
        <p:spPr>
          <a:xfrm>
            <a:off x="4087983" y="1884688"/>
            <a:ext cx="6022787" cy="661207"/>
          </a:xfrm>
          <a:prstGeom prst="rect">
            <a:avLst/>
          </a:prstGeom>
          <a:noFill/>
        </p:spPr>
        <p:txBody>
          <a:bodyPr wrap="square" rtlCol="0">
            <a:spAutoFit/>
          </a:bodyPr>
          <a:lstStyle/>
          <a:p>
            <a:pPr>
              <a:lnSpc>
                <a:spcPct val="150000"/>
              </a:lnSpc>
            </a:pPr>
            <a:r>
              <a:rPr lang="vi-VN" sz="2800" dirty="0">
                <a:latin typeface="Times New Roman" panose="02020603050405020304" pitchFamily="18" charset="0"/>
                <a:cs typeface="Times New Roman" panose="02020603050405020304" pitchFamily="18" charset="0"/>
              </a:rPr>
              <a:t>Hãy kể những đức tính tốt của bạn em?</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073152B-2E38-44FD-BAF8-7701C97C29C3}"/>
              </a:ext>
            </a:extLst>
          </p:cNvPr>
          <p:cNvSpPr txBox="1"/>
          <p:nvPr/>
        </p:nvSpPr>
        <p:spPr>
          <a:xfrm>
            <a:off x="3346813" y="1232756"/>
            <a:ext cx="6565001" cy="830997"/>
          </a:xfrm>
          <a:prstGeom prst="rect">
            <a:avLst/>
          </a:prstGeom>
          <a:noFill/>
        </p:spPr>
        <p:txBody>
          <a:bodyPr wrap="square" rtlCol="0">
            <a:spAutoFit/>
          </a:bodyPr>
          <a:lstStyle/>
          <a:p>
            <a:pPr algn="ctr"/>
            <a:r>
              <a:rPr lang="vi-VN" sz="4800" dirty="0">
                <a:solidFill>
                  <a:schemeClr val="accent2"/>
                </a:solidFill>
                <a:latin typeface="Times New Roman" panose="02020603050405020304" pitchFamily="18" charset="0"/>
                <a:cs typeface="Times New Roman" panose="02020603050405020304" pitchFamily="18" charset="0"/>
              </a:rPr>
              <a:t>NHÍM NÂU KẾT BẠN</a:t>
            </a:r>
            <a:endParaRPr lang="en-US" sz="4800" dirty="0">
              <a:solidFill>
                <a:schemeClr val="accent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8008150-59F2-416E-B481-37F0FAC12368}"/>
              </a:ext>
            </a:extLst>
          </p:cNvPr>
          <p:cNvSpPr txBox="1"/>
          <p:nvPr/>
        </p:nvSpPr>
        <p:spPr>
          <a:xfrm>
            <a:off x="3699972" y="1884688"/>
            <a:ext cx="8271359" cy="661207"/>
          </a:xfrm>
          <a:prstGeom prst="rect">
            <a:avLst/>
          </a:prstGeom>
          <a:noFill/>
        </p:spPr>
        <p:txBody>
          <a:bodyPr wrap="square" rtlCol="0">
            <a:spAutoFit/>
          </a:bodyPr>
          <a:lstStyle/>
          <a:p>
            <a:pPr>
              <a:lnSpc>
                <a:spcPct val="150000"/>
              </a:lnSpc>
            </a:pPr>
            <a:r>
              <a:rPr lang="vi-VN" sz="2800" dirty="0">
                <a:latin typeface="Times New Roman" panose="02020603050405020304" pitchFamily="18" charset="0"/>
                <a:cs typeface="Times New Roman" panose="02020603050405020304" pitchFamily="18" charset="0"/>
              </a:rPr>
              <a:t>Em muốn học tập những đức tính nào của bạn? </a:t>
            </a:r>
            <a:endParaRPr lang="en-US" sz="28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84281D5-E806-4B32-86E0-213D071675E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1000"/>
                    </a14:imgEffect>
                    <a14:imgEffect>
                      <a14:brightnessContrast bright="4000"/>
                    </a14:imgEffect>
                  </a14:imgLayer>
                </a14:imgProps>
              </a:ext>
            </a:extLst>
          </a:blip>
          <a:srcRect l="2857" t="2903" r="1768" b="3018"/>
          <a:stretch/>
        </p:blipFill>
        <p:spPr>
          <a:xfrm>
            <a:off x="1346625" y="2897372"/>
            <a:ext cx="9937678" cy="3749045"/>
          </a:xfrm>
          <a:prstGeom prst="roundRect">
            <a:avLst/>
          </a:prstGeom>
        </p:spPr>
      </p:pic>
    </p:spTree>
    <p:extLst>
      <p:ext uri="{BB962C8B-B14F-4D97-AF65-F5344CB8AC3E}">
        <p14:creationId xmlns:p14="http://schemas.microsoft.com/office/powerpoint/2010/main" val="313780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46110"/>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48207" y="1003272"/>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 name="TextBox 1">
            <a:extLst>
              <a:ext uri="{FF2B5EF4-FFF2-40B4-BE49-F238E27FC236}">
                <a16:creationId xmlns:a16="http://schemas.microsoft.com/office/drawing/2014/main" id="{B98CD261-C0C6-4F9B-9627-8BC42574CEBD}"/>
              </a:ext>
            </a:extLst>
          </p:cNvPr>
          <p:cNvSpPr txBox="1"/>
          <p:nvPr/>
        </p:nvSpPr>
        <p:spPr>
          <a:xfrm>
            <a:off x="7460197" y="1602658"/>
            <a:ext cx="3896061"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Sắm</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vai</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6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014644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8E932-5630-4279-BA6F-FCCD8266C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57" y="108856"/>
            <a:ext cx="12452714" cy="6995229"/>
          </a:xfrm>
          <a:prstGeom prst="rect">
            <a:avLst/>
          </a:prstGeom>
        </p:spPr>
      </p:pic>
      <p:sp>
        <p:nvSpPr>
          <p:cNvPr id="4" name="Title 1">
            <a:extLst>
              <a:ext uri="{FF2B5EF4-FFF2-40B4-BE49-F238E27FC236}">
                <a16:creationId xmlns:a16="http://schemas.microsoft.com/office/drawing/2014/main" id="{A356A565-AC3D-4505-AF2D-4A31C4AD3F96}"/>
              </a:ext>
            </a:extLst>
          </p:cNvPr>
          <p:cNvSpPr txBox="1">
            <a:spLocks/>
          </p:cNvSpPr>
          <p:nvPr/>
        </p:nvSpPr>
        <p:spPr>
          <a:xfrm>
            <a:off x="838200" y="2943688"/>
            <a:ext cx="10515600" cy="1325563"/>
          </a:xfrm>
          <a:prstGeom prst="rect">
            <a:avLst/>
          </a:prstGeom>
        </p:spPr>
        <p:txBody>
          <a:bodyPr>
            <a:norm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r>
              <a:rPr lang="en-US" sz="6600" b="1">
                <a:solidFill>
                  <a:srgbClr val="0070C0"/>
                </a:solidFill>
                <a:latin typeface="UTM Avo" panose="02040603050506020204" pitchFamily="18" charset="0"/>
              </a:rPr>
              <a:t>Củng cố bài học</a:t>
            </a:r>
            <a:endParaRPr lang="en-US" sz="6600" b="1" dirty="0">
              <a:solidFill>
                <a:srgbClr val="0070C0"/>
              </a:solidFill>
              <a:latin typeface="UTM Avo" panose="02040603050506020204" pitchFamily="18" charset="0"/>
            </a:endParaRPr>
          </a:p>
        </p:txBody>
      </p:sp>
    </p:spTree>
    <p:extLst>
      <p:ext uri="{BB962C8B-B14F-4D97-AF65-F5344CB8AC3E}">
        <p14:creationId xmlns:p14="http://schemas.microsoft.com/office/powerpoint/2010/main" val="30242349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6042680"/>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trú ngụ. Bất chợt,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57DC50-DEAF-4CEF-B462-FED6EDD45CBB}"/>
              </a:ext>
            </a:extLst>
          </p:cNvPr>
          <p:cNvSpPr txBox="1"/>
          <p:nvPr/>
        </p:nvSpPr>
        <p:spPr>
          <a:xfrm>
            <a:off x="8676166" y="5958220"/>
            <a:ext cx="3781647" cy="707886"/>
          </a:xfrm>
          <a:prstGeom prst="rect">
            <a:avLst/>
          </a:prstGeom>
          <a:noFill/>
        </p:spPr>
        <p:txBody>
          <a:bodyPr wrap="square" rtlCol="0">
            <a:spAutoFit/>
          </a:bodyPr>
          <a:lstStyle/>
          <a:p>
            <a:r>
              <a:rPr lang="en-US" sz="4000" dirty="0" err="1">
                <a:solidFill>
                  <a:srgbClr val="00B050"/>
                </a:solidFill>
              </a:rPr>
              <a:t>Đọc</a:t>
            </a:r>
            <a:r>
              <a:rPr lang="en-US" sz="4000" dirty="0">
                <a:solidFill>
                  <a:srgbClr val="00B050"/>
                </a:solidFill>
              </a:rPr>
              <a:t> </a:t>
            </a:r>
            <a:r>
              <a:rPr lang="en-US" sz="4000" dirty="0" err="1">
                <a:solidFill>
                  <a:srgbClr val="00B050"/>
                </a:solidFill>
              </a:rPr>
              <a:t>mẫu</a:t>
            </a:r>
            <a:endParaRPr lang="en-US" sz="4000" dirty="0">
              <a:solidFill>
                <a:srgbClr val="00B050"/>
              </a:solidFill>
            </a:endParaRPr>
          </a:p>
        </p:txBody>
      </p:sp>
    </p:spTree>
    <p:extLst>
      <p:ext uri="{BB962C8B-B14F-4D97-AF65-F5344CB8AC3E}">
        <p14:creationId xmlns:p14="http://schemas.microsoft.com/office/powerpoint/2010/main" val="941331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Arial-Rounded"/>
              <a:cs typeface="Arial"/>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Rounded"/>
                <a:cs typeface="Arial"/>
                <a:sym typeface="Arial"/>
              </a:rPr>
              <a:t>         </a:t>
            </a:r>
            <a:r>
              <a:rPr kumimoji="0" lang="vi-VN" sz="2800" b="0" i="0" u="none" strike="noStrike" kern="1200" cap="none" spc="0" normalizeH="0" baseline="0" noProof="0" dirty="0">
                <a:ln>
                  <a:noFill/>
                </a:ln>
                <a:solidFill>
                  <a:prstClr val="black"/>
                </a:solidFill>
                <a:effectLst/>
                <a:uLnTx/>
                <a:uFillTx/>
                <a:latin typeface="Arial-Rounded"/>
                <a:cs typeface="+mn-cs"/>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cs typeface="+mn-cs"/>
              </a:rPr>
              <a:t>          Mùa đông đến, nhím nâu đi tìm nơi trú ngụ.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cs typeface="+mn-cs"/>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a:cs typeface="Arial"/>
                <a:sym typeface="Arial"/>
              </a:rPr>
              <a:t>					( Theo Minh Anh)</a:t>
            </a:r>
          </a:p>
        </p:txBody>
      </p:sp>
      <p:pic>
        <p:nvPicPr>
          <p:cNvPr id="7" name="Picture 6">
            <a:extLst>
              <a:ext uri="{FF2B5EF4-FFF2-40B4-BE49-F238E27FC236}">
                <a16:creationId xmlns:a16="http://schemas.microsoft.com/office/drawing/2014/main"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67" y="1074978"/>
            <a:ext cx="422881" cy="317903"/>
          </a:xfrm>
          <a:prstGeom prst="rect">
            <a:avLst/>
          </a:prstGeom>
        </p:spPr>
      </p:pic>
      <p:pic>
        <p:nvPicPr>
          <p:cNvPr id="8" name="Picture 7">
            <a:extLst>
              <a:ext uri="{FF2B5EF4-FFF2-40B4-BE49-F238E27FC236}">
                <a16:creationId xmlns:a16="http://schemas.microsoft.com/office/drawing/2014/main"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68885" y="2928877"/>
            <a:ext cx="404232" cy="317903"/>
          </a:xfrm>
          <a:prstGeom prst="rect">
            <a:avLst/>
          </a:prstGeom>
        </p:spPr>
      </p:pic>
      <p:pic>
        <p:nvPicPr>
          <p:cNvPr id="9" name="Picture 8">
            <a:extLst>
              <a:ext uri="{FF2B5EF4-FFF2-40B4-BE49-F238E27FC236}">
                <a16:creationId xmlns:a16="http://schemas.microsoft.com/office/drawing/2014/main"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172" y="4745885"/>
            <a:ext cx="511705" cy="407076"/>
          </a:xfrm>
          <a:prstGeom prst="rect">
            <a:avLst/>
          </a:prstGeom>
        </p:spPr>
      </p:pic>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cs typeface="+mn-cs"/>
            </a:endParaRPr>
          </a:p>
        </p:txBody>
      </p:sp>
      <p:sp>
        <p:nvSpPr>
          <p:cNvPr id="11" name="TextBox 10">
            <a:extLst>
              <a:ext uri="{FF2B5EF4-FFF2-40B4-BE49-F238E27FC236}">
                <a16:creationId xmlns:a16="http://schemas.microsoft.com/office/drawing/2014/main" id="{D957DC50-DEAF-4CEF-B462-FED6EDD45CBB}"/>
              </a:ext>
            </a:extLst>
          </p:cNvPr>
          <p:cNvSpPr txBox="1"/>
          <p:nvPr/>
        </p:nvSpPr>
        <p:spPr>
          <a:xfrm>
            <a:off x="7896448" y="5944570"/>
            <a:ext cx="40616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B050"/>
                </a:solidFill>
                <a:effectLst/>
                <a:uLnTx/>
                <a:uFillTx/>
                <a:latin typeface="Arial-Rounded"/>
                <a:cs typeface="+mn-cs"/>
              </a:rPr>
              <a:t>Câu</a:t>
            </a:r>
            <a:r>
              <a:rPr kumimoji="0" lang="en-US" sz="3000" b="0" i="0" u="none" strike="noStrike" kern="1200" cap="none" spc="0" normalizeH="0" baseline="0" noProof="0" dirty="0">
                <a:ln>
                  <a:noFill/>
                </a:ln>
                <a:solidFill>
                  <a:srgbClr val="00B050"/>
                </a:solidFill>
                <a:effectLst/>
                <a:uLnTx/>
                <a:uFillTx/>
                <a:latin typeface="Arial-Rounded"/>
                <a:cs typeface="+mn-cs"/>
              </a:rPr>
              <a:t> </a:t>
            </a:r>
            <a:r>
              <a:rPr kumimoji="0" lang="en-US" sz="3000" b="0" i="0" u="none" strike="noStrike" kern="1200" cap="none" spc="0" normalizeH="0" baseline="0" noProof="0" dirty="0" err="1">
                <a:ln>
                  <a:noFill/>
                </a:ln>
                <a:solidFill>
                  <a:srgbClr val="00B050"/>
                </a:solidFill>
                <a:effectLst/>
                <a:uLnTx/>
                <a:uFillTx/>
                <a:latin typeface="Arial-Rounded"/>
                <a:cs typeface="+mn-cs"/>
              </a:rPr>
              <a:t>chuyện</a:t>
            </a:r>
            <a:r>
              <a:rPr kumimoji="0" lang="en-US" sz="3000" b="0" i="0" u="none" strike="noStrike" kern="1200" cap="none" spc="0" normalizeH="0" baseline="0" noProof="0" dirty="0">
                <a:ln>
                  <a:noFill/>
                </a:ln>
                <a:solidFill>
                  <a:srgbClr val="00B050"/>
                </a:solidFill>
                <a:effectLst/>
                <a:uLnTx/>
                <a:uFillTx/>
                <a:latin typeface="Arial-Rounded"/>
                <a:cs typeface="+mn-cs"/>
              </a:rPr>
              <a:t> </a:t>
            </a:r>
            <a:r>
              <a:rPr kumimoji="0" lang="en-US" sz="3000" b="0" i="0" u="none" strike="noStrike" kern="1200" cap="none" spc="0" normalizeH="0" baseline="0" noProof="0" dirty="0" err="1">
                <a:ln>
                  <a:noFill/>
                </a:ln>
                <a:solidFill>
                  <a:srgbClr val="00B050"/>
                </a:solidFill>
                <a:effectLst/>
                <a:uLnTx/>
                <a:uFillTx/>
                <a:latin typeface="Arial-Rounded"/>
                <a:cs typeface="+mn-cs"/>
              </a:rPr>
              <a:t>có</a:t>
            </a:r>
            <a:r>
              <a:rPr kumimoji="0" lang="en-US" sz="3000" b="0" i="0" u="none" strike="noStrike" kern="1200" cap="none" spc="0" normalizeH="0" baseline="0" noProof="0" dirty="0">
                <a:ln>
                  <a:noFill/>
                </a:ln>
                <a:solidFill>
                  <a:srgbClr val="00B050"/>
                </a:solidFill>
                <a:effectLst/>
                <a:uLnTx/>
                <a:uFillTx/>
                <a:latin typeface="Arial-Rounded"/>
                <a:cs typeface="+mn-cs"/>
              </a:rPr>
              <a:t> </a:t>
            </a:r>
            <a:r>
              <a:rPr kumimoji="0" lang="en-US" sz="3000" b="0" i="0" u="none" strike="noStrike" kern="1200" cap="none" spc="0" normalizeH="0" baseline="0" noProof="0" dirty="0" err="1">
                <a:ln>
                  <a:noFill/>
                </a:ln>
                <a:solidFill>
                  <a:srgbClr val="00B050"/>
                </a:solidFill>
                <a:effectLst/>
                <a:uLnTx/>
                <a:uFillTx/>
                <a:latin typeface="Arial-Rounded"/>
                <a:cs typeface="+mn-cs"/>
              </a:rPr>
              <a:t>mấy</a:t>
            </a:r>
            <a:r>
              <a:rPr kumimoji="0" lang="en-US" sz="3000" b="0" i="0" u="none" strike="noStrike" kern="1200" cap="none" spc="0" normalizeH="0" baseline="0" noProof="0" dirty="0">
                <a:ln>
                  <a:noFill/>
                </a:ln>
                <a:solidFill>
                  <a:srgbClr val="00B050"/>
                </a:solidFill>
                <a:effectLst/>
                <a:uLnTx/>
                <a:uFillTx/>
                <a:latin typeface="Arial-Rounded"/>
                <a:cs typeface="+mn-cs"/>
              </a:rPr>
              <a:t> </a:t>
            </a:r>
            <a:r>
              <a:rPr kumimoji="0" lang="en-US" sz="3000" b="0" i="0" u="none" strike="noStrike" kern="1200" cap="none" spc="0" normalizeH="0" baseline="0" noProof="0" dirty="0" err="1">
                <a:ln>
                  <a:noFill/>
                </a:ln>
                <a:solidFill>
                  <a:srgbClr val="00B050"/>
                </a:solidFill>
                <a:effectLst/>
                <a:uLnTx/>
                <a:uFillTx/>
                <a:latin typeface="Arial-Rounded"/>
                <a:cs typeface="+mn-cs"/>
              </a:rPr>
              <a:t>đoạn</a:t>
            </a:r>
            <a:r>
              <a:rPr kumimoji="0" lang="en-US" sz="3000" b="0" i="0" u="none" strike="noStrike" kern="1200" cap="none" spc="0" normalizeH="0" baseline="0" noProof="0" dirty="0">
                <a:ln>
                  <a:noFill/>
                </a:ln>
                <a:solidFill>
                  <a:srgbClr val="00B050"/>
                </a:solidFill>
                <a:effectLst/>
                <a:uLnTx/>
                <a:uFillTx/>
                <a:latin typeface="Arial-Rounded"/>
                <a:cs typeface="+mn-cs"/>
              </a:rPr>
              <a:t>?</a:t>
            </a:r>
          </a:p>
        </p:txBody>
      </p:sp>
      <p:sp>
        <p:nvSpPr>
          <p:cNvPr id="3" name="Rectangle: Rounded Corners 2">
            <a:extLst>
              <a:ext uri="{FF2B5EF4-FFF2-40B4-BE49-F238E27FC236}">
                <a16:creationId xmlns:a16="http://schemas.microsoft.com/office/drawing/2014/main" id="{38E7FAE3-9B29-4BEB-A55B-525434AE75D5}"/>
              </a:ext>
            </a:extLst>
          </p:cNvPr>
          <p:cNvSpPr/>
          <p:nvPr/>
        </p:nvSpPr>
        <p:spPr>
          <a:xfrm>
            <a:off x="426128" y="995323"/>
            <a:ext cx="11405430" cy="188757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cs typeface="+mn-cs"/>
            </a:endParaRPr>
          </a:p>
        </p:txBody>
      </p:sp>
      <p:sp>
        <p:nvSpPr>
          <p:cNvPr id="13" name="Rectangle: Rounded Corners 12">
            <a:extLst>
              <a:ext uri="{FF2B5EF4-FFF2-40B4-BE49-F238E27FC236}">
                <a16:creationId xmlns:a16="http://schemas.microsoft.com/office/drawing/2014/main" id="{A42A9878-5EC2-4252-AE90-EF94B38CC073}"/>
              </a:ext>
            </a:extLst>
          </p:cNvPr>
          <p:cNvSpPr/>
          <p:nvPr/>
        </p:nvSpPr>
        <p:spPr>
          <a:xfrm>
            <a:off x="426128" y="2907180"/>
            <a:ext cx="11405430" cy="1806072"/>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cs typeface="+mn-cs"/>
            </a:endParaRPr>
          </a:p>
        </p:txBody>
      </p:sp>
      <p:sp>
        <p:nvSpPr>
          <p:cNvPr id="14" name="Rectangle: Rounded Corners 13">
            <a:extLst>
              <a:ext uri="{FF2B5EF4-FFF2-40B4-BE49-F238E27FC236}">
                <a16:creationId xmlns:a16="http://schemas.microsoft.com/office/drawing/2014/main" id="{F76EDB3E-960C-4FC6-94DB-F96B747AA737}"/>
              </a:ext>
            </a:extLst>
          </p:cNvPr>
          <p:cNvSpPr/>
          <p:nvPr/>
        </p:nvSpPr>
        <p:spPr>
          <a:xfrm>
            <a:off x="426128" y="4713253"/>
            <a:ext cx="11405430" cy="188117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cs typeface="+mn-cs"/>
            </a:endParaRPr>
          </a:p>
        </p:txBody>
      </p:sp>
      <p:sp>
        <p:nvSpPr>
          <p:cNvPr id="16" name="Cloud 15">
            <a:extLst>
              <a:ext uri="{FF2B5EF4-FFF2-40B4-BE49-F238E27FC236}">
                <a16:creationId xmlns:a16="http://schemas.microsoft.com/office/drawing/2014/main" id="{F51D54A2-ACEA-4119-97FE-EDC735FBD503}"/>
              </a:ext>
            </a:extLst>
          </p:cNvPr>
          <p:cNvSpPr/>
          <p:nvPr/>
        </p:nvSpPr>
        <p:spPr>
          <a:xfrm>
            <a:off x="7769921" y="5862677"/>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Rounded"/>
                <a:cs typeface="+mn-cs"/>
              </a:rPr>
              <a:t>Đọc</a:t>
            </a:r>
            <a:r>
              <a:rPr kumimoji="0" lang="en-US" sz="3200" b="0" i="0" u="none" strike="noStrike" kern="1200" cap="none" spc="0" normalizeH="0" baseline="0" noProof="0" dirty="0">
                <a:ln>
                  <a:noFill/>
                </a:ln>
                <a:solidFill>
                  <a:srgbClr val="FF0000"/>
                </a:solidFill>
                <a:effectLst/>
                <a:uLnTx/>
                <a:uFillTx/>
                <a:latin typeface="Arial-Rounded"/>
                <a:cs typeface="+mn-cs"/>
              </a:rPr>
              <a:t> </a:t>
            </a:r>
            <a:r>
              <a:rPr kumimoji="0" lang="en-US" sz="3200" b="0" i="0" u="none" strike="noStrike" kern="1200" cap="none" spc="0" normalizeH="0" baseline="0" noProof="0" dirty="0" err="1">
                <a:ln>
                  <a:noFill/>
                </a:ln>
                <a:solidFill>
                  <a:srgbClr val="FF0000"/>
                </a:solidFill>
                <a:effectLst/>
                <a:uLnTx/>
                <a:uFillTx/>
                <a:latin typeface="Arial-Rounded"/>
                <a:cs typeface="+mn-cs"/>
              </a:rPr>
              <a:t>nối</a:t>
            </a:r>
            <a:r>
              <a:rPr kumimoji="0" lang="en-US" sz="3200" b="0" i="0" u="none" strike="noStrike" kern="1200" cap="none" spc="0" normalizeH="0" baseline="0" noProof="0" dirty="0">
                <a:ln>
                  <a:noFill/>
                </a:ln>
                <a:solidFill>
                  <a:srgbClr val="FF0000"/>
                </a:solidFill>
                <a:effectLst/>
                <a:uLnTx/>
                <a:uFillTx/>
                <a:latin typeface="Arial-Rounded"/>
                <a:cs typeface="+mn-cs"/>
              </a:rPr>
              <a:t> </a:t>
            </a:r>
            <a:r>
              <a:rPr kumimoji="0" lang="en-US" sz="3200" b="0" i="0" u="none" strike="noStrike" kern="1200" cap="none" spc="0" normalizeH="0" baseline="0" noProof="0" dirty="0" err="1">
                <a:ln>
                  <a:noFill/>
                </a:ln>
                <a:solidFill>
                  <a:srgbClr val="FF0000"/>
                </a:solidFill>
                <a:effectLst/>
                <a:uLnTx/>
                <a:uFillTx/>
                <a:latin typeface="Arial-Rounded"/>
                <a:cs typeface="+mn-cs"/>
              </a:rPr>
              <a:t>tiếp</a:t>
            </a:r>
            <a:r>
              <a:rPr kumimoji="0" lang="en-US" sz="3200" b="0" i="0" u="none" strike="noStrike" kern="1200" cap="none" spc="0" normalizeH="0" baseline="0" noProof="0" dirty="0">
                <a:ln>
                  <a:noFill/>
                </a:ln>
                <a:solidFill>
                  <a:srgbClr val="FF0000"/>
                </a:solidFill>
                <a:effectLst/>
                <a:uLnTx/>
                <a:uFillTx/>
                <a:latin typeface="Arial-Rounded"/>
                <a:cs typeface="+mn-cs"/>
              </a:rPr>
              <a:t> </a:t>
            </a:r>
            <a:r>
              <a:rPr kumimoji="0" lang="en-US" sz="3200" b="0" i="0" u="none" strike="noStrike" kern="1200" cap="none" spc="0" normalizeH="0" baseline="0" noProof="0" dirty="0" err="1">
                <a:ln>
                  <a:noFill/>
                </a:ln>
                <a:solidFill>
                  <a:srgbClr val="FF0000"/>
                </a:solidFill>
                <a:effectLst/>
                <a:uLnTx/>
                <a:uFillTx/>
                <a:latin typeface="Arial-Rounded"/>
                <a:cs typeface="+mn-cs"/>
              </a:rPr>
              <a:t>đoạn</a:t>
            </a:r>
            <a:endParaRPr kumimoji="0" lang="en-US" sz="3200" b="0" i="0" u="none" strike="noStrike" kern="1200" cap="none" spc="0" normalizeH="0" baseline="0" noProof="0" dirty="0">
              <a:ln>
                <a:noFill/>
              </a:ln>
              <a:solidFill>
                <a:srgbClr val="FF0000"/>
              </a:solidFill>
              <a:effectLst/>
              <a:uLnTx/>
              <a:uFillTx/>
              <a:latin typeface="Arial-Rounded"/>
              <a:cs typeface="+mn-cs"/>
            </a:endParaRPr>
          </a:p>
        </p:txBody>
      </p:sp>
    </p:spTree>
    <p:extLst>
      <p:ext uri="{BB962C8B-B14F-4D97-AF65-F5344CB8AC3E}">
        <p14:creationId xmlns:p14="http://schemas.microsoft.com/office/powerpoint/2010/main" val="317366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3" grpId="0" animBg="1"/>
      <p:bldP spid="13"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5670783"/>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a:t>
            </a:r>
            <a:r>
              <a:rPr lang="vi-VN" sz="2800" dirty="0">
                <a:solidFill>
                  <a:srgbClr val="FF0000"/>
                </a:solidFill>
                <a:latin typeface="+mj-lt"/>
              </a:rPr>
              <a:t>nhút nhát</a:t>
            </a:r>
            <a:r>
              <a:rPr lang="vi-VN" sz="2800" dirty="0">
                <a:latin typeface="+mj-lt"/>
              </a:rPr>
              <a:t>. Một buổi sáng, chú đang kiếm quả cây thì thấy nhím trắng chạy tới. Nhím trắng vồn vã: “Chào bạn! Rất vui được gặp bạn!”. Nhím nâu </a:t>
            </a:r>
            <a:r>
              <a:rPr lang="vi-VN" sz="2800" dirty="0">
                <a:solidFill>
                  <a:srgbClr val="FF0000"/>
                </a:solidFill>
                <a:latin typeface="+mj-lt"/>
              </a:rPr>
              <a:t>lúng túng</a:t>
            </a:r>
            <a:r>
              <a:rPr lang="vi-VN" sz="2800" dirty="0">
                <a:latin typeface="+mj-lt"/>
              </a:rPr>
              <a:t>, nói </a:t>
            </a:r>
            <a:r>
              <a:rPr lang="vi-VN" sz="2800" dirty="0">
                <a:solidFill>
                  <a:srgbClr val="FF0000"/>
                </a:solidFill>
                <a:latin typeface="+mj-lt"/>
              </a:rPr>
              <a:t>lí nhí</a:t>
            </a:r>
            <a:r>
              <a:rPr lang="vi-VN" sz="2800" dirty="0">
                <a:latin typeface="+mj-lt"/>
              </a:rPr>
              <a:t>: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a:t>
            </a:r>
            <a:r>
              <a:rPr lang="vi-VN" sz="2800" dirty="0">
                <a:solidFill>
                  <a:srgbClr val="FF0000"/>
                </a:solidFill>
                <a:latin typeface="+mj-lt"/>
              </a:rPr>
              <a:t>trú ngụ</a:t>
            </a:r>
            <a:r>
              <a:rPr lang="vi-VN" sz="2800" dirty="0">
                <a:latin typeface="+mj-lt"/>
              </a:rPr>
              <a:t>. Bất chợi,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a:t>
            </a:r>
            <a:r>
              <a:rPr lang="vi-VN" sz="2800" dirty="0">
                <a:solidFill>
                  <a:srgbClr val="FF0000"/>
                </a:solidFill>
                <a:latin typeface="+mj-lt"/>
              </a:rPr>
              <a:t>trang trí </a:t>
            </a:r>
            <a:r>
              <a:rPr lang="vi-VN" sz="2800" dirty="0">
                <a:latin typeface="+mj-lt"/>
              </a:rPr>
              <a:t>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57DC50-DEAF-4CEF-B462-FED6EDD45CBB}"/>
              </a:ext>
            </a:extLst>
          </p:cNvPr>
          <p:cNvSpPr txBox="1"/>
          <p:nvPr/>
        </p:nvSpPr>
        <p:spPr>
          <a:xfrm>
            <a:off x="8144538" y="5915841"/>
            <a:ext cx="3781647" cy="646331"/>
          </a:xfrm>
          <a:prstGeom prst="rect">
            <a:avLst/>
          </a:prstGeom>
          <a:noFill/>
        </p:spPr>
        <p:txBody>
          <a:bodyPr wrap="square" rtlCol="0">
            <a:spAutoFit/>
          </a:bodyPr>
          <a:lstStyle/>
          <a:p>
            <a:r>
              <a:rPr lang="en-US" sz="3600" dirty="0" err="1">
                <a:solidFill>
                  <a:srgbClr val="00B050"/>
                </a:solidFill>
              </a:rPr>
              <a:t>Luyện</a:t>
            </a:r>
            <a:r>
              <a:rPr lang="en-US" sz="3600" dirty="0">
                <a:solidFill>
                  <a:srgbClr val="00B050"/>
                </a:solidFill>
              </a:rPr>
              <a:t> </a:t>
            </a:r>
            <a:r>
              <a:rPr lang="en-US" sz="3600" dirty="0" err="1">
                <a:solidFill>
                  <a:srgbClr val="00B050"/>
                </a:solidFill>
              </a:rPr>
              <a:t>đọc</a:t>
            </a:r>
            <a:r>
              <a:rPr lang="en-US" sz="3600" dirty="0">
                <a:solidFill>
                  <a:srgbClr val="00B050"/>
                </a:solidFill>
              </a:rPr>
              <a:t> </a:t>
            </a:r>
            <a:r>
              <a:rPr lang="en-US" sz="3600" dirty="0" err="1">
                <a:solidFill>
                  <a:srgbClr val="00B050"/>
                </a:solidFill>
              </a:rPr>
              <a:t>từ</a:t>
            </a:r>
            <a:r>
              <a:rPr lang="en-US" sz="3600" dirty="0">
                <a:solidFill>
                  <a:srgbClr val="00B050"/>
                </a:solidFill>
              </a:rPr>
              <a:t> </a:t>
            </a:r>
            <a:r>
              <a:rPr lang="en-US" sz="3600" dirty="0" err="1">
                <a:solidFill>
                  <a:srgbClr val="00B050"/>
                </a:solidFill>
              </a:rPr>
              <a:t>khó</a:t>
            </a:r>
            <a:endParaRPr lang="en-US" sz="3600" dirty="0">
              <a:solidFill>
                <a:srgbClr val="00B050"/>
              </a:solidFill>
            </a:endParaRPr>
          </a:p>
        </p:txBody>
      </p:sp>
    </p:spTree>
    <p:extLst>
      <p:ext uri="{BB962C8B-B14F-4D97-AF65-F5344CB8AC3E}">
        <p14:creationId xmlns:p14="http://schemas.microsoft.com/office/powerpoint/2010/main" val="12508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Arial-Rounded"/>
              <a:cs typeface="Arial"/>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6042680"/>
          </a:xfrm>
          <a:prstGeom prst="rect">
            <a:avLst/>
          </a:prstGeom>
          <a:noFill/>
        </p:spPr>
        <p:txBody>
          <a:bodyPr wrap="square" rtlCol="0">
            <a:spAutoFit/>
          </a:bodyPr>
          <a:lstStyle/>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Rounded"/>
                <a:cs typeface="Arial"/>
                <a:sym typeface="Arial"/>
              </a:rPr>
              <a:t>         </a:t>
            </a:r>
            <a:r>
              <a:rPr kumimoji="0" lang="vi-VN" sz="2800" b="0" i="0" u="none" strike="noStrike" kern="1200" cap="none" spc="0" normalizeH="0" baseline="0" noProof="0" dirty="0">
                <a:ln>
                  <a:noFill/>
                </a:ln>
                <a:solidFill>
                  <a:prstClr val="black"/>
                </a:solidFill>
                <a:effectLst/>
                <a:uLnTx/>
                <a:uFillTx/>
                <a:latin typeface="Arial-Rounded"/>
                <a:cs typeface="+mn-cs"/>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cs typeface="+mn-cs"/>
              </a:rPr>
              <a:t>          Mùa đông đến, nhím nâu đi tìm nơi trú ngụ. Bất chợt,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cs typeface="+mn-cs"/>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a:cs typeface="Arial"/>
                <a:sym typeface="Arial"/>
              </a:rPr>
              <a:t>					( Theo Minh Anh)</a:t>
            </a:r>
          </a:p>
        </p:txBody>
      </p:sp>
      <p:pic>
        <p:nvPicPr>
          <p:cNvPr id="7" name="Picture 6">
            <a:extLst>
              <a:ext uri="{FF2B5EF4-FFF2-40B4-BE49-F238E27FC236}">
                <a16:creationId xmlns:a16="http://schemas.microsoft.com/office/drawing/2014/main"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67" y="1074978"/>
            <a:ext cx="422881" cy="317903"/>
          </a:xfrm>
          <a:prstGeom prst="rect">
            <a:avLst/>
          </a:prstGeom>
        </p:spPr>
      </p:pic>
      <p:pic>
        <p:nvPicPr>
          <p:cNvPr id="8" name="Picture 7">
            <a:extLst>
              <a:ext uri="{FF2B5EF4-FFF2-40B4-BE49-F238E27FC236}">
                <a16:creationId xmlns:a16="http://schemas.microsoft.com/office/drawing/2014/main"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68885" y="2928877"/>
            <a:ext cx="404232" cy="317903"/>
          </a:xfrm>
          <a:prstGeom prst="rect">
            <a:avLst/>
          </a:prstGeom>
        </p:spPr>
      </p:pic>
      <p:pic>
        <p:nvPicPr>
          <p:cNvPr id="9" name="Picture 8">
            <a:extLst>
              <a:ext uri="{FF2B5EF4-FFF2-40B4-BE49-F238E27FC236}">
                <a16:creationId xmlns:a16="http://schemas.microsoft.com/office/drawing/2014/main"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172" y="4745885"/>
            <a:ext cx="511705" cy="407076"/>
          </a:xfrm>
          <a:prstGeom prst="rect">
            <a:avLst/>
          </a:prstGeom>
        </p:spPr>
      </p:pic>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cs typeface="+mn-cs"/>
            </a:endParaRPr>
          </a:p>
        </p:txBody>
      </p:sp>
      <p:sp>
        <p:nvSpPr>
          <p:cNvPr id="11" name="TextBox 10">
            <a:extLst>
              <a:ext uri="{FF2B5EF4-FFF2-40B4-BE49-F238E27FC236}">
                <a16:creationId xmlns:a16="http://schemas.microsoft.com/office/drawing/2014/main" id="{D957DC50-DEAF-4CEF-B462-FED6EDD45CBB}"/>
              </a:ext>
            </a:extLst>
          </p:cNvPr>
          <p:cNvSpPr txBox="1"/>
          <p:nvPr/>
        </p:nvSpPr>
        <p:spPr>
          <a:xfrm>
            <a:off x="7896448" y="5944570"/>
            <a:ext cx="40616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B050"/>
                </a:solidFill>
                <a:effectLst/>
                <a:uLnTx/>
                <a:uFillTx/>
                <a:latin typeface="Arial-Rounded"/>
                <a:cs typeface="+mn-cs"/>
              </a:rPr>
              <a:t>Câu</a:t>
            </a:r>
            <a:r>
              <a:rPr kumimoji="0" lang="en-US" sz="3000" b="0" i="0" u="none" strike="noStrike" kern="1200" cap="none" spc="0" normalizeH="0" baseline="0" noProof="0" dirty="0">
                <a:ln>
                  <a:noFill/>
                </a:ln>
                <a:solidFill>
                  <a:srgbClr val="00B050"/>
                </a:solidFill>
                <a:effectLst/>
                <a:uLnTx/>
                <a:uFillTx/>
                <a:latin typeface="Arial-Rounded"/>
                <a:cs typeface="+mn-cs"/>
              </a:rPr>
              <a:t> </a:t>
            </a:r>
            <a:r>
              <a:rPr kumimoji="0" lang="en-US" sz="3000" b="0" i="0" u="none" strike="noStrike" kern="1200" cap="none" spc="0" normalizeH="0" baseline="0" noProof="0" dirty="0" err="1">
                <a:ln>
                  <a:noFill/>
                </a:ln>
                <a:solidFill>
                  <a:srgbClr val="00B050"/>
                </a:solidFill>
                <a:effectLst/>
                <a:uLnTx/>
                <a:uFillTx/>
                <a:latin typeface="Arial-Rounded"/>
                <a:cs typeface="+mn-cs"/>
              </a:rPr>
              <a:t>chuyện</a:t>
            </a:r>
            <a:r>
              <a:rPr kumimoji="0" lang="en-US" sz="3000" b="0" i="0" u="none" strike="noStrike" kern="1200" cap="none" spc="0" normalizeH="0" baseline="0" noProof="0" dirty="0">
                <a:ln>
                  <a:noFill/>
                </a:ln>
                <a:solidFill>
                  <a:srgbClr val="00B050"/>
                </a:solidFill>
                <a:effectLst/>
                <a:uLnTx/>
                <a:uFillTx/>
                <a:latin typeface="Arial-Rounded"/>
                <a:cs typeface="+mn-cs"/>
              </a:rPr>
              <a:t> </a:t>
            </a:r>
            <a:r>
              <a:rPr kumimoji="0" lang="en-US" sz="3000" b="0" i="0" u="none" strike="noStrike" kern="1200" cap="none" spc="0" normalizeH="0" baseline="0" noProof="0" dirty="0" err="1">
                <a:ln>
                  <a:noFill/>
                </a:ln>
                <a:solidFill>
                  <a:srgbClr val="00B050"/>
                </a:solidFill>
                <a:effectLst/>
                <a:uLnTx/>
                <a:uFillTx/>
                <a:latin typeface="Arial-Rounded"/>
                <a:cs typeface="+mn-cs"/>
              </a:rPr>
              <a:t>có</a:t>
            </a:r>
            <a:r>
              <a:rPr kumimoji="0" lang="en-US" sz="3000" b="0" i="0" u="none" strike="noStrike" kern="1200" cap="none" spc="0" normalizeH="0" baseline="0" noProof="0" dirty="0">
                <a:ln>
                  <a:noFill/>
                </a:ln>
                <a:solidFill>
                  <a:srgbClr val="00B050"/>
                </a:solidFill>
                <a:effectLst/>
                <a:uLnTx/>
                <a:uFillTx/>
                <a:latin typeface="Arial-Rounded"/>
                <a:cs typeface="+mn-cs"/>
              </a:rPr>
              <a:t> </a:t>
            </a:r>
            <a:r>
              <a:rPr kumimoji="0" lang="en-US" sz="3000" b="0" i="0" u="none" strike="noStrike" kern="1200" cap="none" spc="0" normalizeH="0" baseline="0" noProof="0" dirty="0" err="1">
                <a:ln>
                  <a:noFill/>
                </a:ln>
                <a:solidFill>
                  <a:srgbClr val="00B050"/>
                </a:solidFill>
                <a:effectLst/>
                <a:uLnTx/>
                <a:uFillTx/>
                <a:latin typeface="Arial-Rounded"/>
                <a:cs typeface="+mn-cs"/>
              </a:rPr>
              <a:t>mấy</a:t>
            </a:r>
            <a:r>
              <a:rPr kumimoji="0" lang="en-US" sz="3000" b="0" i="0" u="none" strike="noStrike" kern="1200" cap="none" spc="0" normalizeH="0" baseline="0" noProof="0" dirty="0">
                <a:ln>
                  <a:noFill/>
                </a:ln>
                <a:solidFill>
                  <a:srgbClr val="00B050"/>
                </a:solidFill>
                <a:effectLst/>
                <a:uLnTx/>
                <a:uFillTx/>
                <a:latin typeface="Arial-Rounded"/>
                <a:cs typeface="+mn-cs"/>
              </a:rPr>
              <a:t> </a:t>
            </a:r>
            <a:r>
              <a:rPr kumimoji="0" lang="en-US" sz="3000" b="0" i="0" u="none" strike="noStrike" kern="1200" cap="none" spc="0" normalizeH="0" baseline="0" noProof="0" dirty="0" err="1">
                <a:ln>
                  <a:noFill/>
                </a:ln>
                <a:solidFill>
                  <a:srgbClr val="00B050"/>
                </a:solidFill>
                <a:effectLst/>
                <a:uLnTx/>
                <a:uFillTx/>
                <a:latin typeface="Arial-Rounded"/>
                <a:cs typeface="+mn-cs"/>
              </a:rPr>
              <a:t>đoạn</a:t>
            </a:r>
            <a:r>
              <a:rPr kumimoji="0" lang="en-US" sz="3000" b="0" i="0" u="none" strike="noStrike" kern="1200" cap="none" spc="0" normalizeH="0" baseline="0" noProof="0" dirty="0">
                <a:ln>
                  <a:noFill/>
                </a:ln>
                <a:solidFill>
                  <a:srgbClr val="00B050"/>
                </a:solidFill>
                <a:effectLst/>
                <a:uLnTx/>
                <a:uFillTx/>
                <a:latin typeface="Arial-Rounded"/>
                <a:cs typeface="+mn-cs"/>
              </a:rPr>
              <a:t>?</a:t>
            </a:r>
          </a:p>
        </p:txBody>
      </p:sp>
      <p:sp>
        <p:nvSpPr>
          <p:cNvPr id="3" name="Rectangle: Rounded Corners 2">
            <a:extLst>
              <a:ext uri="{FF2B5EF4-FFF2-40B4-BE49-F238E27FC236}">
                <a16:creationId xmlns:a16="http://schemas.microsoft.com/office/drawing/2014/main" id="{38E7FAE3-9B29-4BEB-A55B-525434AE75D5}"/>
              </a:ext>
            </a:extLst>
          </p:cNvPr>
          <p:cNvSpPr/>
          <p:nvPr/>
        </p:nvSpPr>
        <p:spPr>
          <a:xfrm>
            <a:off x="426128" y="995323"/>
            <a:ext cx="11405430" cy="188757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cs typeface="+mn-cs"/>
            </a:endParaRPr>
          </a:p>
        </p:txBody>
      </p:sp>
      <p:sp>
        <p:nvSpPr>
          <p:cNvPr id="13" name="Rectangle: Rounded Corners 12">
            <a:extLst>
              <a:ext uri="{FF2B5EF4-FFF2-40B4-BE49-F238E27FC236}">
                <a16:creationId xmlns:a16="http://schemas.microsoft.com/office/drawing/2014/main" id="{A42A9878-5EC2-4252-AE90-EF94B38CC073}"/>
              </a:ext>
            </a:extLst>
          </p:cNvPr>
          <p:cNvSpPr/>
          <p:nvPr/>
        </p:nvSpPr>
        <p:spPr>
          <a:xfrm>
            <a:off x="426128" y="2907180"/>
            <a:ext cx="11405430" cy="1806072"/>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cs typeface="+mn-cs"/>
            </a:endParaRPr>
          </a:p>
        </p:txBody>
      </p:sp>
      <p:sp>
        <p:nvSpPr>
          <p:cNvPr id="14" name="Rectangle: Rounded Corners 13">
            <a:extLst>
              <a:ext uri="{FF2B5EF4-FFF2-40B4-BE49-F238E27FC236}">
                <a16:creationId xmlns:a16="http://schemas.microsoft.com/office/drawing/2014/main" id="{F76EDB3E-960C-4FC6-94DB-F96B747AA737}"/>
              </a:ext>
            </a:extLst>
          </p:cNvPr>
          <p:cNvSpPr/>
          <p:nvPr/>
        </p:nvSpPr>
        <p:spPr>
          <a:xfrm>
            <a:off x="426128" y="4713253"/>
            <a:ext cx="11405430" cy="188117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cs typeface="+mn-cs"/>
            </a:endParaRPr>
          </a:p>
        </p:txBody>
      </p:sp>
      <p:sp>
        <p:nvSpPr>
          <p:cNvPr id="16" name="Cloud 15">
            <a:extLst>
              <a:ext uri="{FF2B5EF4-FFF2-40B4-BE49-F238E27FC236}">
                <a16:creationId xmlns:a16="http://schemas.microsoft.com/office/drawing/2014/main" id="{F51D54A2-ACEA-4119-97FE-EDC735FBD503}"/>
              </a:ext>
            </a:extLst>
          </p:cNvPr>
          <p:cNvSpPr/>
          <p:nvPr/>
        </p:nvSpPr>
        <p:spPr>
          <a:xfrm>
            <a:off x="7769921" y="5862677"/>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rial-Rounded"/>
                <a:cs typeface="+mn-cs"/>
              </a:rPr>
              <a:t>Đọc</a:t>
            </a:r>
            <a:r>
              <a:rPr kumimoji="0" lang="en-US" sz="3200" b="0" i="0" u="none" strike="noStrike" kern="1200" cap="none" spc="0" normalizeH="0" baseline="0" noProof="0" dirty="0">
                <a:ln>
                  <a:noFill/>
                </a:ln>
                <a:solidFill>
                  <a:srgbClr val="FF0000"/>
                </a:solidFill>
                <a:effectLst/>
                <a:uLnTx/>
                <a:uFillTx/>
                <a:latin typeface="Arial-Rounded"/>
                <a:cs typeface="+mn-cs"/>
              </a:rPr>
              <a:t> </a:t>
            </a:r>
            <a:r>
              <a:rPr kumimoji="0" lang="en-US" sz="3200" b="0" i="0" u="none" strike="noStrike" kern="1200" cap="none" spc="0" normalizeH="0" baseline="0" noProof="0" dirty="0" err="1">
                <a:ln>
                  <a:noFill/>
                </a:ln>
                <a:solidFill>
                  <a:srgbClr val="FF0000"/>
                </a:solidFill>
                <a:effectLst/>
                <a:uLnTx/>
                <a:uFillTx/>
                <a:latin typeface="Arial-Rounded"/>
                <a:cs typeface="+mn-cs"/>
              </a:rPr>
              <a:t>nối</a:t>
            </a:r>
            <a:r>
              <a:rPr kumimoji="0" lang="en-US" sz="3200" b="0" i="0" u="none" strike="noStrike" kern="1200" cap="none" spc="0" normalizeH="0" baseline="0" noProof="0" dirty="0">
                <a:ln>
                  <a:noFill/>
                </a:ln>
                <a:solidFill>
                  <a:srgbClr val="FF0000"/>
                </a:solidFill>
                <a:effectLst/>
                <a:uLnTx/>
                <a:uFillTx/>
                <a:latin typeface="Arial-Rounded"/>
                <a:cs typeface="+mn-cs"/>
              </a:rPr>
              <a:t> </a:t>
            </a:r>
            <a:r>
              <a:rPr kumimoji="0" lang="en-US" sz="3200" b="0" i="0" u="none" strike="noStrike" kern="1200" cap="none" spc="0" normalizeH="0" baseline="0" noProof="0" dirty="0" err="1">
                <a:ln>
                  <a:noFill/>
                </a:ln>
                <a:solidFill>
                  <a:srgbClr val="FF0000"/>
                </a:solidFill>
                <a:effectLst/>
                <a:uLnTx/>
                <a:uFillTx/>
                <a:latin typeface="Arial-Rounded"/>
                <a:cs typeface="+mn-cs"/>
              </a:rPr>
              <a:t>tiếp</a:t>
            </a:r>
            <a:r>
              <a:rPr kumimoji="0" lang="en-US" sz="3200" b="0" i="0" u="none" strike="noStrike" kern="1200" cap="none" spc="0" normalizeH="0" baseline="0" noProof="0" dirty="0">
                <a:ln>
                  <a:noFill/>
                </a:ln>
                <a:solidFill>
                  <a:srgbClr val="FF0000"/>
                </a:solidFill>
                <a:effectLst/>
                <a:uLnTx/>
                <a:uFillTx/>
                <a:latin typeface="Arial-Rounded"/>
                <a:cs typeface="+mn-cs"/>
              </a:rPr>
              <a:t> </a:t>
            </a:r>
            <a:r>
              <a:rPr kumimoji="0" lang="en-US" sz="3200" b="0" i="0" u="none" strike="noStrike" kern="1200" cap="none" spc="0" normalizeH="0" baseline="0" noProof="0" dirty="0" err="1">
                <a:ln>
                  <a:noFill/>
                </a:ln>
                <a:solidFill>
                  <a:srgbClr val="FF0000"/>
                </a:solidFill>
                <a:effectLst/>
                <a:uLnTx/>
                <a:uFillTx/>
                <a:latin typeface="Arial-Rounded"/>
                <a:cs typeface="+mn-cs"/>
              </a:rPr>
              <a:t>đoạn</a:t>
            </a:r>
            <a:endParaRPr kumimoji="0" lang="en-US" sz="3200" b="0" i="0" u="none" strike="noStrike" kern="1200" cap="none" spc="0" normalizeH="0" baseline="0" noProof="0" dirty="0">
              <a:ln>
                <a:noFill/>
              </a:ln>
              <a:solidFill>
                <a:srgbClr val="FF0000"/>
              </a:solidFill>
              <a:effectLst/>
              <a:uLnTx/>
              <a:uFillTx/>
              <a:latin typeface="Arial-Rounded"/>
              <a:cs typeface="+mn-cs"/>
            </a:endParaRPr>
          </a:p>
        </p:txBody>
      </p:sp>
    </p:spTree>
    <p:extLst>
      <p:ext uri="{BB962C8B-B14F-4D97-AF65-F5344CB8AC3E}">
        <p14:creationId xmlns:p14="http://schemas.microsoft.com/office/powerpoint/2010/main" val="328931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3" grpId="0" animBg="1"/>
      <p:bldP spid="13"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449473-A6FE-412B-87F4-5E60676FBB3A}"/>
              </a:ext>
            </a:extLst>
          </p:cNvPr>
          <p:cNvSpPr txBox="1"/>
          <p:nvPr/>
        </p:nvSpPr>
        <p:spPr>
          <a:xfrm>
            <a:off x="1483916" y="290563"/>
            <a:ext cx="1465534" cy="650499"/>
          </a:xfrm>
          <a:prstGeom prst="rect">
            <a:avLst/>
          </a:prstGeom>
          <a:noFill/>
        </p:spPr>
        <p:txBody>
          <a:bodyPr wrap="square" rtlCol="0">
            <a:spAutoFit/>
          </a:bodyPr>
          <a:lstStyle/>
          <a:p>
            <a:pPr algn="ctr">
              <a:lnSpc>
                <a:spcPct val="150000"/>
              </a:lnSpc>
              <a:buClr>
                <a:srgbClr val="000000"/>
              </a:buClr>
              <a:buFont typeface="Arial"/>
              <a:buNone/>
            </a:pPr>
            <a:r>
              <a:rPr lang="vi-VN" sz="2800" b="1" kern="0" dirty="0">
                <a:solidFill>
                  <a:srgbClr val="17479D"/>
                </a:solidFill>
                <a:latin typeface="+mj-lt"/>
                <a:cs typeface="Arial"/>
                <a:sym typeface="Arial"/>
              </a:rPr>
              <a:t>ĐỌC</a:t>
            </a:r>
            <a:endParaRPr lang="en-US" sz="2800" b="1" kern="0" dirty="0">
              <a:solidFill>
                <a:srgbClr val="17479D"/>
              </a:solidFill>
              <a:latin typeface="+mj-lt"/>
              <a:cs typeface="Arial"/>
              <a:sym typeface="Arial"/>
            </a:endParaRPr>
          </a:p>
        </p:txBody>
      </p:sp>
      <p:pic>
        <p:nvPicPr>
          <p:cNvPr id="13" name="Picture 12">
            <a:extLst>
              <a:ext uri="{FF2B5EF4-FFF2-40B4-BE49-F238E27FC236}">
                <a16:creationId xmlns:a16="http://schemas.microsoft.com/office/drawing/2014/main" id="{9D089B7E-8C00-4BC5-9C9A-5B33DE88CD22}"/>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1048928" cy="525172"/>
          </a:xfrm>
          <a:prstGeom prst="rect">
            <a:avLst/>
          </a:prstGeom>
        </p:spPr>
      </p:pic>
      <p:sp>
        <p:nvSpPr>
          <p:cNvPr id="14" name="TextBox 13">
            <a:extLst>
              <a:ext uri="{FF2B5EF4-FFF2-40B4-BE49-F238E27FC236}">
                <a16:creationId xmlns:a16="http://schemas.microsoft.com/office/drawing/2014/main" id="{FD7975B3-EFFA-4984-9C6B-151C6E8EA4F4}"/>
              </a:ext>
            </a:extLst>
          </p:cNvPr>
          <p:cNvSpPr txBox="1"/>
          <p:nvPr/>
        </p:nvSpPr>
        <p:spPr>
          <a:xfrm>
            <a:off x="1263192" y="809280"/>
            <a:ext cx="9665616" cy="889667"/>
          </a:xfrm>
          <a:prstGeom prst="rect">
            <a:avLst/>
          </a:prstGeom>
          <a:noFill/>
        </p:spPr>
        <p:txBody>
          <a:bodyPr wrap="square" rtlCol="0">
            <a:spAutoFit/>
          </a:bodyPr>
          <a:lstStyle/>
          <a:p>
            <a:pPr algn="ctr">
              <a:lnSpc>
                <a:spcPct val="150000"/>
              </a:lnSpc>
              <a:buClr>
                <a:srgbClr val="000000"/>
              </a:buClr>
              <a:buFont typeface="Arial"/>
              <a:buNone/>
            </a:pPr>
            <a:r>
              <a:rPr lang="vi-VN" sz="4000" b="1" kern="0" dirty="0">
                <a:solidFill>
                  <a:srgbClr val="FF0000"/>
                </a:solidFill>
                <a:latin typeface="+mj-lt"/>
                <a:cs typeface="Arial"/>
                <a:sym typeface="Arial"/>
              </a:rPr>
              <a:t>Ngắt nghỉ câu dài</a:t>
            </a:r>
            <a:endParaRPr lang="en-US" sz="4000" b="1" kern="0" dirty="0">
              <a:solidFill>
                <a:srgbClr val="FF0000"/>
              </a:solidFill>
              <a:latin typeface="+mj-lt"/>
              <a:cs typeface="Arial"/>
              <a:sym typeface="Arial"/>
            </a:endParaRPr>
          </a:p>
        </p:txBody>
      </p:sp>
      <p:sp>
        <p:nvSpPr>
          <p:cNvPr id="15" name="Rectangle 14">
            <a:extLst>
              <a:ext uri="{FF2B5EF4-FFF2-40B4-BE49-F238E27FC236}">
                <a16:creationId xmlns:a16="http://schemas.microsoft.com/office/drawing/2014/main" id="{3EF88D0D-279A-47D7-9B00-BA461CF05D3C}"/>
              </a:ext>
            </a:extLst>
          </p:cNvPr>
          <p:cNvSpPr/>
          <p:nvPr/>
        </p:nvSpPr>
        <p:spPr>
          <a:xfrm>
            <a:off x="436476" y="1733828"/>
            <a:ext cx="10802137" cy="1640962"/>
          </a:xfrm>
          <a:prstGeom prst="rect">
            <a:avLst/>
          </a:prstGeom>
        </p:spPr>
        <p:txBody>
          <a:bodyPr wrap="square">
            <a:spAutoFit/>
          </a:bodyPr>
          <a:lstStyle/>
          <a:p>
            <a:pPr marL="44450" algn="just">
              <a:lnSpc>
                <a:spcPct val="150000"/>
              </a:lnSpc>
              <a:buClr>
                <a:srgbClr val="000000"/>
              </a:buClr>
              <a:buFont typeface="Arial"/>
              <a:buNone/>
              <a:defRPr/>
            </a:pPr>
            <a:r>
              <a:rPr lang="vi-VN" sz="3600" kern="0" dirty="0">
                <a:solidFill>
                  <a:srgbClr val="000000"/>
                </a:solidFill>
                <a:latin typeface="+mj-lt"/>
                <a:cs typeface="Arial"/>
                <a:sym typeface="Arial"/>
              </a:rPr>
              <a:t>   Chúng trải qua những ngày vui vẻ, ấm áp vì không </a:t>
            </a:r>
            <a:r>
              <a:rPr lang="vi-VN" sz="3600" kern="0">
                <a:solidFill>
                  <a:srgbClr val="000000"/>
                </a:solidFill>
                <a:latin typeface="+mj-lt"/>
                <a:cs typeface="Arial"/>
                <a:sym typeface="Arial"/>
              </a:rPr>
              <a:t>phải s</a:t>
            </a:r>
            <a:r>
              <a:rPr lang="en-US" sz="3600" kern="0">
                <a:solidFill>
                  <a:srgbClr val="000000"/>
                </a:solidFill>
                <a:latin typeface="+mj-lt"/>
                <a:cs typeface="Arial"/>
                <a:sym typeface="Arial"/>
              </a:rPr>
              <a:t>ố</a:t>
            </a:r>
            <a:r>
              <a:rPr lang="vi-VN" sz="3600" kern="0">
                <a:solidFill>
                  <a:srgbClr val="000000"/>
                </a:solidFill>
                <a:latin typeface="+mj-lt"/>
                <a:cs typeface="Arial"/>
                <a:sym typeface="Arial"/>
              </a:rPr>
              <a:t>ng </a:t>
            </a:r>
            <a:r>
              <a:rPr lang="vi-VN" sz="3600" kern="0" dirty="0">
                <a:solidFill>
                  <a:srgbClr val="000000"/>
                </a:solidFill>
                <a:latin typeface="+mj-lt"/>
                <a:cs typeface="Arial"/>
                <a:sym typeface="Arial"/>
              </a:rPr>
              <a:t>một mình giữa mùa đông lạnh giá.</a:t>
            </a:r>
          </a:p>
        </p:txBody>
      </p:sp>
      <p:cxnSp>
        <p:nvCxnSpPr>
          <p:cNvPr id="16" name="Straight Connector 15">
            <a:extLst>
              <a:ext uri="{FF2B5EF4-FFF2-40B4-BE49-F238E27FC236}">
                <a16:creationId xmlns:a16="http://schemas.microsoft.com/office/drawing/2014/main" id="{E01D2263-F219-4BB0-8899-3F9808810F95}"/>
              </a:ext>
            </a:extLst>
          </p:cNvPr>
          <p:cNvCxnSpPr>
            <a:cxnSpLocks/>
          </p:cNvCxnSpPr>
          <p:nvPr/>
        </p:nvCxnSpPr>
        <p:spPr>
          <a:xfrm flipH="1">
            <a:off x="8889781" y="1823869"/>
            <a:ext cx="154659" cy="754123"/>
          </a:xfrm>
          <a:prstGeom prst="line">
            <a:avLst/>
          </a:prstGeom>
          <a:noFill/>
          <a:ln w="19050" cap="flat" cmpd="sng" algn="ctr">
            <a:solidFill>
              <a:srgbClr val="FC7D77">
                <a:lumMod val="50000"/>
              </a:srgbClr>
            </a:solidFill>
            <a:prstDash val="solid"/>
          </a:ln>
          <a:effectLst/>
        </p:spPr>
      </p:cxnSp>
      <p:cxnSp>
        <p:nvCxnSpPr>
          <p:cNvPr id="17" name="Straight Connector 16">
            <a:extLst>
              <a:ext uri="{FF2B5EF4-FFF2-40B4-BE49-F238E27FC236}">
                <a16:creationId xmlns:a16="http://schemas.microsoft.com/office/drawing/2014/main" id="{1B447F61-2F3E-46F9-AD72-BB151B1C16BE}"/>
              </a:ext>
            </a:extLst>
          </p:cNvPr>
          <p:cNvCxnSpPr>
            <a:cxnSpLocks/>
          </p:cNvCxnSpPr>
          <p:nvPr/>
        </p:nvCxnSpPr>
        <p:spPr>
          <a:xfrm flipH="1">
            <a:off x="4312458" y="1773947"/>
            <a:ext cx="140832" cy="853968"/>
          </a:xfrm>
          <a:prstGeom prst="line">
            <a:avLst/>
          </a:prstGeom>
          <a:noFill/>
          <a:ln w="19050" cap="flat" cmpd="sng" algn="ctr">
            <a:solidFill>
              <a:srgbClr val="FC7D77">
                <a:lumMod val="50000"/>
              </a:srgbClr>
            </a:solidFill>
            <a:prstDash val="solid"/>
          </a:ln>
          <a:effectLst/>
        </p:spPr>
      </p:cxnSp>
      <p:cxnSp>
        <p:nvCxnSpPr>
          <p:cNvPr id="18" name="Straight Connector 17">
            <a:extLst>
              <a:ext uri="{FF2B5EF4-FFF2-40B4-BE49-F238E27FC236}">
                <a16:creationId xmlns:a16="http://schemas.microsoft.com/office/drawing/2014/main" id="{3016DDC3-06AD-4EC2-985E-E4210FFA6047}"/>
              </a:ext>
            </a:extLst>
          </p:cNvPr>
          <p:cNvCxnSpPr>
            <a:cxnSpLocks/>
          </p:cNvCxnSpPr>
          <p:nvPr/>
        </p:nvCxnSpPr>
        <p:spPr>
          <a:xfrm flipH="1">
            <a:off x="5944099" y="2722244"/>
            <a:ext cx="151901" cy="706756"/>
          </a:xfrm>
          <a:prstGeom prst="line">
            <a:avLst/>
          </a:prstGeom>
          <a:noFill/>
          <a:ln w="19050" cap="flat" cmpd="sng" algn="ctr">
            <a:solidFill>
              <a:srgbClr val="FC7D77">
                <a:lumMod val="50000"/>
              </a:srgbClr>
            </a:solidFill>
            <a:prstDash val="solid"/>
          </a:ln>
          <a:effectLst/>
        </p:spPr>
      </p:cxnSp>
      <p:grpSp>
        <p:nvGrpSpPr>
          <p:cNvPr id="19" name="Group 18">
            <a:extLst>
              <a:ext uri="{FF2B5EF4-FFF2-40B4-BE49-F238E27FC236}">
                <a16:creationId xmlns:a16="http://schemas.microsoft.com/office/drawing/2014/main" id="{4D6F780D-054E-4B22-BEB9-93F50E0D4C62}"/>
              </a:ext>
            </a:extLst>
          </p:cNvPr>
          <p:cNvGrpSpPr/>
          <p:nvPr/>
        </p:nvGrpSpPr>
        <p:grpSpPr>
          <a:xfrm>
            <a:off x="11057742" y="2577992"/>
            <a:ext cx="361741" cy="729528"/>
            <a:chOff x="4944388" y="3399410"/>
            <a:chExt cx="230207" cy="470813"/>
          </a:xfrm>
        </p:grpSpPr>
        <p:cxnSp>
          <p:nvCxnSpPr>
            <p:cNvPr id="20" name="Straight Connector 19">
              <a:extLst>
                <a:ext uri="{FF2B5EF4-FFF2-40B4-BE49-F238E27FC236}">
                  <a16:creationId xmlns:a16="http://schemas.microsoft.com/office/drawing/2014/main" id="{07DB9968-D48A-4942-A28A-179B96A57F2A}"/>
                </a:ext>
              </a:extLst>
            </p:cNvPr>
            <p:cNvCxnSpPr/>
            <p:nvPr/>
          </p:nvCxnSpPr>
          <p:spPr>
            <a:xfrm flipH="1">
              <a:off x="4993219" y="3399410"/>
              <a:ext cx="181376" cy="470813"/>
            </a:xfrm>
            <a:prstGeom prst="line">
              <a:avLst/>
            </a:prstGeom>
            <a:noFill/>
            <a:ln w="19050" cap="flat" cmpd="sng" algn="ctr">
              <a:solidFill>
                <a:srgbClr val="FC7D77">
                  <a:lumMod val="50000"/>
                </a:srgbClr>
              </a:solidFill>
              <a:prstDash val="solid"/>
            </a:ln>
            <a:effectLst/>
          </p:spPr>
        </p:cxnSp>
        <p:cxnSp>
          <p:nvCxnSpPr>
            <p:cNvPr id="21" name="Straight Connector 20">
              <a:extLst>
                <a:ext uri="{FF2B5EF4-FFF2-40B4-BE49-F238E27FC236}">
                  <a16:creationId xmlns:a16="http://schemas.microsoft.com/office/drawing/2014/main" id="{D552B068-7E65-4F4B-B993-B7917FBED7F7}"/>
                </a:ext>
              </a:extLst>
            </p:cNvPr>
            <p:cNvCxnSpPr/>
            <p:nvPr/>
          </p:nvCxnSpPr>
          <p:spPr>
            <a:xfrm flipH="1">
              <a:off x="4944388" y="3399410"/>
              <a:ext cx="181376" cy="470813"/>
            </a:xfrm>
            <a:prstGeom prst="line">
              <a:avLst/>
            </a:prstGeom>
            <a:noFill/>
            <a:ln w="19050" cap="flat" cmpd="sng" algn="ctr">
              <a:solidFill>
                <a:srgbClr val="FC7D77">
                  <a:lumMod val="50000"/>
                </a:srgbClr>
              </a:solidFill>
              <a:prstDash val="solid"/>
            </a:ln>
            <a:effectLst/>
          </p:spPr>
        </p:cxnSp>
      </p:grpSp>
    </p:spTree>
    <p:extLst>
      <p:ext uri="{BB962C8B-B14F-4D97-AF65-F5344CB8AC3E}">
        <p14:creationId xmlns:p14="http://schemas.microsoft.com/office/powerpoint/2010/main" val="427176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a:ea typeface="Arial-Rounded"/>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Arial-Rounded"/>
              <a:ea typeface="Arial-Rounded"/>
              <a:cs typeface="Arial"/>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6042680"/>
          </a:xfrm>
          <a:prstGeom prst="rect">
            <a:avLst/>
          </a:prstGeom>
          <a:noFill/>
        </p:spPr>
        <p:txBody>
          <a:bodyPr wrap="square" rtlCol="0">
            <a:spAutoFit/>
          </a:bodyPr>
          <a:lstStyle/>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Mùa đông đến, nhím nâu đi tìm nơi trú ngụ. Bất chợt,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marR="0" lvl="0" indent="0" algn="just" defTabSz="914400" rtl="0" eaLnBrk="1" fontAlgn="auto" latinLnBrk="0" hangingPunct="1">
              <a:lnSpc>
                <a:spcPts val="29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a:ea typeface="Arial-Rounded"/>
                <a:cs typeface="+mn-cs"/>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a:ea typeface="Arial-Rounded"/>
                <a:cs typeface="Arial"/>
                <a:sym typeface="Arial"/>
              </a:rPr>
              <a:t>					( Theo Minh Anh)</a:t>
            </a:r>
          </a:p>
        </p:txBody>
      </p:sp>
      <p:pic>
        <p:nvPicPr>
          <p:cNvPr id="7" name="Picture 6">
            <a:extLst>
              <a:ext uri="{FF2B5EF4-FFF2-40B4-BE49-F238E27FC236}">
                <a16:creationId xmlns:a16="http://schemas.microsoft.com/office/drawing/2014/main" id="{C0BCA1D9-72CB-4F71-9674-57517041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93" y="1012834"/>
            <a:ext cx="511705" cy="407076"/>
          </a:xfrm>
          <a:prstGeom prst="rect">
            <a:avLst/>
          </a:prstGeom>
        </p:spPr>
      </p:pic>
      <p:pic>
        <p:nvPicPr>
          <p:cNvPr id="8" name="Picture 7">
            <a:extLst>
              <a:ext uri="{FF2B5EF4-FFF2-40B4-BE49-F238E27FC236}">
                <a16:creationId xmlns:a16="http://schemas.microsoft.com/office/drawing/2014/main" id="{F743A8D0-1CED-4DE7-BF39-D7590ECD8CCA}"/>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1001" y="2886074"/>
            <a:ext cx="496806" cy="407076"/>
          </a:xfrm>
          <a:prstGeom prst="rect">
            <a:avLst/>
          </a:prstGeom>
        </p:spPr>
      </p:pic>
      <p:pic>
        <p:nvPicPr>
          <p:cNvPr id="9" name="Picture 8">
            <a:extLst>
              <a:ext uri="{FF2B5EF4-FFF2-40B4-BE49-F238E27FC236}">
                <a16:creationId xmlns:a16="http://schemas.microsoft.com/office/drawing/2014/main" id="{0AF6B323-2412-4BC2-8857-1D8003586A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482" y="4693123"/>
            <a:ext cx="511705" cy="407076"/>
          </a:xfrm>
          <a:prstGeom prst="rect">
            <a:avLst/>
          </a:prstGeom>
        </p:spPr>
      </p:pic>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1" name="TextBox 10">
            <a:extLst>
              <a:ext uri="{FF2B5EF4-FFF2-40B4-BE49-F238E27FC236}">
                <a16:creationId xmlns:a16="http://schemas.microsoft.com/office/drawing/2014/main" id="{D957DC50-DEAF-4CEF-B462-FED6EDD45CBB}"/>
              </a:ext>
            </a:extLst>
          </p:cNvPr>
          <p:cNvSpPr txBox="1"/>
          <p:nvPr/>
        </p:nvSpPr>
        <p:spPr>
          <a:xfrm>
            <a:off x="8410353" y="5984449"/>
            <a:ext cx="37816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00B050"/>
                </a:solidFill>
                <a:latin typeface="Arial-Rounded"/>
                <a:ea typeface="Arial-Rounded"/>
              </a:rPr>
              <a:t>Đọc</a:t>
            </a:r>
            <a:r>
              <a:rPr lang="en-US" sz="3600" dirty="0">
                <a:solidFill>
                  <a:srgbClr val="00B050"/>
                </a:solidFill>
                <a:latin typeface="Arial-Rounded"/>
                <a:ea typeface="Arial-Rounded"/>
              </a:rPr>
              <a:t> </a:t>
            </a:r>
            <a:r>
              <a:rPr lang="en-US" sz="3600" dirty="0" err="1">
                <a:solidFill>
                  <a:srgbClr val="00B050"/>
                </a:solidFill>
                <a:latin typeface="Arial-Rounded"/>
                <a:ea typeface="Arial-Rounded"/>
              </a:rPr>
              <a:t>theo</a:t>
            </a:r>
            <a:r>
              <a:rPr lang="en-US" sz="3600" dirty="0">
                <a:solidFill>
                  <a:srgbClr val="00B050"/>
                </a:solidFill>
                <a:latin typeface="Arial-Rounded"/>
                <a:ea typeface="Arial-Rounded"/>
              </a:rPr>
              <a:t> </a:t>
            </a:r>
            <a:r>
              <a:rPr lang="en-US" sz="3600" dirty="0" err="1">
                <a:solidFill>
                  <a:srgbClr val="00B050"/>
                </a:solidFill>
                <a:latin typeface="Arial-Rounded"/>
                <a:ea typeface="Arial-Rounded"/>
              </a:rPr>
              <a:t>nhóm</a:t>
            </a:r>
            <a:endParaRPr kumimoji="0" lang="en-US" sz="3600" b="0" i="0" u="none" strike="noStrike" kern="1200" cap="none" spc="0" normalizeH="0" baseline="0" noProof="0" dirty="0">
              <a:ln>
                <a:noFill/>
              </a:ln>
              <a:solidFill>
                <a:srgbClr val="00B050"/>
              </a:solidFill>
              <a:effectLst/>
              <a:uLnTx/>
              <a:uFillTx/>
              <a:latin typeface="Arial-Rounded"/>
              <a:ea typeface="Arial-Rounded"/>
              <a:cs typeface="+mn-cs"/>
            </a:endParaRPr>
          </a:p>
        </p:txBody>
      </p:sp>
    </p:spTree>
    <p:extLst>
      <p:ext uri="{BB962C8B-B14F-4D97-AF65-F5344CB8AC3E}">
        <p14:creationId xmlns:p14="http://schemas.microsoft.com/office/powerpoint/2010/main" val="238585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A65FF-3AF6-4BE9-98F2-AC7568B1163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60172" y="479361"/>
            <a:ext cx="733362" cy="533473"/>
          </a:xfrm>
          <a:prstGeom prst="rect">
            <a:avLst/>
          </a:prstGeom>
        </p:spPr>
      </p:pic>
      <p:sp>
        <p:nvSpPr>
          <p:cNvPr id="5" name="TextBox 4">
            <a:extLst>
              <a:ext uri="{FF2B5EF4-FFF2-40B4-BE49-F238E27FC236}">
                <a16:creationId xmlns:a16="http://schemas.microsoft.com/office/drawing/2014/main" id="{E8C167D2-166D-4C74-B7CA-329FB15B4BED}"/>
              </a:ext>
            </a:extLst>
          </p:cNvPr>
          <p:cNvSpPr txBox="1"/>
          <p:nvPr/>
        </p:nvSpPr>
        <p:spPr>
          <a:xfrm>
            <a:off x="3934046" y="549519"/>
            <a:ext cx="3725146" cy="464230"/>
          </a:xfrm>
          <a:prstGeom prst="rect">
            <a:avLst/>
          </a:prstGeom>
          <a:noFill/>
        </p:spPr>
        <p:txBody>
          <a:bodyPr wrap="square" rtlCol="0">
            <a:spAutoFit/>
          </a:bodyPr>
          <a:lstStyle/>
          <a:p>
            <a:pPr marL="0" marR="0" lvl="0" indent="0" algn="ctr"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mj-lt"/>
                <a:cs typeface="Arial"/>
                <a:sym typeface="Arial"/>
              </a:rPr>
              <a:t>Nhím nâu kết bạn</a:t>
            </a:r>
            <a:endParaRPr kumimoji="0" lang="en-US" sz="2800" b="1" i="0" u="none" strike="noStrike" kern="0" cap="none" spc="0" normalizeH="0" baseline="0" noProof="0" dirty="0">
              <a:ln>
                <a:noFill/>
              </a:ln>
              <a:solidFill>
                <a:srgbClr val="FF0000"/>
              </a:solidFill>
              <a:effectLst/>
              <a:uLnTx/>
              <a:uFillTx/>
              <a:latin typeface="+mj-lt"/>
              <a:cs typeface="Arial"/>
              <a:sym typeface="Arial"/>
            </a:endParaRPr>
          </a:p>
        </p:txBody>
      </p:sp>
      <p:sp>
        <p:nvSpPr>
          <p:cNvPr id="6" name="TextBox 5">
            <a:extLst>
              <a:ext uri="{FF2B5EF4-FFF2-40B4-BE49-F238E27FC236}">
                <a16:creationId xmlns:a16="http://schemas.microsoft.com/office/drawing/2014/main" id="{E1616F0E-C300-44A0-81F8-BD835DBAF62A}"/>
              </a:ext>
            </a:extLst>
          </p:cNvPr>
          <p:cNvSpPr txBox="1"/>
          <p:nvPr/>
        </p:nvSpPr>
        <p:spPr>
          <a:xfrm>
            <a:off x="360442" y="995323"/>
            <a:ext cx="11471116" cy="6042680"/>
          </a:xfrm>
          <a:prstGeom prst="rect">
            <a:avLst/>
          </a:prstGeom>
          <a:noFill/>
        </p:spPr>
        <p:txBody>
          <a:bodyPr wrap="square" rtlCol="0">
            <a:spAutoFit/>
          </a:bodyPr>
          <a:lstStyle/>
          <a:p>
            <a:pPr marL="44450" lvl="0" algn="just">
              <a:lnSpc>
                <a:spcPts val="2900"/>
              </a:lnSpc>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a:t>
            </a:r>
            <a:r>
              <a:rPr lang="vi-VN" sz="2800" dirty="0">
                <a:latin typeface="+mj-lt"/>
              </a:rPr>
              <a:t> Trong khu rừng nọ, có chú nhím nâu hiền lành, nhút nhát. Một buổi sáng, chú đang kiếm quả cây thì thấy nhím trắng chạy tới. Nhím trắng vồn vã: “Chào bạn! Rất vui được gặp bạn!”. Nhím nâu lúng túng, nói lí nhí: “Chào bạn!”, rồi nấp vào bụi cây. Chú cuộn tròn người lại mà vẫn sợ hãi.</a:t>
            </a:r>
          </a:p>
          <a:p>
            <a:pPr marL="44450" lvl="0" algn="just">
              <a:lnSpc>
                <a:spcPts val="2900"/>
              </a:lnSpc>
              <a:defRPr/>
            </a:pPr>
            <a:r>
              <a:rPr lang="vi-VN" sz="2800" dirty="0">
                <a:latin typeface="+mj-lt"/>
              </a:rPr>
              <a:t>          Mùa đông đến, nhím nâu đi tìm nơi trú ngụ. Bất chợt, mưa kéo đến. Nhím nâu vội bước vào cái hang nhỏ. Thì ra là nhà nhím trắng. Nhím nâu run run: “Xin lỗi, tôi không biết đây là nhà của bạn.”. Nhím trắng tươi cười: “Đừng ngại! Gặp lại bạn, tôi rất vui. Tôi ở đây một mình, buồn lắm. Bạn ở lại cùng tôi nhé!”.</a:t>
            </a:r>
          </a:p>
          <a:p>
            <a:pPr marL="44450" lvl="0" algn="just">
              <a:lnSpc>
                <a:spcPts val="2900"/>
              </a:lnSpc>
              <a:defRPr/>
            </a:pPr>
            <a:r>
              <a:rPr lang="vi-VN" sz="2800" dirty="0">
                <a:latin typeface="+mj-lt"/>
              </a:rPr>
              <a:t>          “Nhím trắng tốt bụng quá. Bạn ấy nói đúng, không có bạn bè thì thật buồn.”. Nghĩ thế, nhím nâu mạnh dạn hẳn lên. Chú nhận lời kết bạn với nhím trắng. Cả hai cùng thu dọn, trang trí chỗ ở cho đẹp. Chúng trải qua những ngày vui vẻ, ấm áp vì không phải song một mình giữa mùa đông lạnh giá.</a:t>
            </a:r>
          </a:p>
          <a:p>
            <a:pPr marL="266700" marR="0" lvl="0" indent="0" algn="just" defTabSz="914400" rtl="0" eaLnBrk="1" fontAlgn="auto" latinLnBrk="0" hangingPunct="1">
              <a:lnSpc>
                <a:spcPts val="29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					( Theo Minh Anh)</a:t>
            </a:r>
          </a:p>
        </p:txBody>
      </p:sp>
      <p:sp>
        <p:nvSpPr>
          <p:cNvPr id="10" name="Cloud 9">
            <a:extLst>
              <a:ext uri="{FF2B5EF4-FFF2-40B4-BE49-F238E27FC236}">
                <a16:creationId xmlns:a16="http://schemas.microsoft.com/office/drawing/2014/main" id="{83E2F25E-4EF2-40CD-9F4B-5B20C686F9BF}"/>
              </a:ext>
            </a:extLst>
          </p:cNvPr>
          <p:cNvSpPr/>
          <p:nvPr/>
        </p:nvSpPr>
        <p:spPr>
          <a:xfrm>
            <a:off x="7769921" y="5862676"/>
            <a:ext cx="4061637" cy="995323"/>
          </a:xfrm>
          <a:prstGeom prst="cloud">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57DC50-DEAF-4CEF-B462-FED6EDD45CBB}"/>
              </a:ext>
            </a:extLst>
          </p:cNvPr>
          <p:cNvSpPr txBox="1"/>
          <p:nvPr/>
        </p:nvSpPr>
        <p:spPr>
          <a:xfrm>
            <a:off x="8410353" y="5984449"/>
            <a:ext cx="3781647" cy="646331"/>
          </a:xfrm>
          <a:prstGeom prst="rect">
            <a:avLst/>
          </a:prstGeom>
          <a:noFill/>
        </p:spPr>
        <p:txBody>
          <a:bodyPr wrap="square" rtlCol="0">
            <a:spAutoFit/>
          </a:bodyPr>
          <a:lstStyle/>
          <a:p>
            <a:r>
              <a:rPr lang="en-US" sz="3600" dirty="0" err="1">
                <a:solidFill>
                  <a:srgbClr val="00B050"/>
                </a:solidFill>
              </a:rPr>
              <a:t>Đọc</a:t>
            </a:r>
            <a:r>
              <a:rPr lang="en-US" sz="3600" dirty="0">
                <a:solidFill>
                  <a:srgbClr val="00B050"/>
                </a:solidFill>
              </a:rPr>
              <a:t> </a:t>
            </a:r>
            <a:r>
              <a:rPr lang="en-US" sz="3600" dirty="0" err="1">
                <a:solidFill>
                  <a:srgbClr val="00B050"/>
                </a:solidFill>
              </a:rPr>
              <a:t>toàn</a:t>
            </a:r>
            <a:r>
              <a:rPr lang="en-US" sz="3600" dirty="0">
                <a:solidFill>
                  <a:srgbClr val="00B050"/>
                </a:solidFill>
              </a:rPr>
              <a:t> </a:t>
            </a:r>
            <a:r>
              <a:rPr lang="en-US" sz="3600" dirty="0" err="1">
                <a:solidFill>
                  <a:srgbClr val="00B050"/>
                </a:solidFill>
              </a:rPr>
              <a:t>bài</a:t>
            </a:r>
            <a:endParaRPr lang="en-US" sz="3600" dirty="0">
              <a:solidFill>
                <a:srgbClr val="00B050"/>
              </a:solidFill>
            </a:endParaRPr>
          </a:p>
        </p:txBody>
      </p:sp>
    </p:spTree>
    <p:extLst>
      <p:ext uri="{BB962C8B-B14F-4D97-AF65-F5344CB8AC3E}">
        <p14:creationId xmlns:p14="http://schemas.microsoft.com/office/powerpoint/2010/main" val="6845591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55187081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2215</Words>
  <Application>Microsoft Office PowerPoint</Application>
  <PresentationFormat>Widescreen</PresentationFormat>
  <Paragraphs>90</Paragraphs>
  <Slides>21</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等线</vt:lpstr>
      <vt:lpstr>等线 Light</vt:lpstr>
      <vt:lpstr>Arial</vt:lpstr>
      <vt:lpstr>Arial-Rounded</vt:lpstr>
      <vt:lpstr>Calibri</vt:lpstr>
      <vt:lpstr>Times New Roman</vt:lpstr>
      <vt:lpstr>UTM Avo</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59</cp:revision>
  <dcterms:created xsi:type="dcterms:W3CDTF">2021-07-20T01:55:21Z</dcterms:created>
  <dcterms:modified xsi:type="dcterms:W3CDTF">2025-12-03T05:31:50Z</dcterms:modified>
</cp:coreProperties>
</file>