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409" r:id="rId4"/>
    <p:sldId id="400" r:id="rId5"/>
    <p:sldId id="437" r:id="rId6"/>
    <p:sldId id="347" r:id="rId7"/>
    <p:sldId id="333" r:id="rId8"/>
    <p:sldId id="332" r:id="rId9"/>
    <p:sldId id="432" r:id="rId10"/>
    <p:sldId id="431" r:id="rId11"/>
    <p:sldId id="430" r:id="rId12"/>
    <p:sldId id="438" r:id="rId13"/>
    <p:sldId id="413" r:id="rId14"/>
    <p:sldId id="375" r:id="rId15"/>
    <p:sldId id="446" r:id="rId16"/>
    <p:sldId id="339" r:id="rId17"/>
    <p:sldId id="312" r:id="rId18"/>
    <p:sldId id="439" r:id="rId19"/>
    <p:sldId id="433" r:id="rId20"/>
    <p:sldId id="440" r:id="rId21"/>
    <p:sldId id="428" r:id="rId22"/>
    <p:sldId id="441" r:id="rId23"/>
    <p:sldId id="435" r:id="rId24"/>
    <p:sldId id="442" r:id="rId25"/>
    <p:sldId id="443" r:id="rId26"/>
    <p:sldId id="444" r:id="rId27"/>
    <p:sldId id="445" r:id="rId28"/>
    <p:sldId id="421" r:id="rId29"/>
    <p:sldId id="322" r:id="rId30"/>
    <p:sldId id="279" r:id="rId31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FF5050"/>
    <a:srgbClr val="006600"/>
    <a:srgbClr val="FF9999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85" y="105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2023/5/7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2023/5/7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2023/5/7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microsoft.com/office/2007/relationships/hdphoto" Target="../media/hdphoto1.wdp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5694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0" y="739185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351971" y="4338374"/>
            <a:ext cx="8563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Bạn nhỏ ngậm đầu dây sạc điện thoại trong khi dây đang cắm trong </a:t>
            </a:r>
            <a:r>
              <a:rPr lang="vi-VN" sz="2800" dirty="0" smtClean="0">
                <a:solidFill>
                  <a:srgbClr val="008000"/>
                </a:solidFill>
              </a:rPr>
              <a:t>ổ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điện</a:t>
            </a:r>
            <a:r>
              <a:rPr lang="vi-VN" sz="2800" dirty="0">
                <a:solidFill>
                  <a:srgbClr val="008000"/>
                </a:solidFill>
              </a:rPr>
              <a:t>. Bạn có thể bị điện giật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38" y="1276382"/>
            <a:ext cx="4331250" cy="272868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0" y="739185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6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382587" y="4048088"/>
            <a:ext cx="83661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Hai bạn nhỏ đang dùng que để khều chiếc diều bị mắc trên dây điện </a:t>
            </a:r>
            <a:r>
              <a:rPr lang="vi-VN" sz="2800" dirty="0" smtClean="0">
                <a:solidFill>
                  <a:srgbClr val="008000"/>
                </a:solidFill>
              </a:rPr>
              <a:t>ngoài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đường</a:t>
            </a:r>
            <a:r>
              <a:rPr lang="vi-VN" sz="2800" dirty="0">
                <a:solidFill>
                  <a:srgbClr val="008000"/>
                </a:solidFill>
              </a:rPr>
              <a:t>. Các bạn có thế bị điện giật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08" y="860163"/>
            <a:ext cx="4586484" cy="295875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74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0" y="739185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7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382587" y="4174861"/>
            <a:ext cx="83661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Hai bạn nhỏ đi qua nơi có dây điện bị đứt, rơi xuống đường trong khi </a:t>
            </a:r>
            <a:r>
              <a:rPr lang="vi-VN" sz="2800" dirty="0" smtClean="0">
                <a:solidFill>
                  <a:srgbClr val="008000"/>
                </a:solidFill>
              </a:rPr>
              <a:t>trời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đang </a:t>
            </a:r>
            <a:r>
              <a:rPr lang="vi-VN" sz="2800" dirty="0">
                <a:solidFill>
                  <a:srgbClr val="008000"/>
                </a:solidFill>
              </a:rPr>
              <a:t>mưa to. Các bạn có thể bị điện giật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51" y="991094"/>
            <a:ext cx="4592798" cy="294227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6899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770"/>
            <a:ext cx="9144000" cy="4904230"/>
          </a:xfrm>
          <a:prstGeom prst="rect">
            <a:avLst/>
          </a:prstGeom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5331" y="1231899"/>
            <a:ext cx="8023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giật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37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9" y="1696357"/>
            <a:ext cx="7376742" cy="3412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302" y="825500"/>
            <a:ext cx="8047396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giật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05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6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7659" y="1501557"/>
            <a:ext cx="75764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CC"/>
                </a:solidFill>
              </a:rPr>
              <a:t>+ Không thò ngón tay, chọc que kim loại vào </a:t>
            </a:r>
            <a:r>
              <a:rPr lang="en-US" sz="2400" dirty="0" smtClean="0">
                <a:solidFill>
                  <a:srgbClr val="0000CC"/>
                </a:solidFill>
              </a:rPr>
              <a:t>ổ</a:t>
            </a:r>
            <a:r>
              <a:rPr lang="vi-VN" sz="2400" dirty="0" smtClean="0">
                <a:solidFill>
                  <a:srgbClr val="0000CC"/>
                </a:solidFill>
              </a:rPr>
              <a:t> điện</a:t>
            </a:r>
            <a:endParaRPr lang="en-US" sz="2400" dirty="0" smtClean="0">
              <a:solidFill>
                <a:srgbClr val="0000CC"/>
              </a:solidFill>
            </a:endParaRPr>
          </a:p>
          <a:p>
            <a:pPr algn="just"/>
            <a:r>
              <a:rPr lang="vi-VN" sz="2400" dirty="0">
                <a:solidFill>
                  <a:srgbClr val="0000CC"/>
                </a:solidFill>
              </a:rPr>
              <a:t>+ Không nghịch đồ điện khi đang được cắm điện.</a:t>
            </a:r>
          </a:p>
          <a:p>
            <a:pPr algn="just"/>
            <a:r>
              <a:rPr lang="vi-VN" sz="2400" dirty="0">
                <a:solidFill>
                  <a:srgbClr val="0000CC"/>
                </a:solidFill>
              </a:rPr>
              <a:t>+ Không đi chân đất, dùng tay ướt, đứng ở chỗ ẩm ướt để cắm phích cắm vào </a:t>
            </a:r>
            <a:r>
              <a:rPr lang="en-US" sz="2400" dirty="0" smtClean="0">
                <a:solidFill>
                  <a:srgbClr val="0000CC"/>
                </a:solidFill>
              </a:rPr>
              <a:t>ở </a:t>
            </a:r>
            <a:r>
              <a:rPr lang="en-US" sz="2400" dirty="0" err="1" smtClean="0">
                <a:solidFill>
                  <a:srgbClr val="0000CC"/>
                </a:solidFill>
              </a:rPr>
              <a:t>điện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vi-VN" sz="2400" dirty="0" smtClean="0">
                <a:solidFill>
                  <a:srgbClr val="0000CC"/>
                </a:solidFill>
              </a:rPr>
              <a:t>hoặc </a:t>
            </a:r>
            <a:r>
              <a:rPr lang="vi-VN" sz="2400" dirty="0">
                <a:solidFill>
                  <a:srgbClr val="0000CC"/>
                </a:solidFill>
              </a:rPr>
              <a:t>để bật công tắc, cầu dao điện.</a:t>
            </a:r>
          </a:p>
          <a:p>
            <a:pPr algn="just"/>
            <a:r>
              <a:rPr lang="vi-VN" sz="2400" dirty="0">
                <a:solidFill>
                  <a:srgbClr val="0000CC"/>
                </a:solidFill>
              </a:rPr>
              <a:t>+ Không dùng que đê khều, lấy đồ vật bị mắc trên dây điện.</a:t>
            </a:r>
          </a:p>
          <a:p>
            <a:pPr algn="just"/>
            <a:r>
              <a:rPr lang="vi-VN" sz="2400" dirty="0">
                <a:solidFill>
                  <a:srgbClr val="0000CC"/>
                </a:solidFill>
              </a:rPr>
              <a:t>+ Không đến gần tủ điện, leo trèo cột điện.</a:t>
            </a:r>
          </a:p>
          <a:p>
            <a:pPr algn="just"/>
            <a:r>
              <a:rPr lang="vi-VN" sz="2400" dirty="0">
                <a:solidFill>
                  <a:srgbClr val="0000CC"/>
                </a:solidFill>
              </a:rPr>
              <a:t>+ . . </a:t>
            </a:r>
            <a:r>
              <a:rPr lang="vi-VN" sz="2400" dirty="0" smtClean="0">
                <a:solidFill>
                  <a:srgbClr val="0000CC"/>
                </a:solidFill>
              </a:rPr>
              <a:t>.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7947" y="153293"/>
            <a:ext cx="5256567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giật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9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5140" y="694874"/>
            <a:ext cx="663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511" y="1156538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912" y="4417367"/>
            <a:ext cx="830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lông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ngõ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may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vướng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97" y="1719803"/>
            <a:ext cx="4759664" cy="251982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1403" y="717901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68" y="1342431"/>
            <a:ext cx="4759664" cy="251982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54002" y="4128282"/>
            <a:ext cx="85997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</a:rPr>
              <a:t>Em và bạn không nên tìm cách khều quả cầu lông mắc trên </a:t>
            </a:r>
            <a:r>
              <a:rPr lang="vi-VN" sz="2800" dirty="0" smtClean="0">
                <a:solidFill>
                  <a:srgbClr val="0000CC"/>
                </a:solidFill>
              </a:rPr>
              <a:t>dây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điện </a:t>
            </a:r>
            <a:r>
              <a:rPr lang="vi-VN" sz="2800" dirty="0">
                <a:solidFill>
                  <a:srgbClr val="0000CC"/>
                </a:solidFill>
              </a:rPr>
              <a:t>vì rất nguy hiểm, có thể bị điện </a:t>
            </a:r>
            <a:r>
              <a:rPr lang="vi-VN" sz="2800" dirty="0" smtClean="0">
                <a:solidFill>
                  <a:srgbClr val="0000CC"/>
                </a:solidFill>
              </a:rPr>
              <a:t>giật</a:t>
            </a:r>
            <a:r>
              <a:rPr lang="en-US" sz="2800" dirty="0" smtClean="0">
                <a:solidFill>
                  <a:srgbClr val="0000CC"/>
                </a:solidFill>
              </a:rPr>
              <a:t>.</a:t>
            </a:r>
            <a:endParaRPr lang="vi-VN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4171" y="890396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2:</a:t>
            </a:r>
            <a:endParaRPr lang="en-US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172" y="4677507"/>
            <a:ext cx="870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cắm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nồi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cơm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nhựa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56" y="1437132"/>
            <a:ext cx="5199888" cy="2840736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26623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6" y="-1626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272784" y="572978"/>
              <a:ext cx="82354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PHÒNG TRÁNH TAI NẠN, THƯƠNG TÍCH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1943902" y="2147759"/>
            <a:ext cx="1465943" cy="827315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15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0452" y="2255912"/>
            <a:ext cx="467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giật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84" y="2779132"/>
            <a:ext cx="3791712" cy="238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4171" y="724120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2:</a:t>
            </a:r>
            <a:endParaRPr lang="en-US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13" y="1301899"/>
            <a:ext cx="5199888" cy="284073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74171" y="4224778"/>
            <a:ext cx="8773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</a:rPr>
              <a:t>Em nên nói với mẹ hoặc người lớn trong gia đình để dùng </a:t>
            </a:r>
            <a:r>
              <a:rPr lang="vi-VN" sz="2800" dirty="0" smtClean="0">
                <a:solidFill>
                  <a:srgbClr val="0000CC"/>
                </a:solidFill>
              </a:rPr>
              <a:t>băng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dính </a:t>
            </a:r>
            <a:r>
              <a:rPr lang="vi-VN" sz="2800" dirty="0">
                <a:solidFill>
                  <a:srgbClr val="0000CC"/>
                </a:solidFill>
              </a:rPr>
              <a:t>điện bọc lại chỗ dây điện bị hở để đảm bảo an toàn</a:t>
            </a:r>
          </a:p>
        </p:txBody>
      </p:sp>
    </p:spTree>
    <p:extLst>
      <p:ext uri="{BB962C8B-B14F-4D97-AF65-F5344CB8AC3E}">
        <p14:creationId xmlns:p14="http://schemas.microsoft.com/office/powerpoint/2010/main" val="101976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5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86" y="1434124"/>
            <a:ext cx="4958624" cy="269693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25512" y="4415897"/>
            <a:ext cx="870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đứt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treo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lơ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lửng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09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5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88" y="1486666"/>
            <a:ext cx="4958624" cy="269693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612291" y="4430812"/>
            <a:ext cx="6135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CC"/>
                </a:solidFill>
              </a:rPr>
              <a:t>Em nên báo ngay cho người lớn biết.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8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4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86" y="1419609"/>
            <a:ext cx="5032393" cy="284266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5512" y="4415897"/>
            <a:ext cx="870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kéo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4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86" y="1419609"/>
            <a:ext cx="4853457" cy="2741589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91885" y="4286463"/>
            <a:ext cx="83602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</a:rPr>
              <a:t>Em nên ngăn em bé lại hoặc gọi ngay người lớn trong gia </a:t>
            </a:r>
            <a:r>
              <a:rPr lang="vi-VN" sz="2800" dirty="0" smtClean="0">
                <a:solidFill>
                  <a:srgbClr val="0000CC"/>
                </a:solidFill>
              </a:rPr>
              <a:t>đình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can thiệp </a:t>
            </a:r>
            <a:r>
              <a:rPr lang="vi-VN" sz="2800" dirty="0">
                <a:solidFill>
                  <a:srgbClr val="0000CC"/>
                </a:solidFill>
              </a:rPr>
              <a:t>để tránh cho em khỏi bị điện </a:t>
            </a:r>
            <a:r>
              <a:rPr lang="vi-VN" sz="2800" dirty="0" smtClean="0">
                <a:solidFill>
                  <a:srgbClr val="0000CC"/>
                </a:solidFill>
              </a:rPr>
              <a:t>giật</a:t>
            </a:r>
            <a:r>
              <a:rPr lang="en-US" sz="2800" dirty="0" smtClean="0">
                <a:solidFill>
                  <a:srgbClr val="0000CC"/>
                </a:solidFill>
              </a:rPr>
              <a:t>.</a:t>
            </a:r>
            <a:endParaRPr lang="vi-VN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3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4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8228" y="4550433"/>
            <a:ext cx="658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giật</a:t>
            </a:r>
            <a:endParaRPr lang="en-US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13" y="1318009"/>
            <a:ext cx="4755170" cy="298918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6067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0" y="694874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556" y="1156539"/>
            <a:ext cx="4243290" cy="266740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9448" y="3869302"/>
            <a:ext cx="86242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</a:rPr>
              <a:t>Em không nên chạm tay vào người bị điện giật bởi như vậy </a:t>
            </a:r>
            <a:r>
              <a:rPr lang="vi-VN" sz="2800" dirty="0" smtClean="0">
                <a:solidFill>
                  <a:srgbClr val="0000CC"/>
                </a:solidFill>
              </a:rPr>
              <a:t>em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cũng </a:t>
            </a:r>
            <a:r>
              <a:rPr lang="vi-VN" sz="2800" dirty="0">
                <a:solidFill>
                  <a:srgbClr val="0000CC"/>
                </a:solidFill>
              </a:rPr>
              <a:t>sẽ bị điện giật. Trong trường hợp này, em có thê ngắt cầu dao điện hoặc </a:t>
            </a:r>
            <a:r>
              <a:rPr lang="vi-VN" sz="2800" dirty="0" smtClean="0">
                <a:solidFill>
                  <a:srgbClr val="0000CC"/>
                </a:solidFill>
              </a:rPr>
              <a:t>hô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lớn để </a:t>
            </a:r>
            <a:r>
              <a:rPr lang="vi-VN" sz="2800" dirty="0">
                <a:solidFill>
                  <a:srgbClr val="0000CC"/>
                </a:solidFill>
              </a:rPr>
              <a:t>gọi người lớn đến cứu</a:t>
            </a:r>
          </a:p>
        </p:txBody>
      </p:sp>
    </p:spTree>
    <p:extLst>
      <p:ext uri="{BB962C8B-B14F-4D97-AF65-F5344CB8AC3E}">
        <p14:creationId xmlns:p14="http://schemas.microsoft.com/office/powerpoint/2010/main" val="149726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4"/>
            <a:ext cx="6308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24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4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hiểm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56" y="1488686"/>
            <a:ext cx="5377688" cy="352041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4187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8986" cy="7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74171" y="857519"/>
            <a:ext cx="87956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ổ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cắm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đảm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thò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chọc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ổ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tủ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trèo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cột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4254415"/>
            <a:chOff x="163741" y="253547"/>
            <a:chExt cx="8540137" cy="2828159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828159"/>
              <a:chOff x="163741" y="253547"/>
              <a:chExt cx="8540137" cy="2828159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8281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407593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9211" y="1413510"/>
                <a:ext cx="1661886" cy="5357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1097" y="1407593"/>
                <a:ext cx="1782160" cy="580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200773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2002406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2009766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2007086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186012" y="1097793"/>
              <a:ext cx="7150667" cy="1488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Điện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rất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thiết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đời</a:t>
              </a: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Nhưng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cũng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nguy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hiểm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đó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em</a:t>
              </a: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Vậy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nên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phải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thường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xuyên</a:t>
              </a: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Phòng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tránh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điện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giật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chớ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nên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xem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thường</a:t>
              </a: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8195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6797" y="829122"/>
            <a:ext cx="88704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15" y="1812471"/>
            <a:ext cx="6226968" cy="2846614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36796" y="4842322"/>
            <a:ext cx="887040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Chia se: Ở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endParaRPr lang="en-US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1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081" y="643116"/>
            <a:ext cx="8924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bỏng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61" y="1318142"/>
            <a:ext cx="6280288" cy="383443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681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081" y="651332"/>
            <a:ext cx="8015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sảy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" y="1283398"/>
            <a:ext cx="2212176" cy="1445288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96" y="1268885"/>
            <a:ext cx="2264780" cy="144528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63" y="1283399"/>
            <a:ext cx="2136871" cy="1445288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033" y="1279395"/>
            <a:ext cx="2128394" cy="143477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60" y="3196011"/>
            <a:ext cx="2974848" cy="191908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06" y="3196011"/>
            <a:ext cx="2837021" cy="191908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3196011"/>
            <a:ext cx="3036539" cy="19130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71951" y="4306431"/>
            <a:ext cx="8041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Bạn nhỏ đang sờ tay vào tủ điện ở trên đường. </a:t>
            </a:r>
            <a:r>
              <a:rPr lang="en-US" sz="2800" dirty="0" err="1" smtClean="0">
                <a:solidFill>
                  <a:srgbClr val="008000"/>
                </a:solidFill>
              </a:rPr>
              <a:t>Rất</a:t>
            </a:r>
            <a:r>
              <a:rPr lang="vi-VN" sz="2800" dirty="0" smtClean="0">
                <a:solidFill>
                  <a:srgbClr val="008000"/>
                </a:solidFill>
              </a:rPr>
              <a:t> nguy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hiểm</a:t>
            </a:r>
            <a:r>
              <a:rPr lang="vi-VN" sz="2800" dirty="0">
                <a:solidFill>
                  <a:srgbClr val="008000"/>
                </a:solidFill>
              </a:rPr>
              <a:t>, bạn có thể bị điện giật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85" y="1045115"/>
            <a:ext cx="4540412" cy="296640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242659" y="3931980"/>
            <a:ext cx="8611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Bạn nhỏ đang dùng tay nghịch kéo dây của một chiếc quạt cây đang </a:t>
            </a:r>
            <a:r>
              <a:rPr lang="vi-VN" sz="2800" dirty="0" smtClean="0">
                <a:solidFill>
                  <a:srgbClr val="008000"/>
                </a:solidFill>
              </a:rPr>
              <a:t>cắm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điện</a:t>
            </a:r>
            <a:r>
              <a:rPr lang="vi-VN" sz="2800" dirty="0">
                <a:solidFill>
                  <a:srgbClr val="008000"/>
                </a:solidFill>
              </a:rPr>
              <a:t>. Nếu dây quạt bị hở thì bạn nhỏ có thể bị điện giật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151" y="860163"/>
            <a:ext cx="4288999" cy="290277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96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0" y="739185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391797" y="4246057"/>
            <a:ext cx="8347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Bạn nhỏ đang dùng ngón tay chọc vào ổ điện. Bạn sẽ bị điện giật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89" y="1045115"/>
            <a:ext cx="4469559" cy="302301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2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0" y="739185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269242" y="4439977"/>
            <a:ext cx="8410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Bạn nhỏ đang dùng kéo cắt dây điện của chiếc đèn bàn đang cắm </a:t>
            </a:r>
            <a:r>
              <a:rPr lang="vi-VN" sz="2800" dirty="0" smtClean="0">
                <a:solidFill>
                  <a:srgbClr val="008000"/>
                </a:solidFill>
              </a:rPr>
              <a:t>trong</a:t>
            </a:r>
            <a:r>
              <a:rPr lang="en-US" sz="2800" dirty="0" smtClean="0">
                <a:solidFill>
                  <a:srgbClr val="008000"/>
                </a:solidFill>
              </a:rPr>
              <a:t> ổ </a:t>
            </a:r>
            <a:r>
              <a:rPr lang="vi-VN" sz="2800" dirty="0" smtClean="0">
                <a:solidFill>
                  <a:srgbClr val="008000"/>
                </a:solidFill>
              </a:rPr>
              <a:t>điện</a:t>
            </a:r>
            <a:r>
              <a:rPr lang="vi-VN" sz="2800" dirty="0">
                <a:solidFill>
                  <a:srgbClr val="008000"/>
                </a:solidFill>
              </a:rPr>
              <a:t>. Bạn có thể bị điện giật.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051629"/>
            <a:ext cx="4399413" cy="296569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74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1702</TotalTime>
  <Words>778</Words>
  <Application>Microsoft Office PowerPoint</Application>
  <PresentationFormat>On-screen Show (16:10)</PresentationFormat>
  <Paragraphs>63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DuongHien</cp:lastModifiedBy>
  <cp:revision>242</cp:revision>
  <dcterms:created xsi:type="dcterms:W3CDTF">2020-02-10T09:35:50Z</dcterms:created>
  <dcterms:modified xsi:type="dcterms:W3CDTF">2023-05-07T06:18:56Z</dcterms:modified>
</cp:coreProperties>
</file>