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1449" r:id="rId2"/>
    <p:sldId id="270" r:id="rId3"/>
    <p:sldId id="287" r:id="rId4"/>
    <p:sldId id="288" r:id="rId5"/>
    <p:sldId id="289" r:id="rId6"/>
    <p:sldId id="290" r:id="rId7"/>
    <p:sldId id="296" r:id="rId8"/>
    <p:sldId id="295" r:id="rId9"/>
    <p:sldId id="291" r:id="rId10"/>
    <p:sldId id="294" r:id="rId11"/>
    <p:sldId id="292" r:id="rId12"/>
    <p:sldId id="293" r:id="rId13"/>
    <p:sldId id="266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Ziczac" initials="Z" lastIdx="1" clrIdx="0">
    <p:extLst>
      <p:ext uri="{19B8F6BF-5375-455C-9EA6-DF929625EA0E}">
        <p15:presenceInfo xmlns:p15="http://schemas.microsoft.com/office/powerpoint/2012/main" userId="Ziczac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6" d="100"/>
          <a:sy n="66" d="100"/>
        </p:scale>
        <p:origin x="632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79F7C4-BBCB-41C3-A50A-C1FB9C3BAE18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9ED42D-E1EB-4D59-BB3F-AB9BAE8254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7804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>
                <a:latin typeface="UTM Avo" panose="02040603050506020204" pitchFamily="18" charset="0"/>
              </a:rPr>
              <a:t>1</a:t>
            </a:fld>
            <a:endParaRPr lang="zh-CN" altLang="en-US"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1146B2CB-5A67-4AB8-9A1B-7AE29B183FB4}"/>
              </a:ext>
            </a:extLst>
          </p:cNvPr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E2EB359-58AC-4B8A-BF0F-73FFF7F6DC58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647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2C4CEE7A-CDA2-43A3-8345-F0F170370B1F}"/>
              </a:ext>
            </a:extLst>
          </p:cNvPr>
          <p:cNvSpPr/>
          <p:nvPr userDrawn="1"/>
        </p:nvSpPr>
        <p:spPr>
          <a:xfrm>
            <a:off x="10985862" y="91439"/>
            <a:ext cx="142385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5008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1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3920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661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51047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 preserve="1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12143" y="-69012"/>
            <a:ext cx="12387531" cy="6927011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0319A0EC-21A0-45C6-AFEE-4A3B3F9F39EB}"/>
              </a:ext>
            </a:extLst>
          </p:cNvPr>
          <p:cNvSpPr/>
          <p:nvPr userDrawn="1"/>
        </p:nvSpPr>
        <p:spPr>
          <a:xfrm>
            <a:off x="11050438" y="79785"/>
            <a:ext cx="1141562" cy="1332412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1476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20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2093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8D8386-BAEC-4EF1-BE42-B4BF718FFC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3528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2969391"/>
      </p:ext>
    </p:extLst>
  </p:cSld>
  <p:clrMapOvr>
    <a:masterClrMapping/>
  </p:clrMapOvr>
  <p:transition spd="slow" advClick="0" advTm="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8D8386-BAEC-4EF1-BE42-B4BF718FFC5D}" type="datetimeFigureOut">
              <a:rPr lang="en-US" smtClean="0"/>
              <a:t>31-Mar-25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52B60-8628-499F-82F2-099F365F0F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21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49" r:id="rId6"/>
    <p:sldLayoutId id="2147483650" r:id="rId7"/>
    <p:sldLayoutId id="2147483655" r:id="rId8"/>
    <p:sldLayoutId id="2147483660" r:id="rId9"/>
    <p:sldLayoutId id="2147483666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1871969" y="1648606"/>
            <a:ext cx="8448147" cy="233717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29</a:t>
            </a:r>
            <a:endParaRPr lang="en-US" sz="5200" b="1" dirty="0">
              <a:solidFill>
                <a:srgbClr val="00206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  <a:p>
            <a:pPr algn="ctr" defTabSz="914377">
              <a:lnSpc>
                <a:spcPct val="150000"/>
              </a:lnSpc>
              <a:defRPr/>
            </a:pPr>
            <a:r>
              <a:rPr lang="en-US" sz="5200" b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 viết: Tô chữ hoa E, Ê</a:t>
            </a:r>
            <a:endParaRPr lang="en-US" sz="5200" b="1" dirty="0">
              <a:solidFill>
                <a:srgbClr val="FF0000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08EF6DA-C8F1-435A-8108-A2019195E96B}"/>
              </a:ext>
            </a:extLst>
          </p:cNvPr>
          <p:cNvSpPr/>
          <p:nvPr/>
        </p:nvSpPr>
        <p:spPr>
          <a:xfrm>
            <a:off x="9467278" y="99936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TIẾNG VIỆT 1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FE75980-B8E4-42A9-95B4-7B4E5FA54707}"/>
              </a:ext>
            </a:extLst>
          </p:cNvPr>
          <p:cNvSpPr/>
          <p:nvPr/>
        </p:nvSpPr>
        <p:spPr>
          <a:xfrm>
            <a:off x="11039823" y="684711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2289468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7188" y="142876"/>
            <a:ext cx="6837362" cy="4837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7" t="5074" r="19765" b="15106"/>
          <a:stretch>
            <a:fillRect/>
          </a:stretch>
        </p:blipFill>
        <p:spPr bwMode="auto">
          <a:xfrm>
            <a:off x="1095376" y="1428751"/>
            <a:ext cx="3978275" cy="329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5766652" y="1962496"/>
            <a:ext cx="3638433" cy="776836"/>
          </a:xfrm>
          <a:prstGeom prst="rect">
            <a:avLst/>
          </a:prstGeom>
          <a:noFill/>
        </p:spPr>
        <p:txBody>
          <a:bodyPr spcFirstLastPara="1" wrap="none">
            <a:prstTxWarp prst="textArchDown">
              <a:avLst/>
            </a:prstTxWarp>
            <a:spAutoFit/>
          </a:bodyPr>
          <a:lstStyle/>
          <a:p>
            <a:pPr algn="ctr">
              <a:defRPr/>
            </a:pP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vở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66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viết</a:t>
            </a:r>
            <a:endParaRPr lang="en-US" sz="6600" b="1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994382"/>
      </p:ext>
    </p:extLst>
  </p:cSld>
  <p:clrMapOvr>
    <a:masterClrMapping/>
  </p:clrMapOvr>
  <p:transition advClick="0">
    <p:wipe dir="u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922759" y="3429000"/>
            <a:ext cx="8763000" cy="14419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- Tô ch</a:t>
            </a:r>
            <a:r>
              <a:rPr lang="en-US" alt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ữ hoa: </a:t>
            </a:r>
            <a:r>
              <a:rPr lang="en-US" altLang="en-US" sz="5400" b="1">
                <a:solidFill>
                  <a:schemeClr val="tx1"/>
                </a:solidFill>
                <a:latin typeface="HP001 4 hàng" pitchFamily="34" charset="0"/>
                <a:ea typeface="HP001" pitchFamily="34" charset="0"/>
              </a:rPr>
              <a:t>E, Ê</a:t>
            </a:r>
            <a:r>
              <a:rPr lang="en-US" sz="5400" b="1">
                <a:solidFill>
                  <a:schemeClr val="tx1"/>
                </a:solidFill>
                <a:latin typeface="HP001 4 hàng" pitchFamily="34" charset="0"/>
                <a:ea typeface="HP001" pitchFamily="34" charset="0"/>
              </a:rPr>
              <a:t> 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922759" y="4736168"/>
            <a:ext cx="10533320" cy="144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8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- Viết từ ứng dụng câu ứng dụng</a:t>
            </a: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126" y="381000"/>
            <a:ext cx="3581400" cy="30480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9962319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2487612" y="637407"/>
            <a:ext cx="7216775" cy="6105298"/>
            <a:chOff x="1143000" y="137475"/>
            <a:chExt cx="7216775" cy="6491929"/>
          </a:xfrm>
        </p:grpSpPr>
        <p:pic>
          <p:nvPicPr>
            <p:cNvPr id="19" name="Picture 73" descr="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" name="Picture 73" descr="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3" name="Picture 73" descr="a.pn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4452941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TextBox 14"/>
          <p:cNvSpPr txBox="1"/>
          <p:nvPr/>
        </p:nvSpPr>
        <p:spPr>
          <a:xfrm>
            <a:off x="3071283" y="2294379"/>
            <a:ext cx="72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Ếch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168782" y="926835"/>
            <a:ext cx="29272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Kể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chuyện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071283" y="1557351"/>
            <a:ext cx="495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quen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thuộc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07238" y="4990409"/>
            <a:ext cx="72378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Ếch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071282" y="3623591"/>
            <a:ext cx="302471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Kể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chuyện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071283" y="4313951"/>
            <a:ext cx="495287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quen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thuộc</a:t>
            </a:r>
            <a:endParaRPr lang="vi-VN" sz="36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43425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562242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862" y="191394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2885206" y="3573839"/>
            <a:ext cx="7657231" cy="138317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800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40793507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4"/>
          <p:cNvSpPr txBox="1"/>
          <p:nvPr/>
        </p:nvSpPr>
        <p:spPr>
          <a:xfrm>
            <a:off x="2466474" y="908270"/>
            <a:ext cx="6477000" cy="800215"/>
          </a:xfrm>
          <a:prstGeom prst="rect">
            <a:avLst/>
          </a:prstGeom>
          <a:noFill/>
          <a:ln w="9525">
            <a:noFill/>
          </a:ln>
        </p:spPr>
        <p:txBody>
          <a:bodyPr wrap="square" lIns="121917" tIns="60958" rIns="121917" bIns="60958">
            <a:spAutoFit/>
          </a:bodyPr>
          <a:lstStyle/>
          <a:p>
            <a:pPr algn="ctr" defTabSz="1219200">
              <a:spcBef>
                <a:spcPct val="50000"/>
              </a:spcBef>
            </a:pPr>
            <a:r>
              <a:rPr lang="en-US" altLang="en-US" sz="4400" b="1">
                <a:solidFill>
                  <a:srgbClr val="FF0000"/>
                </a:solidFill>
                <a:latin typeface="UTM Avo" panose="02040603050506020204" charset="0"/>
                <a:ea typeface="Arial" panose="020B0604020202020204" pitchFamily="34" charset="0"/>
                <a:cs typeface="UTM Avo" panose="02040603050506020204" charset="0"/>
              </a:rPr>
              <a:t>Tô chữ hoa E, Ê</a:t>
            </a:r>
            <a:endParaRPr lang="en-US" altLang="en-US" sz="4400" b="1" dirty="0">
              <a:solidFill>
                <a:srgbClr val="FF0000"/>
              </a:solidFill>
              <a:latin typeface=".VnAvant" pitchFamily="34" charset="0"/>
              <a:ea typeface="Arial" panose="020B0604020202020204" pitchFamily="34" charset="0"/>
              <a:cs typeface="UTM Avo" panose="0204060305050602020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90170" y="1708485"/>
            <a:ext cx="10260025" cy="3814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0811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2188029" y="423306"/>
            <a:ext cx="8320314" cy="8323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QUAN SÁT VÀ NHẬN XÉT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1" y="1257146"/>
            <a:ext cx="3627755" cy="53334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2321" y="1254098"/>
            <a:ext cx="3731357" cy="53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395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3501" y="1180006"/>
            <a:ext cx="3627755" cy="5188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3568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8775" y="978393"/>
            <a:ext cx="3731357" cy="5374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6060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480434" y="3019896"/>
            <a:ext cx="8519162" cy="144191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>
                <a:solidFill>
                  <a:srgbClr val="92D05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Tô</a:t>
            </a:r>
            <a:r>
              <a:rPr 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ch</a:t>
            </a:r>
            <a:r>
              <a:rPr lang="en-US" altLang="en-US" sz="6000" b="1" dirty="0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ữ</a:t>
            </a:r>
            <a:r>
              <a:rPr lang="en-US" altLang="en-US" sz="6000" b="1" dirty="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altLang="en-US" sz="6000" b="1" err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hoa</a:t>
            </a:r>
            <a:r>
              <a:rPr lang="en-US" alt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:          </a:t>
            </a:r>
            <a:r>
              <a:rPr lang="en-US" altLang="en-US" sz="6000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-</a:t>
            </a:r>
            <a:r>
              <a:rPr lang="en-US" alt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 </a:t>
            </a:r>
            <a:endParaRPr lang="en-US" sz="6000" b="1" dirty="0">
              <a:solidFill>
                <a:srgbClr val="FF0000"/>
              </a:solidFill>
              <a:latin typeface="UTM Avo" panose="02040603050506020204" pitchFamily="18" charset="0"/>
              <a:cs typeface="UTM Avo" panose="02040603050506020204" charset="0"/>
            </a:endParaRPr>
          </a:p>
        </p:txBody>
      </p:sp>
      <p:pic>
        <p:nvPicPr>
          <p:cNvPr id="5" name="Picture 4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476" y="655204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E24367B-5605-4314-821C-4CF4B9C0FD8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2919" y="2796377"/>
            <a:ext cx="1822520" cy="218955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A3EF7B4-CDD0-40D4-9EF4-4F299120D6E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3690" y="2777327"/>
            <a:ext cx="1885969" cy="2189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61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Phim Hoạt Hình Học Sinh Học Sinh Cậu Bé, Phim Hoạt Hình, Nhà, Suốt ...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187" b="96250" l="9844" r="91719">
                        <a14:foregroundMark x1="42031" y1="53125" x2="71406" y2="82500"/>
                        <a14:foregroundMark x1="64219" y1="50469" x2="36094" y2="79219"/>
                        <a14:foregroundMark x1="46563" y1="49063" x2="57031" y2="49844"/>
                        <a14:foregroundMark x1="39375" y1="53125" x2="40000" y2="5765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4" y="4759339"/>
            <a:ext cx="2219325" cy="1888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775BD93-CF32-4E13-9AEC-DAB4D5547D2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74710" y="588637"/>
            <a:ext cx="7143110" cy="6269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0859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67179" y="369258"/>
            <a:ext cx="10047147" cy="1441916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6000" b="1">
                <a:solidFill>
                  <a:srgbClr val="FF0000"/>
                </a:solidFill>
                <a:latin typeface="UTM Avo" panose="02040603050506020204" pitchFamily="18" charset="0"/>
                <a:cs typeface="UTM Avo" panose="02040603050506020204" charset="0"/>
              </a:rPr>
              <a:t>Viết từ, câu ứng dụng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287859" y="1811174"/>
            <a:ext cx="7216775" cy="4337691"/>
            <a:chOff x="1143000" y="137475"/>
            <a:chExt cx="7216775" cy="4337691"/>
          </a:xfrm>
        </p:grpSpPr>
        <p:pic>
          <p:nvPicPr>
            <p:cNvPr id="4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137475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" name="Picture 73" descr="a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2298703"/>
              <a:ext cx="7216775" cy="21764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2856104" y="3584529"/>
            <a:ext cx="71002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Ếch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,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nai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  <a:ea typeface="HP001" pitchFamily="34" charset="0"/>
              </a:rPr>
              <a:t>và</a:t>
            </a:r>
            <a:r>
              <a:rPr lang="en-US" sz="3600" b="1" dirty="0">
                <a:latin typeface="HP001 4 hàng" pitchFamily="34" charset="0"/>
                <a:ea typeface="HP001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sơn</a:t>
            </a:r>
            <a:r>
              <a:rPr lang="en-US" sz="3600" b="1" dirty="0">
                <a:latin typeface="HP001 4 hàng" pitchFamily="34" charset="0"/>
              </a:rPr>
              <a:t> ca </a:t>
            </a:r>
            <a:r>
              <a:rPr lang="en-US" sz="3600" b="1" dirty="0" err="1">
                <a:latin typeface="HP001 4 hàng" pitchFamily="34" charset="0"/>
              </a:rPr>
              <a:t>thân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nhau</a:t>
            </a:r>
            <a:r>
              <a:rPr lang="en-US" sz="3600" b="1" dirty="0">
                <a:latin typeface="HP001 4 hàng" pitchFamily="34" charset="0"/>
              </a:rPr>
              <a:t>.</a:t>
            </a:r>
            <a:endParaRPr lang="vi-VN" sz="3600" b="1" dirty="0">
              <a:latin typeface="HP001 4 hàng" pitchFamily="34" charset="0"/>
              <a:ea typeface="HP001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24601" y="2148957"/>
            <a:ext cx="30203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kể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chuyện</a:t>
            </a:r>
            <a:endParaRPr lang="vi-VN" sz="3600" b="1" dirty="0">
              <a:latin typeface="HP001 4 hàng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916261" y="2866743"/>
            <a:ext cx="302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HP001 4 hàng" pitchFamily="34" charset="0"/>
              </a:rPr>
              <a:t>quen</a:t>
            </a:r>
            <a:r>
              <a:rPr lang="en-US" sz="3600" b="1" dirty="0">
                <a:latin typeface="HP001 4 hàng" pitchFamily="34" charset="0"/>
              </a:rPr>
              <a:t> </a:t>
            </a:r>
            <a:r>
              <a:rPr lang="en-US" sz="3600" b="1" dirty="0" err="1">
                <a:latin typeface="HP001 4 hàng" pitchFamily="34" charset="0"/>
              </a:rPr>
              <a:t>thuộc</a:t>
            </a:r>
            <a:endParaRPr lang="vi-VN" sz="3600" b="1" dirty="0">
              <a:latin typeface="HP001 4 hàng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7800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226</TotalTime>
  <Words>101</Words>
  <Application>Microsoft Office PowerPoint</Application>
  <PresentationFormat>Widescreen</PresentationFormat>
  <Paragraphs>23</Paragraphs>
  <Slides>13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HP001 4 hàng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Quý Thắng</cp:lastModifiedBy>
  <cp:revision>42</cp:revision>
  <dcterms:created xsi:type="dcterms:W3CDTF">2022-02-24T02:58:09Z</dcterms:created>
  <dcterms:modified xsi:type="dcterms:W3CDTF">2025-03-31T08:21:29Z</dcterms:modified>
</cp:coreProperties>
</file>