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  <p:sldMasterId id="2147483759" r:id="rId2"/>
  </p:sldMasterIdLst>
  <p:notesMasterIdLst>
    <p:notesMasterId r:id="rId24"/>
  </p:notesMasterIdLst>
  <p:sldIdLst>
    <p:sldId id="479" r:id="rId3"/>
    <p:sldId id="259" r:id="rId4"/>
    <p:sldId id="319" r:id="rId5"/>
    <p:sldId id="301" r:id="rId6"/>
    <p:sldId id="297" r:id="rId7"/>
    <p:sldId id="302" r:id="rId8"/>
    <p:sldId id="476" r:id="rId9"/>
    <p:sldId id="309" r:id="rId10"/>
    <p:sldId id="315" r:id="rId11"/>
    <p:sldId id="477" r:id="rId12"/>
    <p:sldId id="316" r:id="rId13"/>
    <p:sldId id="443" r:id="rId14"/>
    <p:sldId id="270" r:id="rId15"/>
    <p:sldId id="311" r:id="rId16"/>
    <p:sldId id="327" r:id="rId17"/>
    <p:sldId id="445" r:id="rId18"/>
    <p:sldId id="446" r:id="rId19"/>
    <p:sldId id="313" r:id="rId20"/>
    <p:sldId id="447" r:id="rId21"/>
    <p:sldId id="314" r:id="rId22"/>
    <p:sldId id="344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DFE2939-392D-44B4-BC4C-E0387301CED0}">
          <p14:sldIdLst>
            <p14:sldId id="479"/>
            <p14:sldId id="259"/>
            <p14:sldId id="319"/>
            <p14:sldId id="301"/>
            <p14:sldId id="297"/>
            <p14:sldId id="302"/>
            <p14:sldId id="476"/>
            <p14:sldId id="309"/>
            <p14:sldId id="315"/>
            <p14:sldId id="477"/>
            <p14:sldId id="316"/>
            <p14:sldId id="443"/>
            <p14:sldId id="270"/>
            <p14:sldId id="311"/>
            <p14:sldId id="327"/>
          </p14:sldIdLst>
        </p14:section>
        <p14:section name="Untitled Section" id="{B7A63AFE-0888-4B75-ADB8-03D7F20895BB}">
          <p14:sldIdLst>
            <p14:sldId id="445"/>
            <p14:sldId id="446"/>
            <p14:sldId id="313"/>
            <p14:sldId id="447"/>
            <p14:sldId id="314"/>
            <p14:sldId id="34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3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61FB7D-739E-4967-B969-45A098496153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BEBBB3-A42B-4BCE-A694-1D7BF660F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454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6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70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504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50874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1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414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208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74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391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68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32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50607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080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1" y="4128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775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70703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94725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6068318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1352398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174790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16044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17248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03828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951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829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9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BCB0343-9CBA-4127-92D1-66C21816CB73}"/>
              </a:ext>
            </a:extLst>
          </p:cNvPr>
          <p:cNvSpPr/>
          <p:nvPr userDrawn="1"/>
        </p:nvSpPr>
        <p:spPr>
          <a:xfrm>
            <a:off x="11008797" y="0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3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85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99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2251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14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  <p:sldLayoutId id="2147483756" r:id="rId17"/>
    <p:sldLayoutId id="2147483757" r:id="rId18"/>
    <p:sldLayoutId id="2147483758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pPr/>
              <a:t>4/23/2024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241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6.pn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920187" y="1679860"/>
            <a:ext cx="8560357" cy="23371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32</a:t>
            </a:r>
          </a:p>
          <a:p>
            <a:pPr algn="ctr" defTabSz="914104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Tô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hoa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R, 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81192" y="453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53200" y="579572"/>
            <a:ext cx="990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55293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97" y="744121"/>
            <a:ext cx="7706624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611894" y="1490126"/>
            <a:ext cx="416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ea typeface="Calibri" panose="020F0502020204030204" pitchFamily="34" charset="0"/>
              </a:rPr>
              <a:t>* </a:t>
            </a:r>
            <a:r>
              <a:rPr lang="vi-VN" sz="3200">
                <a:ea typeface="Calibri" panose="020F0502020204030204" pitchFamily="34" charset="0"/>
              </a:rPr>
              <a:t>Chữ hoa </a:t>
            </a:r>
            <a:r>
              <a:rPr lang="en-US" sz="3200">
                <a:ea typeface="Calibri" panose="020F0502020204030204" pitchFamily="34" charset="0"/>
              </a:rPr>
              <a:t>S </a:t>
            </a:r>
            <a:r>
              <a:rPr lang="vi-VN" sz="3200">
                <a:ea typeface="Calibri" panose="020F0502020204030204" pitchFamily="34" charset="0"/>
              </a:rPr>
              <a:t>có độ rộng và độ cao như thế nào?</a:t>
            </a:r>
            <a:endParaRPr lang="en-US" sz="32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673727" y="4215015"/>
            <a:ext cx="416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ea typeface="Calibri" panose="020F0502020204030204" pitchFamily="34" charset="0"/>
              </a:rPr>
              <a:t>* </a:t>
            </a:r>
            <a:r>
              <a:rPr lang="vi-VN" sz="3200">
                <a:ea typeface="Calibri" panose="020F0502020204030204" pitchFamily="34" charset="0"/>
              </a:rPr>
              <a:t>Chữ hoa </a:t>
            </a:r>
            <a:r>
              <a:rPr lang="en-US" sz="3200">
                <a:ea typeface="Calibri" panose="020F0502020204030204" pitchFamily="34" charset="0"/>
              </a:rPr>
              <a:t>S </a:t>
            </a:r>
            <a:r>
              <a:rPr lang="vi-VN" sz="3200">
                <a:ea typeface="Calibri" panose="020F0502020204030204" pitchFamily="34" charset="0"/>
              </a:rPr>
              <a:t>gồm </a:t>
            </a:r>
            <a:r>
              <a:rPr lang="en-US" sz="3200">
                <a:ea typeface="Calibri" panose="020F0502020204030204" pitchFamily="34" charset="0"/>
              </a:rPr>
              <a:t>mấy nét? Là những nét nào?</a:t>
            </a:r>
            <a:endParaRPr lang="en-US" sz="320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704637" y="3076992"/>
            <a:ext cx="4399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32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3200">
                <a:solidFill>
                  <a:srgbClr val="FF0000"/>
                </a:solidFill>
                <a:ea typeface="Calibri" panose="020F0502020204030204" pitchFamily="34" charset="0"/>
              </a:rPr>
              <a:t>Q </a:t>
            </a:r>
            <a:r>
              <a:rPr lang="it-IT" sz="3200">
                <a:solidFill>
                  <a:srgbClr val="FF0000"/>
                </a:solidFill>
                <a:ea typeface="Calibri" panose="020F0502020204030204" pitchFamily="34" charset="0"/>
              </a:rPr>
              <a:t>rộng 3 ô li rưỡi, cao 5 ô li</a:t>
            </a:r>
            <a:endParaRPr lang="en-US" sz="32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329928-4EC4-4018-85DD-ED16CEBF8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0031" y="827504"/>
            <a:ext cx="4810679" cy="536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7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1">
            <a:hlinkClick r:id="" action="ppaction://media"/>
            <a:extLst>
              <a:ext uri="{FF2B5EF4-FFF2-40B4-BE49-F238E27FC236}">
                <a16:creationId xmlns:a16="http://schemas.microsoft.com/office/drawing/2014/main" id="{F96632AE-F295-4905-8393-B0A798CDBD8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31819"/>
            <a:ext cx="12192000" cy="63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232832" y="749509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3322982" y="1557137"/>
            <a:ext cx="6295542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TẬP TÔ CHỮ HOA</a:t>
            </a:r>
            <a:endParaRPr lang="vi-VN" altLang="zh-CN" sz="4800" b="1" dirty="0">
              <a:solidFill>
                <a:schemeClr val="bg1"/>
              </a:solidFill>
              <a:latin typeface="UTM Avo" panose="02040603050506020204" pitchFamily="18" charset="0"/>
              <a:ea typeface="宋体" panose="02010600030101010101" pitchFamily="2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(Chữ cỡ vừa)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03101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577151" y="720582"/>
            <a:ext cx="8170894" cy="144191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400" b="1">
                <a:solidFill>
                  <a:srgbClr val="92D050"/>
                </a:solidFill>
                <a:latin typeface=".VnTime" panose="020B7200000000000000" pitchFamily="34" charset="0"/>
                <a:cs typeface="UTM Avo" panose="02040603050506020204" charset="0"/>
              </a:rPr>
              <a:t> </a:t>
            </a:r>
            <a:r>
              <a:rPr lang="en-US" sz="5400" b="1">
                <a:solidFill>
                  <a:srgbClr val="92D050"/>
                </a:solidFill>
                <a:latin typeface="+mj-lt"/>
                <a:cs typeface="UTM Avo" panose="02040603050506020204" charset="0"/>
              </a:rPr>
              <a:t>Viết từ, câu ứng dụng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620701" y="2407864"/>
            <a:ext cx="7216775" cy="4337691"/>
            <a:chOff x="1143000" y="137475"/>
            <a:chExt cx="7216775" cy="4337691"/>
          </a:xfrm>
        </p:grpSpPr>
        <p:pic>
          <p:nvPicPr>
            <p:cNvPr id="4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37475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3" descr="a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2298703"/>
              <a:ext cx="7216775" cy="21764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/>
          <p:nvPr/>
        </p:nvSpPr>
        <p:spPr>
          <a:xfrm>
            <a:off x="3284542" y="4045775"/>
            <a:ext cx="5363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Rừng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cây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rộn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tiếng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chim</a:t>
            </a:r>
            <a:r>
              <a:rPr lang="en-US" sz="3600" b="1" dirty="0">
                <a:solidFill>
                  <a:srgbClr val="0000FF"/>
                </a:solidFill>
                <a:latin typeface="HP001 5 hàng" panose="020B0603050302020204" pitchFamily="34" charset="0"/>
                <a:ea typeface="HP001" pitchFamily="34" charset="0"/>
              </a:rPr>
              <a:t>.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25107" y="2639290"/>
            <a:ext cx="4207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trắng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tinh</a:t>
            </a:r>
            <a:endParaRPr lang="vi-VN" sz="34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25107" y="3341797"/>
            <a:ext cx="2952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cánh</a:t>
            </a:r>
            <a:r>
              <a:rPr lang="en-US" sz="3600" b="1" dirty="0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HP001 4 hàng" panose="020B0603050302020204" pitchFamily="34" charset="0"/>
                <a:ea typeface="HP001" pitchFamily="34" charset="0"/>
              </a:rPr>
              <a:t>diều</a:t>
            </a:r>
            <a:endParaRPr lang="vi-VN" sz="3600" b="1" dirty="0">
              <a:solidFill>
                <a:srgbClr val="0000FF"/>
              </a:solidFill>
              <a:latin typeface="HP001 4 hàng" panose="020B0603050302020204" pitchFamily="34" charset="0"/>
              <a:ea typeface="HP001" pitchFamily="34" charset="0"/>
            </a:endParaRPr>
          </a:p>
        </p:txBody>
      </p:sp>
      <p:pic>
        <p:nvPicPr>
          <p:cNvPr id="10" name="Picture 9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187" b="96250" l="9844" r="91719">
                        <a14:foregroundMark x1="42031" y1="53125" x2="71406" y2="82500"/>
                        <a14:foregroundMark x1="64219" y1="50469" x2="36094" y2="79219"/>
                        <a14:foregroundMark x1="46563" y1="49063" x2="57031" y2="49844"/>
                        <a14:foregroundMark x1="39375" y1="53125" x2="40000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98" y="258258"/>
            <a:ext cx="2414899" cy="2055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54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10 chủ đề hình nền powerpoint cực đẹp">
            <a:extLst>
              <a:ext uri="{FF2B5EF4-FFF2-40B4-BE49-F238E27FC236}">
                <a16:creationId xmlns:a16="http://schemas.microsoft.com/office/drawing/2014/main" id="{923CB2C7-BEFF-44BB-A745-6794322EB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290"/>
            <a:ext cx="12192000" cy="6430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5246" y="3598341"/>
            <a:ext cx="6420410" cy="830995"/>
          </a:xfrm>
          <a:prstGeom prst="rect">
            <a:avLst/>
          </a:prstGeom>
          <a:noFill/>
        </p:spPr>
        <p:txBody>
          <a:bodyPr wrap="square" lIns="91439" tIns="45719" rIns="91439" bIns="45719">
            <a:spAutoFit/>
          </a:bodyPr>
          <a:lstStyle/>
          <a:p>
            <a:pPr algn="ctr" defTabSz="914416"/>
            <a:r>
              <a:rPr lang="en-US" sz="4800" b="1" dirty="0">
                <a:ln w="0">
                  <a:solidFill>
                    <a:srgbClr val="FF0000"/>
                  </a:solidFill>
                </a:ln>
                <a:solidFill>
                  <a:srgbClr val="FF0000"/>
                </a:solidFill>
                <a:effectLst/>
                <a:latin typeface="UTM Avo"/>
              </a:rPr>
              <a:t>LUYỆN VIẾT VỞ</a:t>
            </a:r>
          </a:p>
        </p:txBody>
      </p:sp>
    </p:spTree>
    <p:extLst>
      <p:ext uri="{BB962C8B-B14F-4D97-AF65-F5344CB8AC3E}">
        <p14:creationId xmlns:p14="http://schemas.microsoft.com/office/powerpoint/2010/main" val="3557204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470916" y="373374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705650" y="2622009"/>
            <a:ext cx="437491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600" b="1" dirty="0">
                <a:solidFill>
                  <a:srgbClr val="FF0000"/>
                </a:solidFill>
                <a:cs typeface="+mn-ea"/>
                <a:sym typeface="+mn-lt"/>
              </a:rPr>
              <a:t>THƯ GIÃN</a:t>
            </a:r>
          </a:p>
        </p:txBody>
      </p:sp>
    </p:spTree>
    <p:extLst>
      <p:ext uri="{BB962C8B-B14F-4D97-AF65-F5344CB8AC3E}">
        <p14:creationId xmlns:p14="http://schemas.microsoft.com/office/powerpoint/2010/main" val="266091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455" y="407750"/>
            <a:ext cx="5568097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87B1F0E0-D45E-488C-B3C5-8B256439F6D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76"/>
          <a:stretch/>
        </p:blipFill>
        <p:spPr>
          <a:xfrm>
            <a:off x="6696297" y="1478795"/>
            <a:ext cx="3709549" cy="4732974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-26656" y="4395637"/>
            <a:ext cx="12218655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2849015" y="1484646"/>
            <a:ext cx="4237769" cy="14745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VIẾT </a:t>
            </a: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TỪ,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600" b="1">
                <a:solidFill>
                  <a:srgbClr val="5F360E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CÂU ỨNG DỤNG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  <p:pic>
        <p:nvPicPr>
          <p:cNvPr id="14" name="图片 37">
            <a:extLst>
              <a:ext uri="{FF2B5EF4-FFF2-40B4-BE49-F238E27FC236}">
                <a16:creationId xmlns:a16="http://schemas.microsoft.com/office/drawing/2014/main" id="{C5CC5358-B5F5-45DD-B561-1BBC10D9AB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146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>
            <a:extLst>
              <a:ext uri="{FF2B5EF4-FFF2-40B4-BE49-F238E27FC236}">
                <a16:creationId xmlns:a16="http://schemas.microsoft.com/office/drawing/2014/main" id="{7833E063-7C0E-4D96-84CC-1CA0930F1D4F}"/>
              </a:ext>
            </a:extLst>
          </p:cNvPr>
          <p:cNvGrpSpPr/>
          <p:nvPr/>
        </p:nvGrpSpPr>
        <p:grpSpPr>
          <a:xfrm>
            <a:off x="4287758" y="936922"/>
            <a:ext cx="3885949" cy="905983"/>
            <a:chOff x="1936535" y="3935752"/>
            <a:chExt cx="8318930" cy="2056864"/>
          </a:xfrm>
        </p:grpSpPr>
        <p:sp>
          <p:nvSpPr>
            <p:cNvPr id="5" name="任意多边形 3">
              <a:extLst>
                <a:ext uri="{FF2B5EF4-FFF2-40B4-BE49-F238E27FC236}">
                  <a16:creationId xmlns:a16="http://schemas.microsoft.com/office/drawing/2014/main" id="{84294525-5889-49F8-8E6B-010272129644}"/>
                </a:ext>
              </a:extLst>
            </p:cNvPr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任意多边形 4">
              <a:extLst>
                <a:ext uri="{FF2B5EF4-FFF2-40B4-BE49-F238E27FC236}">
                  <a16:creationId xmlns:a16="http://schemas.microsoft.com/office/drawing/2014/main" id="{408C7E01-D4A6-4D2B-9CDB-DD091E6221CB}"/>
                </a:ext>
              </a:extLst>
            </p:cNvPr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14AE041-9A77-486E-93E8-9235D28DD2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16" b="57642"/>
          <a:stretch/>
        </p:blipFill>
        <p:spPr>
          <a:xfrm>
            <a:off x="4371918" y="279631"/>
            <a:ext cx="3479404" cy="6353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85233F-1128-4A66-BB85-FD5EBD3DFC09}"/>
              </a:ext>
            </a:extLst>
          </p:cNvPr>
          <p:cNvSpPr txBox="1"/>
          <p:nvPr/>
        </p:nvSpPr>
        <p:spPr>
          <a:xfrm flipH="1">
            <a:off x="4614641" y="1006197"/>
            <a:ext cx="32321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770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30C930-6DCB-4544-8022-FF580EF0E1FB}"/>
              </a:ext>
            </a:extLst>
          </p:cNvPr>
          <p:cNvSpPr txBox="1"/>
          <p:nvPr/>
        </p:nvSpPr>
        <p:spPr>
          <a:xfrm>
            <a:off x="1679279" y="2334700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tóc xoăn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0E883E-2B46-483C-B490-507571DA9AA2}"/>
              </a:ext>
            </a:extLst>
          </p:cNvPr>
          <p:cNvSpPr txBox="1"/>
          <p:nvPr/>
        </p:nvSpPr>
        <p:spPr>
          <a:xfrm>
            <a:off x="1644329" y="3222399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chỗ ngoặt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B22C6F-3E1C-44AF-B10A-3596816B206A}"/>
              </a:ext>
            </a:extLst>
          </p:cNvPr>
          <p:cNvSpPr txBox="1"/>
          <p:nvPr/>
        </p:nvSpPr>
        <p:spPr>
          <a:xfrm>
            <a:off x="1559279" y="4117313"/>
            <a:ext cx="38314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huân chương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9CBF1-FA31-4646-BD3F-EAD805EB333C}"/>
              </a:ext>
            </a:extLst>
          </p:cNvPr>
          <p:cNvSpPr txBox="1"/>
          <p:nvPr/>
        </p:nvSpPr>
        <p:spPr>
          <a:xfrm>
            <a:off x="1654962" y="4999296"/>
            <a:ext cx="30097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chemeClr val="bg1"/>
                </a:solidFill>
                <a:latin typeface="HP001 4 hàng" panose="020B0603050302020204" pitchFamily="34" charset="0"/>
              </a:rPr>
              <a:t>sản xuất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06A123-E6AB-4F69-AD0E-84F35E114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471" y="2274820"/>
            <a:ext cx="8744754" cy="27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0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86"/>
            <a:ext cx="4382636" cy="5558971"/>
          </a:xfrm>
          <a:prstGeom prst="rect">
            <a:avLst/>
          </a:prstGeom>
        </p:spPr>
      </p:pic>
      <p:pic>
        <p:nvPicPr>
          <p:cNvPr id="3" name="Picture 2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7494" y="1132697"/>
            <a:ext cx="3995734" cy="55589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7169" y="3430879"/>
            <a:ext cx="34882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Nhận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xét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cao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và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độ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rộng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của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9156" y="3430879"/>
            <a:ext cx="32378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Khoảng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giữa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các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như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thế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nào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itchFamily="18" charset="0"/>
            </a:endParaRPr>
          </a:p>
        </p:txBody>
      </p:sp>
      <p:pic>
        <p:nvPicPr>
          <p:cNvPr id="7" name="Picture 6" descr="3cf8adb12397c1ba57b3635ea431ad4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3572" y="1111508"/>
            <a:ext cx="4158342" cy="555897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35255" y="3430879"/>
            <a:ext cx="33889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Chữ</a:t>
            </a:r>
            <a:r>
              <a:rPr kumimoji="0" lang="en-US" sz="280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nào cần viết hoa trong câu ứng dụng?</a:t>
            </a:r>
            <a:endParaRPr kumimoji="0" lang="vi-VN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9D5E562-1FA1-4856-A1CF-3583FF4E20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21" b="8512"/>
          <a:stretch/>
        </p:blipFill>
        <p:spPr>
          <a:xfrm>
            <a:off x="1024958" y="811661"/>
            <a:ext cx="10475843" cy="5586890"/>
          </a:xfrm>
          <a:prstGeom prst="rect">
            <a:avLst/>
          </a:prstGeom>
        </p:spPr>
      </p:pic>
      <p:pic>
        <p:nvPicPr>
          <p:cNvPr id="15" name="图片 38">
            <a:extLst>
              <a:ext uri="{FF2B5EF4-FFF2-40B4-BE49-F238E27FC236}">
                <a16:creationId xmlns:a16="http://schemas.microsoft.com/office/drawing/2014/main" id="{7B46313E-BC8E-4D15-BDFC-5AF6D53F98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298526" y="280296"/>
            <a:ext cx="1072664" cy="1462568"/>
          </a:xfrm>
          <a:prstGeom prst="rect">
            <a:avLst/>
          </a:prstGeom>
        </p:spPr>
      </p:pic>
      <p:pic>
        <p:nvPicPr>
          <p:cNvPr id="17" name="图片 37">
            <a:extLst>
              <a:ext uri="{FF2B5EF4-FFF2-40B4-BE49-F238E27FC236}">
                <a16:creationId xmlns:a16="http://schemas.microsoft.com/office/drawing/2014/main" id="{13CCD10C-3F9A-48A6-BDFA-A604CEFAEA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-32401"/>
            <a:ext cx="1445829" cy="1688125"/>
          </a:xfrm>
          <a:prstGeom prst="rect">
            <a:avLst/>
          </a:prstGeom>
        </p:spPr>
      </p:pic>
      <p:sp>
        <p:nvSpPr>
          <p:cNvPr id="18" name="原创设计师QQ：178119980 喵小姐">
            <a:extLst>
              <a:ext uri="{FF2B5EF4-FFF2-40B4-BE49-F238E27FC236}">
                <a16:creationId xmlns:a16="http://schemas.microsoft.com/office/drawing/2014/main" id="{90CB09B6-F122-4EA7-AED8-1116E9C62C24}"/>
              </a:ext>
            </a:extLst>
          </p:cNvPr>
          <p:cNvSpPr/>
          <p:nvPr/>
        </p:nvSpPr>
        <p:spPr>
          <a:xfrm>
            <a:off x="2962708" y="1742864"/>
            <a:ext cx="6600342" cy="1935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 b="1" dirty="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LUYỆN VIẾT VỞ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(</a:t>
            </a:r>
            <a:r>
              <a:rPr lang="en-US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Từ và câu ứng dụng</a:t>
            </a:r>
            <a:r>
              <a:rPr lang="vi-VN" altLang="zh-CN" sz="4800">
                <a:solidFill>
                  <a:schemeClr val="bg1"/>
                </a:solidFill>
                <a:latin typeface="UTM Avo" panose="02040603050506020204" pitchFamily="18" charset="0"/>
                <a:ea typeface="宋体" panose="02010600030101010101" pitchFamily="2" charset="-122"/>
              </a:rPr>
              <a:t>)</a:t>
            </a:r>
            <a:endParaRPr kumimoji="0" lang="zh-CN" altLang="en-US" sz="48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64316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DB0531C9-721A-4E77-8A96-51F170DF1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54837" y="28347"/>
            <a:ext cx="2691932" cy="26919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9417D53-E93C-49FC-BE43-26EDA46E83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080" y="5094441"/>
            <a:ext cx="5364480" cy="1129364"/>
          </a:xfrm>
          <a:prstGeom prst="rect">
            <a:avLst/>
          </a:prstGeom>
        </p:spPr>
      </p:pic>
      <p:grpSp>
        <p:nvGrpSpPr>
          <p:cNvPr id="6" name="组合 8">
            <a:extLst>
              <a:ext uri="{FF2B5EF4-FFF2-40B4-BE49-F238E27FC236}">
                <a16:creationId xmlns:a16="http://schemas.microsoft.com/office/drawing/2014/main" id="{D8D42BD0-9AD0-455C-AC4E-D0FAD92BEEE7}"/>
              </a:ext>
            </a:extLst>
          </p:cNvPr>
          <p:cNvGrpSpPr/>
          <p:nvPr/>
        </p:nvGrpSpPr>
        <p:grpSpPr>
          <a:xfrm>
            <a:off x="1651041" y="4706828"/>
            <a:ext cx="1718993" cy="1313980"/>
            <a:chOff x="1631991" y="5087828"/>
            <a:chExt cx="1718993" cy="1313980"/>
          </a:xfrm>
        </p:grpSpPr>
        <p:pic>
          <p:nvPicPr>
            <p:cNvPr id="7" name="图片 75">
              <a:extLst>
                <a:ext uri="{FF2B5EF4-FFF2-40B4-BE49-F238E27FC236}">
                  <a16:creationId xmlns:a16="http://schemas.microsoft.com/office/drawing/2014/main" id="{896BEF42-D258-4A23-905F-E2CAFCADA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1631991" y="5087828"/>
              <a:ext cx="1445624" cy="1313980"/>
            </a:xfrm>
            <a:prstGeom prst="rect">
              <a:avLst/>
            </a:prstGeom>
          </p:spPr>
        </p:pic>
        <p:pic>
          <p:nvPicPr>
            <p:cNvPr id="8" name="图片 76">
              <a:extLst>
                <a:ext uri="{FF2B5EF4-FFF2-40B4-BE49-F238E27FC236}">
                  <a16:creationId xmlns:a16="http://schemas.microsoft.com/office/drawing/2014/main" id="{86DBA2C9-4A3A-4DC1-B514-98DDA38C58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7" b="14339"/>
            <a:stretch/>
          </p:blipFill>
          <p:spPr>
            <a:xfrm>
              <a:off x="2292096" y="5439346"/>
              <a:ext cx="1058888" cy="962462"/>
            </a:xfrm>
            <a:prstGeom prst="rect">
              <a:avLst/>
            </a:prstGeom>
          </p:spPr>
        </p:pic>
      </p:grpSp>
      <p:grpSp>
        <p:nvGrpSpPr>
          <p:cNvPr id="11" name="组合 83">
            <a:extLst>
              <a:ext uri="{FF2B5EF4-FFF2-40B4-BE49-F238E27FC236}">
                <a16:creationId xmlns:a16="http://schemas.microsoft.com/office/drawing/2014/main" id="{BB1155D1-1E0E-4225-AF20-1462071D4819}"/>
              </a:ext>
            </a:extLst>
          </p:cNvPr>
          <p:cNvGrpSpPr/>
          <p:nvPr/>
        </p:nvGrpSpPr>
        <p:grpSpPr>
          <a:xfrm>
            <a:off x="-11723" y="5734638"/>
            <a:ext cx="12203723" cy="1123362"/>
            <a:chOff x="-17585" y="5729324"/>
            <a:chExt cx="12203723" cy="1123362"/>
          </a:xfrm>
        </p:grpSpPr>
        <p:pic>
          <p:nvPicPr>
            <p:cNvPr id="12" name="图片 84">
              <a:extLst>
                <a:ext uri="{FF2B5EF4-FFF2-40B4-BE49-F238E27FC236}">
                  <a16:creationId xmlns:a16="http://schemas.microsoft.com/office/drawing/2014/main" id="{CEEE0D57-3701-4248-A6BE-7448AE0C36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>
              <a:extLst>
                <a:ext uri="{FF2B5EF4-FFF2-40B4-BE49-F238E27FC236}">
                  <a16:creationId xmlns:a16="http://schemas.microsoft.com/office/drawing/2014/main" id="{8B4A0EC4-E8A4-46E9-9B33-22B409221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14" name="PA_库_图片 6">
            <a:extLst>
              <a:ext uri="{FF2B5EF4-FFF2-40B4-BE49-F238E27FC236}">
                <a16:creationId xmlns:a16="http://schemas.microsoft.com/office/drawing/2014/main" id="{D1405F8D-2E56-41D3-955B-FADC35CF8DB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160" y="555735"/>
            <a:ext cx="5559961" cy="43290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5" name="图片 9">
            <a:extLst>
              <a:ext uri="{FF2B5EF4-FFF2-40B4-BE49-F238E27FC236}">
                <a16:creationId xmlns:a16="http://schemas.microsoft.com/office/drawing/2014/main" id="{4B8D7BE1-CC3D-45FC-9A0A-841D47993BE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1095064" y="579048"/>
            <a:ext cx="2557578" cy="3255264"/>
          </a:xfrm>
          <a:prstGeom prst="rect">
            <a:avLst/>
          </a:prstGeom>
        </p:spPr>
      </p:pic>
      <p:pic>
        <p:nvPicPr>
          <p:cNvPr id="16" name="图片 14">
            <a:extLst>
              <a:ext uri="{FF2B5EF4-FFF2-40B4-BE49-F238E27FC236}">
                <a16:creationId xmlns:a16="http://schemas.microsoft.com/office/drawing/2014/main" id="{CC139671-E62F-4FF1-9791-060B3136EF3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212603" y="1385594"/>
            <a:ext cx="1536192" cy="1642172"/>
          </a:xfrm>
          <a:prstGeom prst="rect">
            <a:avLst/>
          </a:prstGeom>
        </p:spPr>
      </p:pic>
      <p:pic>
        <p:nvPicPr>
          <p:cNvPr id="17" name="图片 147">
            <a:extLst>
              <a:ext uri="{FF2B5EF4-FFF2-40B4-BE49-F238E27FC236}">
                <a16:creationId xmlns:a16="http://schemas.microsoft.com/office/drawing/2014/main" id="{FF72C93A-03EC-456E-AD1E-848B4660CFC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85" b="60430"/>
          <a:stretch/>
        </p:blipFill>
        <p:spPr>
          <a:xfrm rot="928868">
            <a:off x="8607938" y="683074"/>
            <a:ext cx="3729511" cy="7635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29418F-A5AD-4C47-ADF4-26103E58EDB2}"/>
              </a:ext>
            </a:extLst>
          </p:cNvPr>
          <p:cNvSpPr txBox="1"/>
          <p:nvPr/>
        </p:nvSpPr>
        <p:spPr>
          <a:xfrm>
            <a:off x="4260512" y="2385647"/>
            <a:ext cx="3670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44922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KHỞI ĐỘNG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44922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125E-6 -1.48148E-6 L -0.25 -1.48148E-6 " pathEditMode="relative" rAng="0" ptsTypes="AA">
                                      <p:cBhvr>
                                        <p:cTn id="6" dur="4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440" y="1963032"/>
            <a:ext cx="3543454" cy="4101548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5825672" y="611024"/>
            <a:ext cx="5920125" cy="3084283"/>
          </a:xfrm>
          <a:prstGeom prst="cloudCallout">
            <a:avLst>
              <a:gd name="adj1" fmla="val -51883"/>
              <a:gd name="adj2" fmla="val 61583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  <a:latin typeface="UTM Avo" panose="02040603050506020204" pitchFamily="18" charset="0"/>
              </a:rPr>
              <a:t>  DẶN DÒ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28267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8918" descr="1-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8333" y="2526194"/>
            <a:ext cx="2119671" cy="315614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38916" descr="1-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6438" y="1988921"/>
            <a:ext cx="2554852" cy="40697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8919" descr="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03016">
            <a:off x="3525507" y="597857"/>
            <a:ext cx="5866067" cy="58320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3853238" y="2804462"/>
            <a:ext cx="448552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6000" b="1" dirty="0">
                <a:solidFill>
                  <a:srgbClr val="FF0000"/>
                </a:solidFill>
                <a:cs typeface="+mn-ea"/>
                <a:sym typeface="+mn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68700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5383A-A4A7-4EFD-8125-6D78F206A7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480" y="802056"/>
            <a:ext cx="5513505" cy="5714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C66987F-1D29-43DE-8A79-5476B5051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8083" y="802056"/>
            <a:ext cx="4842933" cy="564590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16" y="457200"/>
            <a:ext cx="11951368" cy="62978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38822" y="1176562"/>
            <a:ext cx="954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   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2022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3117" y="1838284"/>
            <a:ext cx="2181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Tập</a:t>
            </a:r>
            <a:r>
              <a:rPr lang="en-US" sz="36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viết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59906" y="1822893"/>
            <a:ext cx="4002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Tô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chữ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anose="020B0603050302020204" pitchFamily="34" charset="0"/>
              </a:rPr>
              <a:t>hoa</a:t>
            </a:r>
            <a:r>
              <a:rPr lang="en-US" sz="3600" b="1" dirty="0">
                <a:solidFill>
                  <a:srgbClr val="FFFF00"/>
                </a:solidFill>
                <a:latin typeface="HP001 4 hàng" panose="020B0603050302020204" pitchFamily="34" charset="0"/>
              </a:rPr>
              <a:t> R, S</a:t>
            </a:r>
          </a:p>
        </p:txBody>
      </p:sp>
    </p:spTree>
    <p:extLst>
      <p:ext uri="{BB962C8B-B14F-4D97-AF65-F5344CB8AC3E}">
        <p14:creationId xmlns:p14="http://schemas.microsoft.com/office/powerpoint/2010/main" val="362925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inh-nen-ppt-bang-den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9277"/>
            <a:ext cx="12192000" cy="639163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80761" y="2655186"/>
            <a:ext cx="77866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  <p:pic>
        <p:nvPicPr>
          <p:cNvPr id="5" name="Picture 4" descr="AW311202_11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687" y="520961"/>
            <a:ext cx="2762913" cy="2857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5d30d46445ddc5dfbe1f6850020f51fc.jpg">
            <a:extLst>
              <a:ext uri="{FF2B5EF4-FFF2-40B4-BE49-F238E27FC236}">
                <a16:creationId xmlns:a16="http://schemas.microsoft.com/office/drawing/2014/main" id="{8E782B04-B4AD-4C03-A2C6-05C18DF6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50" y="550854"/>
            <a:ext cx="7413222" cy="536975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2AD1231-92E6-4865-B076-94573C31833A}"/>
              </a:ext>
            </a:extLst>
          </p:cNvPr>
          <p:cNvSpPr txBox="1"/>
          <p:nvPr/>
        </p:nvSpPr>
        <p:spPr>
          <a:xfrm>
            <a:off x="2552453" y="1343738"/>
            <a:ext cx="41639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ea typeface="Calibri" panose="020F0502020204030204" pitchFamily="34" charset="0"/>
              </a:rPr>
              <a:t>* </a:t>
            </a:r>
            <a:r>
              <a:rPr lang="vi-VN" sz="3200">
                <a:ea typeface="Calibri" panose="020F0502020204030204" pitchFamily="34" charset="0"/>
              </a:rPr>
              <a:t>Chữ hoa </a:t>
            </a:r>
            <a:r>
              <a:rPr lang="en-US" sz="3200">
                <a:ea typeface="Calibri" panose="020F0502020204030204" pitchFamily="34" charset="0"/>
              </a:rPr>
              <a:t>R </a:t>
            </a:r>
            <a:r>
              <a:rPr lang="vi-VN" sz="3200">
                <a:ea typeface="Calibri" panose="020F0502020204030204" pitchFamily="34" charset="0"/>
              </a:rPr>
              <a:t>có độ rộng và độ cao như thế nào?</a:t>
            </a:r>
            <a:endParaRPr lang="en-US" sz="3200">
              <a:ea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A30926-4809-474A-BFA6-4160C43C0AAC}"/>
              </a:ext>
            </a:extLst>
          </p:cNvPr>
          <p:cNvSpPr txBox="1"/>
          <p:nvPr/>
        </p:nvSpPr>
        <p:spPr>
          <a:xfrm>
            <a:off x="2500908" y="3962357"/>
            <a:ext cx="42959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ea typeface="Calibri" panose="020F0502020204030204" pitchFamily="34" charset="0"/>
              </a:rPr>
              <a:t>* </a:t>
            </a:r>
            <a:r>
              <a:rPr lang="vi-VN" sz="3200" dirty="0">
                <a:ea typeface="Calibri" panose="020F0502020204030204" pitchFamily="34" charset="0"/>
              </a:rPr>
              <a:t>Chữ hoa </a:t>
            </a:r>
            <a:r>
              <a:rPr lang="en-US" sz="3200" dirty="0">
                <a:ea typeface="Calibri" panose="020F0502020204030204" pitchFamily="34" charset="0"/>
              </a:rPr>
              <a:t>R </a:t>
            </a:r>
            <a:r>
              <a:rPr lang="vi-VN" sz="3200" dirty="0">
                <a:ea typeface="Calibri" panose="020F0502020204030204" pitchFamily="34" charset="0"/>
              </a:rPr>
              <a:t>gồm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mấy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nét</a:t>
            </a:r>
            <a:r>
              <a:rPr lang="en-US" sz="3200" dirty="0">
                <a:ea typeface="Calibri" panose="020F0502020204030204" pitchFamily="34" charset="0"/>
              </a:rPr>
              <a:t>? </a:t>
            </a:r>
            <a:r>
              <a:rPr lang="en-US" sz="3200" dirty="0" err="1">
                <a:ea typeface="Calibri" panose="020F0502020204030204" pitchFamily="34" charset="0"/>
              </a:rPr>
              <a:t>Là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en-US" sz="3200" dirty="0" err="1">
                <a:ea typeface="Calibri" panose="020F0502020204030204" pitchFamily="34" charset="0"/>
              </a:rPr>
              <a:t>những</a:t>
            </a:r>
            <a:r>
              <a:rPr lang="en-US" sz="3200" dirty="0">
                <a:ea typeface="Calibri" panose="020F0502020204030204" pitchFamily="34" charset="0"/>
              </a:rPr>
              <a:t> </a:t>
            </a:r>
            <a:r>
              <a:rPr lang="vi-VN" sz="3200" dirty="0">
                <a:ea typeface="Calibri" panose="020F0502020204030204" pitchFamily="34" charset="0"/>
              </a:rPr>
              <a:t>nét nào ?</a:t>
            </a:r>
            <a:endParaRPr lang="en-US" sz="3200" dirty="0"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B526E-1DCB-4D8A-BC26-B02DAE5D0BF5}"/>
              </a:ext>
            </a:extLst>
          </p:cNvPr>
          <p:cNvSpPr txBox="1"/>
          <p:nvPr/>
        </p:nvSpPr>
        <p:spPr>
          <a:xfrm>
            <a:off x="2623183" y="2889079"/>
            <a:ext cx="439923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FF0000"/>
                </a:solidFill>
                <a:ea typeface="Calibri" panose="020F0502020204030204" pitchFamily="34" charset="0"/>
              </a:rPr>
              <a:t>- </a:t>
            </a:r>
            <a:r>
              <a:rPr lang="vi-VN" sz="3200">
                <a:solidFill>
                  <a:srgbClr val="FF0000"/>
                </a:solidFill>
                <a:ea typeface="Calibri" panose="020F0502020204030204" pitchFamily="34" charset="0"/>
              </a:rPr>
              <a:t>Chữ hoa </a:t>
            </a:r>
            <a:r>
              <a:rPr lang="en-US" sz="3200">
                <a:solidFill>
                  <a:srgbClr val="FF0000"/>
                </a:solidFill>
                <a:ea typeface="Calibri" panose="020F0502020204030204" pitchFamily="34" charset="0"/>
              </a:rPr>
              <a:t>R </a:t>
            </a:r>
            <a:r>
              <a:rPr lang="it-IT" sz="3200">
                <a:solidFill>
                  <a:srgbClr val="FF0000"/>
                </a:solidFill>
                <a:ea typeface="Calibri" panose="020F0502020204030204" pitchFamily="34" charset="0"/>
              </a:rPr>
              <a:t>rộng 5 ô li rưỡi, cao 5 ô li</a:t>
            </a:r>
            <a:endParaRPr lang="en-US" sz="320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9F53CCE-76F6-48EE-A282-8FCED18C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240" y="938918"/>
            <a:ext cx="4028810" cy="435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57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0">
            <a:hlinkClick r:id="" action="ppaction://media"/>
            <a:extLst>
              <a:ext uri="{FF2B5EF4-FFF2-40B4-BE49-F238E27FC236}">
                <a16:creationId xmlns:a16="http://schemas.microsoft.com/office/drawing/2014/main" id="{F1032C5B-778F-4D7E-939A-0485484792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63638"/>
            <a:ext cx="12192000" cy="63943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7310ed248e4ce1690f01369433bfbc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50015"/>
            <a:ext cx="12192000" cy="641903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27537" y="3012852"/>
            <a:ext cx="674652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8800" b="1" dirty="0">
                <a:solidFill>
                  <a:schemeClr val="bg1"/>
                </a:solidFill>
                <a:latin typeface="UTM Avo" panose="02040603050506020204" pitchFamily="18"/>
                <a:cs typeface="Times New Roman" pitchFamily="18" charset="0"/>
              </a:rPr>
              <a:t>QUAN SÁT</a:t>
            </a:r>
            <a:endParaRPr lang="en-US" sz="8800" b="1" dirty="0">
              <a:solidFill>
                <a:schemeClr val="bg1"/>
              </a:solidFill>
              <a:latin typeface="UTM Avo" panose="02040603050506020204" pitchFamily="18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364</TotalTime>
  <Words>209</Words>
  <Application>Microsoft Office PowerPoint</Application>
  <PresentationFormat>Widescreen</PresentationFormat>
  <Paragraphs>39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微软雅黑</vt:lpstr>
      <vt:lpstr>.VnTime</vt:lpstr>
      <vt:lpstr>Arial</vt:lpstr>
      <vt:lpstr>Calibri</vt:lpstr>
      <vt:lpstr>HP001 4 hàng</vt:lpstr>
      <vt:lpstr>HP001 5 hàng</vt:lpstr>
      <vt:lpstr>Times New Roman</vt:lpstr>
      <vt:lpstr>UTM Avo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Nam Aka</cp:lastModifiedBy>
  <cp:revision>27</cp:revision>
  <dcterms:created xsi:type="dcterms:W3CDTF">2021-01-19T08:33:08Z</dcterms:created>
  <dcterms:modified xsi:type="dcterms:W3CDTF">2024-04-23T14:34:28Z</dcterms:modified>
</cp:coreProperties>
</file>