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94" r:id="rId9"/>
    <p:sldId id="285" r:id="rId10"/>
    <p:sldId id="268" r:id="rId11"/>
    <p:sldId id="27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WCB8Qz19CxuvAsjzVCqz+yYwn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27" autoAdjust="0"/>
  </p:normalViewPr>
  <p:slideViewPr>
    <p:cSldViewPr snapToGrid="0">
      <p:cViewPr varScale="1">
        <p:scale>
          <a:sx n="58" d="100"/>
          <a:sy n="5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B4F8C424-1B78-974F-760E-20131678E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>
            <a:extLst>
              <a:ext uri="{FF2B5EF4-FFF2-40B4-BE49-F238E27FC236}">
                <a16:creationId xmlns:a16="http://schemas.microsoft.com/office/drawing/2014/main" id="{BE752362-4A25-FE96-5DB0-E332CD7D4D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19EDAF50-A892-2CDA-971C-B9FA181333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65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C4E602B0-FA46-3CD9-CC94-4F01FCE11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>
            <a:extLst>
              <a:ext uri="{FF2B5EF4-FFF2-40B4-BE49-F238E27FC236}">
                <a16:creationId xmlns:a16="http://schemas.microsoft.com/office/drawing/2014/main" id="{046ECE65-3CCF-A010-BD3B-A9D54E8EC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03" name="Google Shape;203;p7:notes">
            <a:extLst>
              <a:ext uri="{FF2B5EF4-FFF2-40B4-BE49-F238E27FC236}">
                <a16:creationId xmlns:a16="http://schemas.microsoft.com/office/drawing/2014/main" id="{E9EF329B-7415-B231-6622-8DA85494EC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335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5D5B5485-C54E-21DC-F5BE-5317CCC41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>
            <a:extLst>
              <a:ext uri="{FF2B5EF4-FFF2-40B4-BE49-F238E27FC236}">
                <a16:creationId xmlns:a16="http://schemas.microsoft.com/office/drawing/2014/main" id="{F89F1845-37BE-DD7A-9F62-D68185694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10" name="Google Shape;210;p8:notes">
            <a:extLst>
              <a:ext uri="{FF2B5EF4-FFF2-40B4-BE49-F238E27FC236}">
                <a16:creationId xmlns:a16="http://schemas.microsoft.com/office/drawing/2014/main" id="{E73193B5-6300-EC6E-24E6-02C1AE438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95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dao-duc-1/1/4/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hoc10.vn/doc-sach/dao-duc-1/1/4/7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6757CB-7606-EB01-123E-66D80C9048FC}"/>
              </a:ext>
            </a:extLst>
          </p:cNvPr>
          <p:cNvSpPr txBox="1">
            <a:spLocks/>
          </p:cNvSpPr>
          <p:nvPr/>
        </p:nvSpPr>
        <p:spPr>
          <a:xfrm>
            <a:off x="9063429" y="214969"/>
            <a:ext cx="2782110" cy="716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Đạo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đức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7A9B5B-60E1-D6C1-EBBB-A9F7F58C48DA}"/>
              </a:ext>
            </a:extLst>
          </p:cNvPr>
          <p:cNvSpPr txBox="1">
            <a:spLocks/>
          </p:cNvSpPr>
          <p:nvPr/>
        </p:nvSpPr>
        <p:spPr>
          <a:xfrm>
            <a:off x="-174513" y="1383217"/>
            <a:ext cx="12541026" cy="2045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Chủ đề: Phòng tránh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400" b="1" dirty="0">
                <a:solidFill>
                  <a:srgbClr val="002060"/>
                </a:solidFill>
                <a:latin typeface="UTM Avo" panose="02040603050506020204" pitchFamily="18" charset="0"/>
              </a:rPr>
              <a:t>tai nạn, thương tích</a:t>
            </a:r>
            <a:endParaRPr lang="en-US" sz="5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F6291B-05AD-563C-7585-62D3AFAB2C31}"/>
              </a:ext>
            </a:extLst>
          </p:cNvPr>
          <p:cNvSpPr txBox="1">
            <a:spLocks/>
          </p:cNvSpPr>
          <p:nvPr/>
        </p:nvSpPr>
        <p:spPr>
          <a:xfrm>
            <a:off x="163005" y="3559900"/>
            <a:ext cx="1186598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vi-VN" sz="5800" b="1" dirty="0">
                <a:solidFill>
                  <a:srgbClr val="FF0000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15.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Phòng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tránh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giật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1)</a:t>
            </a:r>
            <a:endParaRPr lang="en-US" sz="5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C9C72711-7B19-6197-6EC5-573CAE822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3429000"/>
            <a:ext cx="2826355" cy="1701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55;p15">
            <a:extLst>
              <a:ext uri="{FF2B5EF4-FFF2-40B4-BE49-F238E27FC236}">
                <a16:creationId xmlns:a16="http://schemas.microsoft.com/office/drawing/2014/main" id="{FE931C7D-05F3-653E-4B5E-7590A43EFAD1}"/>
              </a:ext>
            </a:extLst>
          </p:cNvPr>
          <p:cNvSpPr/>
          <p:nvPr/>
        </p:nvSpPr>
        <p:spPr>
          <a:xfrm>
            <a:off x="8763000" y="4572000"/>
            <a:ext cx="3429000" cy="22860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78;p3">
            <a:extLst>
              <a:ext uri="{FF2B5EF4-FFF2-40B4-BE49-F238E27FC236}">
                <a16:creationId xmlns:a16="http://schemas.microsoft.com/office/drawing/2014/main" id="{EDDE3E12-1A80-5ED1-174C-9F02311CCC2D}"/>
              </a:ext>
            </a:extLst>
          </p:cNvPr>
          <p:cNvGrpSpPr/>
          <p:nvPr/>
        </p:nvGrpSpPr>
        <p:grpSpPr>
          <a:xfrm>
            <a:off x="157939" y="1362376"/>
            <a:ext cx="10319561" cy="855427"/>
            <a:chOff x="-2" y="2032029"/>
            <a:chExt cx="15479343" cy="1283141"/>
          </a:xfrm>
        </p:grpSpPr>
        <p:sp>
          <p:nvSpPr>
            <p:cNvPr id="3" name="Google Shape;179;p3">
              <a:extLst>
                <a:ext uri="{FF2B5EF4-FFF2-40B4-BE49-F238E27FC236}">
                  <a16:creationId xmlns:a16="http://schemas.microsoft.com/office/drawing/2014/main" id="{2077727F-EAB2-0288-E990-7E45D2810838}"/>
                </a:ext>
              </a:extLst>
            </p:cNvPr>
            <p:cNvSpPr/>
            <p:nvPr/>
          </p:nvSpPr>
          <p:spPr>
            <a:xfrm>
              <a:off x="-2" y="2157556"/>
              <a:ext cx="14630400" cy="1032090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Các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em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cùng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bạn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chơi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trò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chơi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“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Vượt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chướng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ngại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vật</a:t>
              </a:r>
              <a:r>
                <a:rPr lang="en-US" sz="2400" b="1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”</a:t>
              </a:r>
              <a:endParaRPr dirty="0">
                <a:latin typeface="UTM Avo" panose="02040603050506020204" pitchFamily="18" charset="0"/>
              </a:endParaRPr>
            </a:p>
          </p:txBody>
        </p:sp>
        <p:pic>
          <p:nvPicPr>
            <p:cNvPr id="4" name="Google Shape;180;p3">
              <a:extLst>
                <a:ext uri="{FF2B5EF4-FFF2-40B4-BE49-F238E27FC236}">
                  <a16:creationId xmlns:a16="http://schemas.microsoft.com/office/drawing/2014/main" id="{72BFBFFB-1C89-10DE-7BB5-F6BE28C0024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173346" y="2032029"/>
              <a:ext cx="1305995" cy="12831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Pentagon 6">
            <a:extLst>
              <a:ext uri="{FF2B5EF4-FFF2-40B4-BE49-F238E27FC236}">
                <a16:creationId xmlns:a16="http://schemas.microsoft.com/office/drawing/2014/main" id="{22C5C5FA-ADA6-28D1-501E-F32569A9721A}"/>
              </a:ext>
            </a:extLst>
          </p:cNvPr>
          <p:cNvSpPr/>
          <p:nvPr/>
        </p:nvSpPr>
        <p:spPr>
          <a:xfrm>
            <a:off x="0" y="2785596"/>
            <a:ext cx="660400" cy="406400"/>
          </a:xfrm>
          <a:prstGeom prst="homePlate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57333-D2ED-17F2-6882-2EB5231F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89" y="2134121"/>
            <a:ext cx="10657705" cy="472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77DE1A7F-9E18-2C39-3CC7-A55538D4A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3429000"/>
            <a:ext cx="2826355" cy="1701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>
            <a:extLst>
              <a:ext uri="{FF2B5EF4-FFF2-40B4-BE49-F238E27FC236}">
                <a16:creationId xmlns:a16="http://schemas.microsoft.com/office/drawing/2014/main" id="{70F9D21C-917C-088B-29EC-6DF6D5792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907" y="2367905"/>
            <a:ext cx="830223" cy="1537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6F967F-D5D5-D2F6-DF70-4938A25CA96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4505"/>
          <a:stretch/>
        </p:blipFill>
        <p:spPr>
          <a:xfrm>
            <a:off x="780836" y="822333"/>
            <a:ext cx="8363164" cy="5701755"/>
          </a:xfrm>
          <a:prstGeom prst="rect">
            <a:avLst/>
          </a:prstGeom>
        </p:spPr>
      </p:pic>
      <p:sp>
        <p:nvSpPr>
          <p:cNvPr id="8" name="Google Shape;200;p6">
            <a:extLst>
              <a:ext uri="{FF2B5EF4-FFF2-40B4-BE49-F238E27FC236}">
                <a16:creationId xmlns:a16="http://schemas.microsoft.com/office/drawing/2014/main" id="{DC85422D-88BD-3AC6-6A6B-C79764656AEC}"/>
              </a:ext>
            </a:extLst>
          </p:cNvPr>
          <p:cNvSpPr txBox="1"/>
          <p:nvPr/>
        </p:nvSpPr>
        <p:spPr>
          <a:xfrm>
            <a:off x="2031976" y="532824"/>
            <a:ext cx="999794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 ĐỘNG 1: </a:t>
            </a:r>
            <a:r>
              <a:rPr lang="en-US" sz="2600" b="1" dirty="0">
                <a:solidFill>
                  <a:schemeClr val="dk1"/>
                </a:solidFill>
                <a:latin typeface="UTM Avo" panose="02040603050506020204" pitchFamily="18" charset="0"/>
              </a:rPr>
              <a:t>XÁC ĐỊNH NHỮNG TÌNH HUỐNG GÂY ĐIỆN GIẬT</a:t>
            </a:r>
            <a:endParaRPr sz="2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5040E7-6977-740F-C2B4-080A4D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16" y="853157"/>
            <a:ext cx="7489859" cy="5640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>
          <a:extLst>
            <a:ext uri="{FF2B5EF4-FFF2-40B4-BE49-F238E27FC236}">
              <a16:creationId xmlns:a16="http://schemas.microsoft.com/office/drawing/2014/main" id="{DFC76652-4C6C-54EE-03F6-34EC54A63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0;p6">
            <a:extLst>
              <a:ext uri="{FF2B5EF4-FFF2-40B4-BE49-F238E27FC236}">
                <a16:creationId xmlns:a16="http://schemas.microsoft.com/office/drawing/2014/main" id="{E9E28EB1-F148-225F-C033-20A1D50E8F51}"/>
              </a:ext>
            </a:extLst>
          </p:cNvPr>
          <p:cNvSpPr txBox="1"/>
          <p:nvPr/>
        </p:nvSpPr>
        <p:spPr>
          <a:xfrm>
            <a:off x="1097028" y="1457498"/>
            <a:ext cx="999794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 ĐỘNG 2: </a:t>
            </a:r>
            <a:r>
              <a:rPr lang="en-US" sz="2600" b="1" dirty="0">
                <a:solidFill>
                  <a:schemeClr val="dk1"/>
                </a:solidFill>
                <a:latin typeface="UTM Avo" panose="02040603050506020204" pitchFamily="18" charset="0"/>
              </a:rPr>
              <a:t>CÁCH XỬ LÍ KHI BỊ ĐIỆN GIẬT</a:t>
            </a:r>
            <a:endParaRPr sz="2600" dirty="0"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22B9CF-29C9-A053-7472-562721A11386}"/>
              </a:ext>
            </a:extLst>
          </p:cNvPr>
          <p:cNvGrpSpPr/>
          <p:nvPr/>
        </p:nvGrpSpPr>
        <p:grpSpPr>
          <a:xfrm>
            <a:off x="721171" y="2317652"/>
            <a:ext cx="3702319" cy="3759298"/>
            <a:chOff x="-1" y="0"/>
            <a:chExt cx="4473519" cy="46549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69587ECC-4696-429A-C01B-B863F5EE71F6}"/>
                </a:ext>
              </a:extLst>
            </p:cNvPr>
            <p:cNvSpPr/>
            <p:nvPr/>
          </p:nvSpPr>
          <p:spPr>
            <a:xfrm>
              <a:off x="-1" y="0"/>
              <a:ext cx="4473519" cy="4654952"/>
            </a:xfrm>
            <a:custGeom>
              <a:avLst/>
              <a:gdLst/>
              <a:ahLst/>
              <a:cxnLst/>
              <a:rect l="l" t="t" r="r" b="b"/>
              <a:pathLst>
                <a:path w="4473519" h="4654952">
                  <a:moveTo>
                    <a:pt x="3967080" y="4638033"/>
                  </a:moveTo>
                  <a:cubicBezTo>
                    <a:pt x="3967080" y="4638033"/>
                    <a:pt x="3730084" y="4628064"/>
                    <a:pt x="3367945" y="4641508"/>
                  </a:cubicBezTo>
                  <a:cubicBezTo>
                    <a:pt x="3005807" y="4654952"/>
                    <a:pt x="490924" y="4654952"/>
                    <a:pt x="490924" y="4654952"/>
                  </a:cubicBezTo>
                  <a:cubicBezTo>
                    <a:pt x="245502" y="4654952"/>
                    <a:pt x="32509" y="4557684"/>
                    <a:pt x="31032" y="4397570"/>
                  </a:cubicBezTo>
                  <a:cubicBezTo>
                    <a:pt x="31032" y="4397570"/>
                    <a:pt x="0" y="283704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920532" y="0"/>
                    <a:pt x="3920532" y="0"/>
                  </a:cubicBezTo>
                  <a:cubicBezTo>
                    <a:pt x="4232432" y="0"/>
                    <a:pt x="4465861" y="101069"/>
                    <a:pt x="4458003" y="303616"/>
                  </a:cubicBezTo>
                  <a:cubicBezTo>
                    <a:pt x="4458003" y="303616"/>
                    <a:pt x="4456008" y="2638667"/>
                    <a:pt x="4464764" y="3697983"/>
                  </a:cubicBezTo>
                  <a:cubicBezTo>
                    <a:pt x="4473519" y="3991284"/>
                    <a:pt x="4426971" y="4324356"/>
                    <a:pt x="4426971" y="4324356"/>
                  </a:cubicBezTo>
                  <a:cubicBezTo>
                    <a:pt x="4424006" y="4504381"/>
                    <a:pt x="4212502" y="4638033"/>
                    <a:pt x="3967080" y="463803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 sz="2400">
                <a:latin typeface="UTM Avo" panose="02040603050506020204" pitchFamily="18"/>
              </a:endParaRPr>
            </a:p>
          </p:txBody>
        </p:sp>
      </p:grpSp>
      <p:sp>
        <p:nvSpPr>
          <p:cNvPr id="8" name="Google Shape;200;p6">
            <a:extLst>
              <a:ext uri="{FF2B5EF4-FFF2-40B4-BE49-F238E27FC236}">
                <a16:creationId xmlns:a16="http://schemas.microsoft.com/office/drawing/2014/main" id="{A110C63A-5E56-3CBE-79E6-72C4D86919BB}"/>
              </a:ext>
            </a:extLst>
          </p:cNvPr>
          <p:cNvSpPr txBox="1"/>
          <p:nvPr/>
        </p:nvSpPr>
        <p:spPr>
          <a:xfrm>
            <a:off x="659490" y="2750393"/>
            <a:ext cx="370231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HOẠT ĐỘNG </a:t>
            </a:r>
            <a:br>
              <a:rPr lang="en-US" sz="26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</a:br>
            <a:r>
              <a:rPr lang="en-US" sz="2600" b="1" dirty="0">
                <a:solidFill>
                  <a:schemeClr val="dk1"/>
                </a:solidFill>
                <a:latin typeface="UTM Avo" panose="02040603050506020204" pitchFamily="18" charset="0"/>
              </a:rPr>
              <a:t>NHÓM ĐÔI</a:t>
            </a:r>
            <a:endParaRPr sz="2600" dirty="0">
              <a:latin typeface="UTM Avo" panose="02040603050506020204" pitchFamily="18" charset="0"/>
            </a:endParaRPr>
          </a:p>
        </p:txBody>
      </p:sp>
      <p:pic>
        <p:nvPicPr>
          <p:cNvPr id="7" name="Google Shape;214;p8">
            <a:extLst>
              <a:ext uri="{FF2B5EF4-FFF2-40B4-BE49-F238E27FC236}">
                <a16:creationId xmlns:a16="http://schemas.microsoft.com/office/drawing/2014/main" id="{F5709948-E2E9-C70E-069C-7D60492FC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7870" y="3854496"/>
            <a:ext cx="2185558" cy="223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5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>
          <a:extLst>
            <a:ext uri="{FF2B5EF4-FFF2-40B4-BE49-F238E27FC236}">
              <a16:creationId xmlns:a16="http://schemas.microsoft.com/office/drawing/2014/main" id="{D2D2A110-142D-55D7-B483-39F0FF99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430247-9607-0A0F-2C33-C2DD1917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736" y="1642047"/>
            <a:ext cx="8537825" cy="49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>
          <a:extLst>
            <a:ext uri="{FF2B5EF4-FFF2-40B4-BE49-F238E27FC236}">
              <a16:creationId xmlns:a16="http://schemas.microsoft.com/office/drawing/2014/main" id="{437CD164-95BC-FB81-3A5C-294CF251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24FD64-1D0D-6CAC-BD4B-23C81F248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94" y="606395"/>
            <a:ext cx="11369408" cy="61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93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66</Words>
  <Application>Microsoft Office PowerPoint</Application>
  <PresentationFormat>Widescreen</PresentationFormat>
  <Paragraphs>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UTM Avo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Monkey</dc:creator>
  <cp:lastModifiedBy>Nguyễn Thị Hương Giang</cp:lastModifiedBy>
  <cp:revision>20</cp:revision>
  <dcterms:created xsi:type="dcterms:W3CDTF">2023-11-15T08:38:52Z</dcterms:created>
  <dcterms:modified xsi:type="dcterms:W3CDTF">2025-04-18T14:23:37Z</dcterms:modified>
</cp:coreProperties>
</file>