
<file path=[Content_Types].xml><?xml version="1.0" encoding="utf-8"?>
<Types xmlns="http://schemas.openxmlformats.org/package/2006/content-types">
  <Default Extension="mp3" ContentType="audio/mpeg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3"/>
  </p:notesMasterIdLst>
  <p:sldIdLst>
    <p:sldId id="280" r:id="rId2"/>
    <p:sldId id="256" r:id="rId3"/>
    <p:sldId id="257" r:id="rId4"/>
    <p:sldId id="384" r:id="rId5"/>
    <p:sldId id="377" r:id="rId6"/>
    <p:sldId id="380" r:id="rId7"/>
    <p:sldId id="367" r:id="rId8"/>
    <p:sldId id="366" r:id="rId9"/>
    <p:sldId id="389" r:id="rId10"/>
    <p:sldId id="396" r:id="rId11"/>
    <p:sldId id="308" r:id="rId12"/>
  </p:sldIdLst>
  <p:sldSz cx="9144000" cy="5715000" type="screen16x10"/>
  <p:notesSz cx="6858000" cy="9144000"/>
  <p:embeddedFontLst>
    <p:embeddedFont>
      <p:font typeface="宋体" panose="02010600030101010101" pitchFamily="2" charset="-122"/>
      <p:regular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Tahoma" panose="020B0604030504040204" pitchFamily="34" charset="0"/>
      <p:regular r:id="rId19"/>
      <p:bold r:id="rId20"/>
    </p:embeddedFont>
    <p:embeddedFont>
      <p:font typeface="VNI-Thufap2"/>
      <p:regular r:id="rId21"/>
    </p:embeddedFont>
    <p:embeddedFont>
      <p:font typeface=".VnAvant" panose="020B7200000000000000" pitchFamily="34" charset="0"/>
      <p:regular r:id="rId22"/>
      <p:bold r:id="rId23"/>
      <p:italic r:id="rId24"/>
      <p:boldItalic r:id="rId25"/>
    </p:embeddedFont>
    <p:embeddedFont>
      <p:font typeface="VNI-Juni" panose="020B0604020202020204"/>
      <p:regular r:id="rId26"/>
    </p:embeddedFont>
  </p:embeddedFont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6600"/>
    <a:srgbClr val="CC0099"/>
    <a:srgbClr val="0066CC"/>
    <a:srgbClr val="FF66FF"/>
    <a:srgbClr val="FFFF99"/>
    <a:srgbClr val="FFCCFF"/>
    <a:srgbClr val="99FFCC"/>
    <a:srgbClr val="00CCFF"/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71" autoAdjust="0"/>
    <p:restoredTop sz="88434" autoAdjust="0"/>
  </p:normalViewPr>
  <p:slideViewPr>
    <p:cSldViewPr snapToGrid="0">
      <p:cViewPr varScale="1">
        <p:scale>
          <a:sx n="77" d="100"/>
          <a:sy n="77" d="100"/>
        </p:scale>
        <p:origin x="1374" y="120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t>11/29/2025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2025/11/29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2025/11/29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2025/11/29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1"/>
            <a:ext cx="4038600" cy="18216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58"/>
            <a:ext cx="4038600" cy="18229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178736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2025/11/29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2025/11/29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2025/11/29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2025/11/29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2025/11/29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2025/11/29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2025/11/29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2025/11/29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2025/11/29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fade/>
  </p:transition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wm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wmf"/><Relationship Id="rId11" Type="http://schemas.openxmlformats.org/officeDocument/2006/relationships/image" Target="../media/image8.png"/><Relationship Id="rId5" Type="http://schemas.openxmlformats.org/officeDocument/2006/relationships/image" Target="../media/image2.wmf"/><Relationship Id="rId10" Type="http://schemas.openxmlformats.org/officeDocument/2006/relationships/image" Target="../media/image7.png"/><Relationship Id="rId4" Type="http://schemas.openxmlformats.org/officeDocument/2006/relationships/image" Target="../media/image1.wmf"/><Relationship Id="rId9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23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4226719"/>
            <a:ext cx="990600" cy="8890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3746500"/>
            <a:ext cx="762000" cy="165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solidFill>
            <a:srgbClr val="00CCFF"/>
          </a:solidFill>
          <a:ln>
            <a:noFill/>
          </a:ln>
          <a:effectLst/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3" y="4352144"/>
            <a:ext cx="1622717" cy="12385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0"/>
            <a:ext cx="1524000" cy="9525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49" name="Picture 41" descr="Book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933" y="161396"/>
            <a:ext cx="1295400" cy="66410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FF99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150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1950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122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2" y="254001"/>
            <a:ext cx="3368675" cy="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854558" y="273316"/>
            <a:ext cx="7358683" cy="400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000" b="1" dirty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TRƯỜNG TIỂU HỌC ÁI MỘ B</a:t>
            </a: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876300" y="1482574"/>
            <a:ext cx="8001000" cy="76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HOẠT ĐỘNG TRẢI NGHIỆM 1</a:t>
            </a:r>
            <a:endParaRPr lang="vi-VN" sz="4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9144000" cy="7620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9525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25730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304925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030240"/>
            <a:ext cx="171450" cy="1905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284240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323928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5044674" y="2252011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587474" y="2252011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869799" y="2252011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292074" y="2252011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673074" y="2252011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4130274" y="2252011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959074" y="2252011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416274" y="2252011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3139674" y="2328211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520674" y="2328211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3977874" y="2328211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435074" y="2328211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892274" y="2328211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349474" y="2328211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806674" y="2328211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263874" y="2328211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501874" y="2252011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265322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312947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350" name="5c3f20462760d">
            <a:hlinkClick r:id="" action="ppaction://media"/>
            <a:extLst>
              <a:ext uri="{FF2B5EF4-FFF2-40B4-BE49-F238E27FC236}">
                <a16:creationId xmlns:a16="http://schemas.microsoft.com/office/drawing/2014/main" id="{4949D90D-B89B-483E-9291-B49F2E0EF5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-50482" y="-871893"/>
            <a:ext cx="365522" cy="40613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4275" y="2711615"/>
            <a:ext cx="3303867" cy="2468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60768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inmannews.wpengine.netdna-cdn.com/files/imagefield/shutterstock_96320885_WOOD_FLOOR_AND_GREEN_WALL.jpg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  <a14:imgEffect>
                      <a14:sharpenSoften amount="25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053" b="1"/>
          <a:stretch/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30 Redondear rectángulo de esquina del mismo lado"/>
          <p:cNvSpPr/>
          <p:nvPr/>
        </p:nvSpPr>
        <p:spPr>
          <a:xfrm>
            <a:off x="3275856" y="1597360"/>
            <a:ext cx="2448272" cy="180020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74000">
                <a:schemeClr val="tx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27 Rectángulo"/>
          <p:cNvSpPr/>
          <p:nvPr/>
        </p:nvSpPr>
        <p:spPr>
          <a:xfrm>
            <a:off x="5724128" y="2857500"/>
            <a:ext cx="3419872" cy="54006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35 Rectángulo"/>
          <p:cNvSpPr/>
          <p:nvPr/>
        </p:nvSpPr>
        <p:spPr>
          <a:xfrm>
            <a:off x="-32467" y="2813288"/>
            <a:ext cx="3308323" cy="54006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3451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HÃ¬nh áº£nh cÃ³ liÃªn qua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21841" y="2778982"/>
            <a:ext cx="2560241" cy="2845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21167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FFF00"/>
                </a:solidFill>
                <a:latin typeface="VNI-Juni" pitchFamily="2" charset="0"/>
              </a:rPr>
              <a:t>Troø</a:t>
            </a:r>
            <a:r>
              <a:rPr lang="en-US" sz="4800" b="1" dirty="0">
                <a:solidFill>
                  <a:srgbClr val="FFFF00"/>
                </a:solidFill>
                <a:latin typeface="VNI-Juni" pitchFamily="2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VNI-Juni" pitchFamily="2" charset="0"/>
              </a:rPr>
              <a:t>chôi</a:t>
            </a:r>
            <a:r>
              <a:rPr lang="en-US" sz="4800" b="1" dirty="0">
                <a:solidFill>
                  <a:srgbClr val="FFFF00"/>
                </a:solidFill>
                <a:latin typeface="VNI-Juni" pitchFamily="2" charset="0"/>
              </a:rPr>
              <a:t> Tom </a:t>
            </a:r>
            <a:r>
              <a:rPr lang="en-US" sz="4800" b="1" dirty="0" err="1">
                <a:solidFill>
                  <a:srgbClr val="FFFF00"/>
                </a:solidFill>
                <a:latin typeface="VNI-Juni" pitchFamily="2" charset="0"/>
              </a:rPr>
              <a:t>vaø</a:t>
            </a:r>
            <a:r>
              <a:rPr lang="en-US" sz="4800" b="1" dirty="0">
                <a:solidFill>
                  <a:srgbClr val="FFFF00"/>
                </a:solidFill>
                <a:latin typeface="VNI-Juni" pitchFamily="2" charset="0"/>
              </a:rPr>
              <a:t> jerry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52400" y="1050505"/>
            <a:ext cx="8991600" cy="571500"/>
          </a:xfrm>
          <a:prstGeom prst="rect">
            <a:avLst/>
          </a:prstGeom>
          <a:solidFill>
            <a:srgbClr val="0066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/>
              <a:t>Câu</a:t>
            </a:r>
            <a:r>
              <a:rPr lang="en-US" sz="2800" b="1" dirty="0"/>
              <a:t> 1: Ai </a:t>
            </a:r>
            <a:r>
              <a:rPr lang="en-US" sz="2800" b="1" dirty="0" err="1"/>
              <a:t>là</a:t>
            </a:r>
            <a:r>
              <a:rPr lang="en-US" sz="2800" b="1" dirty="0"/>
              <a:t> </a:t>
            </a:r>
            <a:r>
              <a:rPr lang="en-US" sz="2800" b="1" dirty="0" err="1"/>
              <a:t>người</a:t>
            </a:r>
            <a:r>
              <a:rPr lang="en-US" sz="2800" b="1" dirty="0"/>
              <a:t> hi </a:t>
            </a:r>
            <a:r>
              <a:rPr lang="en-US" sz="2800" b="1" dirty="0" err="1"/>
              <a:t>sinh</a:t>
            </a:r>
            <a:r>
              <a:rPr lang="en-US" sz="2800" b="1" dirty="0"/>
              <a:t> </a:t>
            </a:r>
            <a:r>
              <a:rPr lang="en-US" sz="2800" b="1" dirty="0" err="1"/>
              <a:t>xương</a:t>
            </a:r>
            <a:r>
              <a:rPr lang="en-US" sz="2800" b="1" dirty="0"/>
              <a:t> </a:t>
            </a:r>
            <a:r>
              <a:rPr lang="en-US" sz="2800" b="1" dirty="0" err="1"/>
              <a:t>máu</a:t>
            </a:r>
            <a:r>
              <a:rPr lang="en-US" sz="2800" b="1" dirty="0"/>
              <a:t> </a:t>
            </a:r>
            <a:r>
              <a:rPr lang="en-US" sz="2800" b="1" dirty="0" err="1"/>
              <a:t>bảo</a:t>
            </a:r>
            <a:r>
              <a:rPr lang="en-US" sz="2800" b="1" dirty="0"/>
              <a:t> </a:t>
            </a:r>
            <a:r>
              <a:rPr lang="en-US" sz="2800" b="1" dirty="0" err="1"/>
              <a:t>vệ</a:t>
            </a:r>
            <a:r>
              <a:rPr lang="en-US" sz="2800" b="1" dirty="0"/>
              <a:t> </a:t>
            </a:r>
            <a:r>
              <a:rPr lang="en-US" sz="2800" b="1" dirty="0" err="1"/>
              <a:t>tổ</a:t>
            </a:r>
            <a:r>
              <a:rPr lang="en-US" sz="2800" b="1" dirty="0"/>
              <a:t> </a:t>
            </a:r>
            <a:r>
              <a:rPr lang="en-US" sz="2800" b="1" dirty="0" err="1"/>
              <a:t>quốc</a:t>
            </a:r>
            <a:r>
              <a:rPr lang="en-US" sz="2800" b="1" dirty="0"/>
              <a:t>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52400" y="2125645"/>
            <a:ext cx="8991600" cy="811590"/>
          </a:xfrm>
          <a:prstGeom prst="rect">
            <a:avLst/>
          </a:prstGeom>
          <a:solidFill>
            <a:srgbClr val="0066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Câu</a:t>
            </a:r>
            <a:r>
              <a:rPr lang="en-US" sz="2400" b="1" dirty="0"/>
              <a:t> </a:t>
            </a:r>
            <a:r>
              <a:rPr lang="en-US" sz="2400" b="1" dirty="0" err="1"/>
              <a:t>hỏi</a:t>
            </a:r>
            <a:r>
              <a:rPr lang="en-US" sz="2400" b="1" dirty="0"/>
              <a:t> 2: </a:t>
            </a:r>
            <a:r>
              <a:rPr lang="en-US" sz="2400" b="1" dirty="0" err="1"/>
              <a:t>Những</a:t>
            </a:r>
            <a:r>
              <a:rPr lang="en-US" sz="2400" b="1" dirty="0"/>
              <a:t> </a:t>
            </a:r>
            <a:r>
              <a:rPr lang="en-US" sz="2400" b="1" dirty="0" err="1"/>
              <a:t>người</a:t>
            </a:r>
            <a:r>
              <a:rPr lang="en-US" sz="2400" b="1" dirty="0"/>
              <a:t> hi </a:t>
            </a:r>
            <a:r>
              <a:rPr lang="en-US" sz="2400" b="1" dirty="0" err="1"/>
              <a:t>sinh</a:t>
            </a:r>
            <a:r>
              <a:rPr lang="en-US" sz="2400" b="1" dirty="0"/>
              <a:t> </a:t>
            </a:r>
            <a:r>
              <a:rPr lang="en-US" sz="2400" b="1" dirty="0" err="1"/>
              <a:t>khi</a:t>
            </a:r>
            <a:r>
              <a:rPr lang="en-US" sz="2400" b="1" dirty="0"/>
              <a:t> </a:t>
            </a:r>
            <a:r>
              <a:rPr lang="en-US" sz="2400" b="1" dirty="0" err="1"/>
              <a:t>làm</a:t>
            </a:r>
            <a:r>
              <a:rPr lang="en-US" sz="2400" b="1" dirty="0"/>
              <a:t> </a:t>
            </a:r>
            <a:r>
              <a:rPr lang="en-US" sz="2400" b="1" dirty="0" err="1"/>
              <a:t>nhiệm</a:t>
            </a:r>
            <a:r>
              <a:rPr lang="en-US" sz="2400" b="1" dirty="0"/>
              <a:t> </a:t>
            </a:r>
            <a:r>
              <a:rPr lang="en-US" sz="2400" b="1" dirty="0" err="1"/>
              <a:t>vụ</a:t>
            </a:r>
            <a:r>
              <a:rPr lang="en-US" sz="2400" b="1" dirty="0"/>
              <a:t> </a:t>
            </a:r>
            <a:r>
              <a:rPr lang="en-US" sz="2400" b="1" dirty="0" err="1"/>
              <a:t>bảo</a:t>
            </a:r>
            <a:r>
              <a:rPr lang="en-US" sz="2400" b="1" dirty="0"/>
              <a:t> </a:t>
            </a:r>
            <a:r>
              <a:rPr lang="en-US" sz="2400" b="1" dirty="0" err="1"/>
              <a:t>vệ</a:t>
            </a:r>
            <a:r>
              <a:rPr lang="en-US" sz="2400" b="1" dirty="0"/>
              <a:t> </a:t>
            </a:r>
            <a:r>
              <a:rPr lang="en-US" sz="2400" b="1" dirty="0" err="1"/>
              <a:t>tổ</a:t>
            </a:r>
            <a:r>
              <a:rPr lang="en-US" sz="2400" b="1" dirty="0"/>
              <a:t> </a:t>
            </a:r>
            <a:r>
              <a:rPr lang="en-US" sz="2400" b="1" dirty="0" err="1"/>
              <a:t>quốc</a:t>
            </a:r>
            <a:r>
              <a:rPr lang="en-US" sz="2400" b="1" dirty="0"/>
              <a:t> </a:t>
            </a:r>
            <a:r>
              <a:rPr lang="en-US" sz="2400" b="1" dirty="0" err="1"/>
              <a:t>được</a:t>
            </a:r>
            <a:r>
              <a:rPr lang="en-US" sz="2400" b="1" dirty="0"/>
              <a:t> </a:t>
            </a:r>
            <a:r>
              <a:rPr lang="en-US" sz="2400" b="1" dirty="0" err="1"/>
              <a:t>nhà</a:t>
            </a:r>
            <a:r>
              <a:rPr lang="en-US" sz="2400" b="1" dirty="0"/>
              <a:t> </a:t>
            </a:r>
            <a:r>
              <a:rPr lang="en-US" sz="2400" b="1" dirty="0" err="1"/>
              <a:t>nước</a:t>
            </a:r>
            <a:r>
              <a:rPr lang="en-US" sz="2400" b="1" dirty="0"/>
              <a:t> </a:t>
            </a:r>
            <a:r>
              <a:rPr lang="en-US" sz="2400" b="1" dirty="0" err="1"/>
              <a:t>truy</a:t>
            </a:r>
            <a:r>
              <a:rPr lang="en-US" sz="2400" b="1" dirty="0"/>
              <a:t> </a:t>
            </a:r>
            <a:r>
              <a:rPr lang="en-US" sz="2400" b="1" dirty="0" err="1"/>
              <a:t>tặng</a:t>
            </a:r>
            <a:r>
              <a:rPr lang="en-US" sz="2400" b="1" dirty="0"/>
              <a:t>  </a:t>
            </a:r>
            <a:r>
              <a:rPr lang="en-US" sz="2400" b="1" dirty="0" err="1"/>
              <a:t>gì</a:t>
            </a:r>
            <a:r>
              <a:rPr lang="en-US" sz="2400" b="1" dirty="0"/>
              <a:t>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2400" y="3440875"/>
            <a:ext cx="8991600" cy="571500"/>
          </a:xfrm>
          <a:prstGeom prst="rect">
            <a:avLst/>
          </a:prstGeom>
          <a:solidFill>
            <a:srgbClr val="0066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bg1"/>
                </a:solidFill>
              </a:rPr>
              <a:t>Câu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hỏi</a:t>
            </a:r>
            <a:r>
              <a:rPr lang="en-US" sz="2000" b="1" dirty="0">
                <a:solidFill>
                  <a:schemeClr val="bg1"/>
                </a:solidFill>
              </a:rPr>
              <a:t> 3: </a:t>
            </a:r>
            <a:r>
              <a:rPr lang="en-US" sz="2000" b="1" dirty="0" err="1">
                <a:solidFill>
                  <a:schemeClr val="bg1"/>
                </a:solidFill>
              </a:rPr>
              <a:t>Để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ghi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nhớ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công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lao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của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các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anh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hùng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liệt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sĩ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chúng</a:t>
            </a:r>
            <a:r>
              <a:rPr lang="en-US" sz="2000" b="1" dirty="0">
                <a:solidFill>
                  <a:schemeClr val="bg1"/>
                </a:solidFill>
              </a:rPr>
              <a:t> ta </a:t>
            </a:r>
            <a:r>
              <a:rPr lang="en-US" sz="2000" b="1" dirty="0" err="1">
                <a:solidFill>
                  <a:schemeClr val="bg1"/>
                </a:solidFill>
              </a:rPr>
              <a:t>cần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làm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gì</a:t>
            </a:r>
            <a:r>
              <a:rPr lang="en-US" sz="2000" b="1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52400" y="4402669"/>
            <a:ext cx="8991600" cy="571500"/>
          </a:xfrm>
          <a:prstGeom prst="rect">
            <a:avLst/>
          </a:prstGeom>
          <a:solidFill>
            <a:srgbClr val="0066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Câu</a:t>
            </a:r>
            <a:r>
              <a:rPr lang="en-US" sz="2400" b="1" dirty="0"/>
              <a:t> </a:t>
            </a:r>
            <a:r>
              <a:rPr lang="en-US" sz="2400" b="1" dirty="0" err="1"/>
              <a:t>hỏi</a:t>
            </a:r>
            <a:r>
              <a:rPr lang="en-US" sz="2400" b="1" dirty="0"/>
              <a:t> 4: </a:t>
            </a:r>
            <a:r>
              <a:rPr lang="en-US" sz="2400" b="1" dirty="0" err="1"/>
              <a:t>Chúng</a:t>
            </a:r>
            <a:r>
              <a:rPr lang="en-US" sz="2400" b="1" dirty="0"/>
              <a:t> ta </a:t>
            </a:r>
            <a:r>
              <a:rPr lang="en-US" sz="2400" b="1" dirty="0" err="1"/>
              <a:t>cần</a:t>
            </a:r>
            <a:r>
              <a:rPr lang="en-US" sz="2400" b="1" dirty="0"/>
              <a:t> </a:t>
            </a:r>
            <a:r>
              <a:rPr lang="en-US" sz="2400" b="1" dirty="0" err="1"/>
              <a:t>lên</a:t>
            </a:r>
            <a:r>
              <a:rPr lang="en-US" sz="2400" b="1" dirty="0"/>
              <a:t> </a:t>
            </a:r>
            <a:r>
              <a:rPr lang="en-US" sz="2400" b="1" dirty="0" err="1"/>
              <a:t>án</a:t>
            </a:r>
            <a:r>
              <a:rPr lang="en-US" sz="2400" b="1" dirty="0"/>
              <a:t> </a:t>
            </a:r>
            <a:r>
              <a:rPr lang="en-US" sz="2400" b="1" dirty="0" err="1"/>
              <a:t>hành</a:t>
            </a:r>
            <a:r>
              <a:rPr lang="en-US" sz="2400" b="1" dirty="0"/>
              <a:t> vi </a:t>
            </a:r>
            <a:r>
              <a:rPr lang="en-US" sz="2400" b="1" dirty="0" err="1"/>
              <a:t>nào</a:t>
            </a:r>
            <a:r>
              <a:rPr lang="en-US" sz="2400" b="1" dirty="0"/>
              <a:t> </a:t>
            </a:r>
            <a:r>
              <a:rPr lang="en-US" sz="2400" b="1" dirty="0" err="1"/>
              <a:t>đối</a:t>
            </a:r>
            <a:r>
              <a:rPr lang="en-US" sz="2400" b="1" dirty="0"/>
              <a:t> </a:t>
            </a:r>
            <a:r>
              <a:rPr lang="en-US" sz="2400" b="1" dirty="0" err="1"/>
              <a:t>với</a:t>
            </a:r>
            <a:r>
              <a:rPr lang="en-US" sz="2400" b="1" dirty="0"/>
              <a:t> </a:t>
            </a:r>
            <a:r>
              <a:rPr lang="en-US" sz="2400" b="1" dirty="0" err="1"/>
              <a:t>người</a:t>
            </a:r>
            <a:r>
              <a:rPr lang="en-US" sz="2400" b="1" dirty="0"/>
              <a:t> </a:t>
            </a:r>
            <a:r>
              <a:rPr lang="en-US" sz="2400" b="1" dirty="0" err="1"/>
              <a:t>có</a:t>
            </a:r>
            <a:r>
              <a:rPr lang="en-US" sz="2400" b="1" dirty="0"/>
              <a:t> </a:t>
            </a:r>
            <a:r>
              <a:rPr lang="en-US" sz="2400" b="1" dirty="0" err="1"/>
              <a:t>công</a:t>
            </a:r>
            <a:r>
              <a:rPr lang="en-US" sz="2400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268629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39592E-6 L 0.36927 -0.0982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55" y="-49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Mobile_SCRS (7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5" name="Picture 3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6" y="4778376"/>
            <a:ext cx="898525" cy="93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6" name="Picture 4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666" y="4681803"/>
            <a:ext cx="992187" cy="1033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7" name="Picture 5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328" y="4745303"/>
            <a:ext cx="930275" cy="96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8" name="Picture 6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9" name="Picture 7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413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00" name="WordArt 8"/>
          <p:cNvSpPr>
            <a:spLocks noChangeArrowheads="1" noChangeShapeType="1" noTextEdit="1"/>
          </p:cNvSpPr>
          <p:nvPr/>
        </p:nvSpPr>
        <p:spPr bwMode="auto">
          <a:xfrm>
            <a:off x="1614489" y="2313782"/>
            <a:ext cx="6681787" cy="7937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96731"/>
              </a:avLst>
            </a:prstTxWarp>
            <a:scene3d>
              <a:camera prst="legacyObliqueTopRight">
                <a:rot lat="21299999" lon="21299999" rev="0"/>
              </a:camera>
              <a:lightRig rig="legacyFlat3" dir="b"/>
            </a:scene3d>
            <a:sp3d extrusionH="430200" prstMaterial="legacyMatte">
              <a:extrusionClr>
                <a:srgbClr val="FDE9E3"/>
              </a:extrusionClr>
            </a:sp3d>
          </a:bodyPr>
          <a:lstStyle/>
          <a:p>
            <a:pPr algn="ctr"/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Xin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Chaân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Thaønh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Caùm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Ôn</a:t>
            </a:r>
            <a:endParaRPr lang="en-US" sz="3600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VNI-Thufap2"/>
            </a:endParaRPr>
          </a:p>
        </p:txBody>
      </p:sp>
    </p:spTree>
    <p:extLst>
      <p:ext uri="{BB962C8B-B14F-4D97-AF65-F5344CB8AC3E}">
        <p14:creationId xmlns:p14="http://schemas.microsoft.com/office/powerpoint/2010/main" val="2609320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950"/>
                            </p:stCondLst>
                            <p:childTnLst>
                              <p:par>
                                <p:cTn id="12" presetID="27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450"/>
                            </p:stCondLst>
                            <p:childTnLst>
                              <p:par>
                                <p:cTn id="18" presetID="22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0" grpId="0" animBg="1"/>
      <p:bldP spid="33800" grpId="1" animBg="1"/>
      <p:bldP spid="33800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91886" y="304800"/>
            <a:ext cx="8360228" cy="1436913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14</a:t>
            </a:r>
          </a:p>
          <a:p>
            <a:pPr algn="ctr"/>
            <a:r>
              <a:rPr lang="en-US" sz="4800" b="1" dirty="0">
                <a:solidFill>
                  <a:srgbClr val="FF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BÀY TỎ LÒNG BIẾT ƠN</a:t>
            </a:r>
            <a:endParaRPr lang="en-US" sz="49600" b="1" dirty="0">
              <a:solidFill>
                <a:srgbClr val="FF0000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486" y="1943823"/>
            <a:ext cx="6253770" cy="3654801"/>
          </a:xfrm>
          <a:prstGeom prst="rect">
            <a:avLst/>
          </a:prstGeom>
          <a:effectLst>
            <a:glow rad="101600">
              <a:srgbClr val="006600">
                <a:alpha val="6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3240351303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914541" y="121675"/>
            <a:ext cx="7184428" cy="502908"/>
          </a:xfrm>
          <a:prstGeom prst="rect">
            <a:avLst/>
          </a:prstGeom>
        </p:spPr>
        <p:txBody>
          <a:bodyPr wrap="none" lIns="71323" tIns="35662" rIns="71323" bIns="35662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Hoạt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1: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Nhớ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ơn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anh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hùng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liệt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sĩ</a:t>
            </a:r>
            <a:endParaRPr lang="en-US" sz="28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1014184"/>
            <a:ext cx="8868228" cy="455930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015" y="3366405"/>
            <a:ext cx="2731008" cy="1731264"/>
          </a:xfrm>
          <a:prstGeom prst="rect">
            <a:avLst/>
          </a:prstGeom>
          <a:effectLst>
            <a:glow rad="101600">
              <a:srgbClr val="C00000">
                <a:alpha val="60000"/>
              </a:srgbClr>
            </a:glo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529" y="1231388"/>
            <a:ext cx="2716494" cy="1810512"/>
          </a:xfrm>
          <a:prstGeom prst="rect">
            <a:avLst/>
          </a:prstGeom>
          <a:effectLst>
            <a:glow rad="101600">
              <a:srgbClr val="C00000">
                <a:alpha val="60000"/>
              </a:srgbClr>
            </a:glow>
          </a:effectLst>
        </p:spPr>
      </p:pic>
      <p:sp>
        <p:nvSpPr>
          <p:cNvPr id="11" name="Rectangle 10"/>
          <p:cNvSpPr/>
          <p:nvPr/>
        </p:nvSpPr>
        <p:spPr>
          <a:xfrm>
            <a:off x="130633" y="1083247"/>
            <a:ext cx="595432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Tới</a:t>
            </a:r>
            <a:r>
              <a:rPr lang="en-US" sz="22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thăm</a:t>
            </a:r>
            <a:r>
              <a:rPr lang="en-US" sz="22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hỏi</a:t>
            </a:r>
            <a:r>
              <a:rPr lang="en-US" sz="22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2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sz="22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22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22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2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gia</a:t>
            </a:r>
            <a:r>
              <a:rPr lang="en-US" sz="22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đình</a:t>
            </a:r>
            <a:r>
              <a:rPr lang="en-US" sz="22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thuong</a:t>
            </a:r>
            <a:r>
              <a:rPr lang="en-US" sz="22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binh</a:t>
            </a:r>
            <a:r>
              <a:rPr lang="en-US" sz="22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liệt</a:t>
            </a:r>
            <a:r>
              <a:rPr lang="en-US" sz="22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sĩ</a:t>
            </a:r>
            <a:r>
              <a:rPr lang="en-US" sz="22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2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quê</a:t>
            </a:r>
            <a:r>
              <a:rPr lang="en-US" sz="22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hương</a:t>
            </a:r>
            <a:r>
              <a:rPr lang="en-US" sz="22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theo</a:t>
            </a:r>
            <a:r>
              <a:rPr lang="en-US" sz="22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gợi</a:t>
            </a:r>
            <a:r>
              <a:rPr lang="en-US" sz="22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ý:</a:t>
            </a:r>
          </a:p>
          <a:p>
            <a:pPr algn="just"/>
            <a:r>
              <a:rPr lang="en-US" sz="2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Chuẩn</a:t>
            </a:r>
            <a:r>
              <a:rPr lang="en-US" sz="2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sz="2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algn="just"/>
            <a:r>
              <a:rPr lang="en-US" sz="22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en-US" sz="22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Liên</a:t>
            </a:r>
            <a:r>
              <a:rPr lang="en-US" sz="22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hệ</a:t>
            </a:r>
            <a:r>
              <a:rPr lang="en-US" sz="22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2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thống</a:t>
            </a:r>
            <a:r>
              <a:rPr lang="en-US" sz="22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nhất</a:t>
            </a:r>
            <a:r>
              <a:rPr lang="en-US" sz="22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kế</a:t>
            </a:r>
            <a:r>
              <a:rPr lang="en-US" sz="22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hoạch</a:t>
            </a:r>
            <a:r>
              <a:rPr lang="en-US" sz="22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tổ</a:t>
            </a:r>
            <a:r>
              <a:rPr lang="en-US" sz="22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chức</a:t>
            </a:r>
            <a:r>
              <a:rPr lang="en-US" sz="22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thăm</a:t>
            </a:r>
            <a:r>
              <a:rPr lang="en-US" sz="22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hỏi</a:t>
            </a:r>
            <a:r>
              <a:rPr lang="en-US" sz="22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22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gia</a:t>
            </a:r>
            <a:r>
              <a:rPr lang="en-US" sz="22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đình</a:t>
            </a:r>
            <a:r>
              <a:rPr lang="en-US" sz="22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thương</a:t>
            </a:r>
            <a:r>
              <a:rPr lang="en-US" sz="22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binh</a:t>
            </a:r>
            <a:r>
              <a:rPr lang="en-US" sz="22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2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liệt</a:t>
            </a:r>
            <a:r>
              <a:rPr lang="en-US" sz="22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sĩ</a:t>
            </a:r>
            <a:endParaRPr lang="en-US" sz="22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2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en-US" sz="22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Chuẩn</a:t>
            </a:r>
            <a:r>
              <a:rPr lang="en-US" sz="22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sz="22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món</a:t>
            </a:r>
            <a:r>
              <a:rPr lang="en-US" sz="22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quà</a:t>
            </a:r>
            <a:r>
              <a:rPr lang="en-US" sz="22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ý </a:t>
            </a:r>
            <a:r>
              <a:rPr lang="en-US" sz="22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nghĩa</a:t>
            </a:r>
            <a:r>
              <a:rPr lang="en-US" sz="22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dành</a:t>
            </a:r>
            <a:r>
              <a:rPr lang="en-US" sz="22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tặng</a:t>
            </a:r>
            <a:r>
              <a:rPr lang="en-US" sz="22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gia</a:t>
            </a:r>
            <a:r>
              <a:rPr lang="en-US" sz="22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đình</a:t>
            </a:r>
            <a:r>
              <a:rPr lang="en-US" sz="22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thương</a:t>
            </a:r>
            <a:r>
              <a:rPr lang="en-US" sz="22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binh</a:t>
            </a:r>
            <a:r>
              <a:rPr lang="en-US" sz="22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2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liệt</a:t>
            </a:r>
            <a:r>
              <a:rPr lang="en-US" sz="22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sĩ</a:t>
            </a:r>
            <a:endParaRPr lang="en-US" sz="22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2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en-US" sz="22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Chuẩn</a:t>
            </a:r>
            <a:r>
              <a:rPr lang="en-US" sz="22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sz="22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phương</a:t>
            </a:r>
            <a:r>
              <a:rPr lang="en-US" sz="22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tiện</a:t>
            </a:r>
            <a:r>
              <a:rPr lang="en-US" sz="22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đi</a:t>
            </a:r>
            <a:r>
              <a:rPr lang="en-US" sz="22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sz="22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2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2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điều</a:t>
            </a:r>
            <a:r>
              <a:rPr lang="en-US" sz="22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kiện</a:t>
            </a:r>
            <a:r>
              <a:rPr lang="en-US" sz="22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khác</a:t>
            </a:r>
            <a:endParaRPr lang="en-US" sz="22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Thực</a:t>
            </a:r>
            <a:r>
              <a:rPr lang="en-US" sz="2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hiện</a:t>
            </a:r>
            <a:r>
              <a:rPr lang="en-US" sz="2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2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Tới</a:t>
            </a:r>
            <a:r>
              <a:rPr lang="en-US" sz="22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thăm</a:t>
            </a:r>
            <a:r>
              <a:rPr lang="en-US" sz="22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hỏi</a:t>
            </a:r>
            <a:r>
              <a:rPr lang="en-US" sz="22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gia</a:t>
            </a:r>
            <a:r>
              <a:rPr lang="en-US" sz="22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đình</a:t>
            </a:r>
            <a:r>
              <a:rPr lang="en-US" sz="22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thương</a:t>
            </a:r>
            <a:r>
              <a:rPr lang="en-US" sz="22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binh</a:t>
            </a:r>
            <a:r>
              <a:rPr lang="en-US" sz="22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2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liệt</a:t>
            </a:r>
            <a:r>
              <a:rPr lang="en-US" sz="22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sĩ</a:t>
            </a:r>
            <a:r>
              <a:rPr lang="en-US" sz="22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theo</a:t>
            </a:r>
            <a:r>
              <a:rPr lang="en-US" sz="22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kế</a:t>
            </a:r>
            <a:r>
              <a:rPr lang="en-US" sz="22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hoạch</a:t>
            </a:r>
            <a:r>
              <a:rPr lang="en-US" sz="22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đã</a:t>
            </a:r>
            <a:r>
              <a:rPr lang="en-US" sz="22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chuẩn</a:t>
            </a:r>
            <a:r>
              <a:rPr lang="en-US" sz="22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bị</a:t>
            </a:r>
            <a:endParaRPr lang="en-US" sz="22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730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568454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47372" y="1546925"/>
            <a:ext cx="562428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anh</a:t>
            </a:r>
            <a:r>
              <a:rPr lang="en-US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hùng</a:t>
            </a:r>
            <a:r>
              <a:rPr lang="en-US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thương</a:t>
            </a:r>
            <a:r>
              <a:rPr lang="en-US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binh</a:t>
            </a:r>
            <a:r>
              <a:rPr lang="en-US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liệt</a:t>
            </a:r>
            <a:r>
              <a:rPr lang="en-US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sĩ</a:t>
            </a:r>
            <a:r>
              <a:rPr lang="en-US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đã</a:t>
            </a:r>
            <a:r>
              <a:rPr lang="en-US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hi </a:t>
            </a:r>
            <a:r>
              <a:rPr lang="en-US" sz="24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sinh</a:t>
            </a:r>
            <a:r>
              <a:rPr lang="en-US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bản</a:t>
            </a:r>
            <a:r>
              <a:rPr lang="en-US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thân</a:t>
            </a:r>
            <a:r>
              <a:rPr lang="en-US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mình</a:t>
            </a:r>
            <a:r>
              <a:rPr lang="en-US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giữ</a:t>
            </a:r>
            <a:r>
              <a:rPr lang="en-US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gìn</a:t>
            </a:r>
            <a:r>
              <a:rPr lang="en-US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bảo</a:t>
            </a:r>
            <a:r>
              <a:rPr lang="en-US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vệ</a:t>
            </a:r>
            <a:r>
              <a:rPr lang="en-US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quê</a:t>
            </a:r>
            <a:r>
              <a:rPr lang="en-US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hương</a:t>
            </a:r>
            <a:r>
              <a:rPr lang="en-US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đất</a:t>
            </a:r>
            <a:r>
              <a:rPr lang="en-US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nước</a:t>
            </a:r>
            <a:r>
              <a:rPr lang="en-US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4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Gia</a:t>
            </a:r>
            <a:r>
              <a:rPr lang="en-US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đình</a:t>
            </a:r>
            <a:r>
              <a:rPr lang="en-US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họ</a:t>
            </a:r>
            <a:r>
              <a:rPr lang="en-US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cũng</a:t>
            </a:r>
            <a:r>
              <a:rPr lang="en-US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chịu</a:t>
            </a:r>
            <a:r>
              <a:rPr lang="en-US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nhiều</a:t>
            </a:r>
            <a:r>
              <a:rPr lang="en-US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mất</a:t>
            </a:r>
            <a:r>
              <a:rPr lang="en-US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mát</a:t>
            </a:r>
            <a:r>
              <a:rPr lang="en-US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đau</a:t>
            </a:r>
            <a:r>
              <a:rPr lang="en-US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thương</a:t>
            </a:r>
            <a:r>
              <a:rPr lang="en-US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4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Mọi</a:t>
            </a:r>
            <a:r>
              <a:rPr lang="en-US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đều</a:t>
            </a:r>
            <a:r>
              <a:rPr lang="en-US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trách</a:t>
            </a:r>
            <a:r>
              <a:rPr lang="en-US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nhiệm</a:t>
            </a:r>
            <a:r>
              <a:rPr lang="en-US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chia </a:t>
            </a:r>
            <a:r>
              <a:rPr lang="en-US" sz="24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sẻ</a:t>
            </a:r>
            <a:r>
              <a:rPr lang="en-US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đau</a:t>
            </a:r>
            <a:r>
              <a:rPr lang="en-US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thương</a:t>
            </a:r>
            <a:r>
              <a:rPr lang="en-US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mất</a:t>
            </a:r>
            <a:r>
              <a:rPr lang="en-US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mát</a:t>
            </a:r>
            <a:r>
              <a:rPr lang="en-US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đó</a:t>
            </a:r>
            <a:r>
              <a:rPr lang="en-US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86080" y="1078262"/>
            <a:ext cx="20008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KẾT LUẬN</a:t>
            </a:r>
          </a:p>
        </p:txBody>
      </p:sp>
    </p:spTree>
    <p:extLst>
      <p:ext uri="{BB962C8B-B14F-4D97-AF65-F5344CB8AC3E}">
        <p14:creationId xmlns:p14="http://schemas.microsoft.com/office/powerpoint/2010/main" val="688327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0"/>
            <a:ext cx="9141569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116114"/>
            <a:ext cx="8868228" cy="5442858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6" name="Line 12"/>
          <p:cNvSpPr>
            <a:spLocks noChangeShapeType="1"/>
          </p:cNvSpPr>
          <p:nvPr/>
        </p:nvSpPr>
        <p:spPr bwMode="auto">
          <a:xfrm>
            <a:off x="0" y="709388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040334" y="159656"/>
            <a:ext cx="5696265" cy="502908"/>
          </a:xfrm>
          <a:prstGeom prst="rect">
            <a:avLst/>
          </a:prstGeom>
        </p:spPr>
        <p:txBody>
          <a:bodyPr wrap="none" lIns="71323" tIns="35662" rIns="71323" bIns="35662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Hoạt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2: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Trang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sử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hào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hùng</a:t>
            </a:r>
            <a:endParaRPr lang="en-US" sz="28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334" y="838708"/>
            <a:ext cx="5163312" cy="4443984"/>
          </a:xfrm>
          <a:prstGeom prst="rect">
            <a:avLst/>
          </a:prstGeom>
          <a:effectLst>
            <a:glow rad="101600">
              <a:srgbClr val="CC0099">
                <a:alpha val="6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11073702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>
            <p:custDataLst>
              <p:tags r:id="rId1"/>
            </p:custDataLst>
          </p:nvPr>
        </p:nvSpPr>
        <p:spPr>
          <a:xfrm>
            <a:off x="0" y="686831"/>
            <a:ext cx="5642169" cy="4341338"/>
          </a:xfrm>
          <a:prstGeom prst="roundRect">
            <a:avLst/>
          </a:prstGeom>
          <a:solidFill>
            <a:srgbClr val="002060"/>
          </a:solidFill>
          <a:ln>
            <a:solidFill>
              <a:srgbClr val="FFFF99"/>
            </a:solidFill>
            <a:prstDash val="sysDash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lnSpc>
                <a:spcPct val="150000"/>
              </a:lnSpc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-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Kể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chuyện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về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các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anh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hùng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liệt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sĩ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của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quê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hương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hoặc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những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trang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sử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hào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hùng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về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các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cuộc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chiến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đấu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bảo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vệ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quê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hương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-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Tổ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chức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thắp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hương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đặt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hoa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tại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đài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tưởng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niệm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- Chia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sẻ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cảm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xúc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của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bản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than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về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buổi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trải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nghiệm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1689" y="1484339"/>
            <a:ext cx="3190856" cy="2746321"/>
          </a:xfrm>
          <a:prstGeom prst="rect">
            <a:avLst/>
          </a:prstGeom>
          <a:effectLst>
            <a:glow rad="101600">
              <a:srgbClr val="CC0099">
                <a:alpha val="6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1544687589"/>
      </p:ext>
    </p:extLst>
  </p:cSld>
  <p:clrMapOvr>
    <a:masterClrMapping/>
  </p:clrMapOvr>
  <p:transition>
    <p:circl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4515"/>
            <a:ext cx="9114969" cy="574734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85809" y="1472174"/>
            <a:ext cx="787762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Dân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tộc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Việt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Nam </a:t>
            </a: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trải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qua </a:t>
            </a: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nhiều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cuộc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chiến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tranh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chống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quân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xâm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lược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đã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chịu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nhiều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mất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mát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đau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thương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Sự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hi </a:t>
            </a: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sinh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anh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hùng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liệt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sĩ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đã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đem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độc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lập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tự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do </a:t>
            </a: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hạnh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phúc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ngày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hôm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nay.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56000" y="232224"/>
            <a:ext cx="21595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Kết</a:t>
            </a:r>
            <a:r>
              <a:rPr lang="en-US" sz="36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luận</a:t>
            </a:r>
            <a:r>
              <a:rPr lang="en-US" sz="36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6912" r="9861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3773" y="29028"/>
            <a:ext cx="726162" cy="107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006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0"/>
            <a:ext cx="9141569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Rectangle 6"/>
          <p:cNvSpPr txBox="1">
            <a:spLocks noChangeArrowheads="1"/>
          </p:cNvSpPr>
          <p:nvPr/>
        </p:nvSpPr>
        <p:spPr>
          <a:xfrm>
            <a:off x="130629" y="116114"/>
            <a:ext cx="8868228" cy="5442858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40257" y="418512"/>
            <a:ext cx="42659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HÁT VỀ CHÚ BỘ ĐỘI</a:t>
            </a:r>
            <a:endParaRPr lang="vi-VN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371" y="950200"/>
            <a:ext cx="7141029" cy="4422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62858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55"/>
          <a:stretch/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812" y="1971675"/>
            <a:ext cx="6353175" cy="177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9131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8&quot;/&gt;&lt;/TableIndex&gt;&lt;/ShapeTextInfo&gt;"/>
  <p:tag name="PRESENTER_SHAPEINFO" val="&lt;ThreeDShapeInfo&gt;&lt;uuid val=&quot;{DD717422-DD77-45E8-B608-306E7B72B0A7}&quot;/&gt;&lt;isInvalidForFieldText val=&quot;0&quot;/&gt;&lt;Image&gt;&lt;filename val=&quot;C:\Users\BachKim101\Documents\My Adobe Presentations\BINH NGO DAI CAO\data\asimages\{DD717422-DD77-45E8-B608-306E7B72B0A7}_5.png&quot;/&gt;&lt;left val=&quot;114&quot;/&gt;&lt;top val=&quot;124&quot;/&gt;&lt;width val=&quot;151&quot;/&gt;&lt;height val=&quot;82&quot;/&gt;&lt;hasText val=&quot;1&quot;/&gt;&lt;/Image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1599</TotalTime>
  <Words>383</Words>
  <Application>Microsoft Office PowerPoint</Application>
  <PresentationFormat>On-screen Show (16:10)</PresentationFormat>
  <Paragraphs>26</Paragraphs>
  <Slides>11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宋体</vt:lpstr>
      <vt:lpstr>Calibri</vt:lpstr>
      <vt:lpstr>Tahoma</vt:lpstr>
      <vt:lpstr>VNI-Thufap2</vt:lpstr>
      <vt:lpstr>.VnAvant</vt:lpstr>
      <vt:lpstr>VNI-Juni</vt:lpstr>
      <vt:lpstr>Arial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Hòa Vũ Thúy</cp:lastModifiedBy>
  <cp:revision>233</cp:revision>
  <dcterms:created xsi:type="dcterms:W3CDTF">2020-02-10T09:35:50Z</dcterms:created>
  <dcterms:modified xsi:type="dcterms:W3CDTF">2025-11-29T11:51:37Z</dcterms:modified>
</cp:coreProperties>
</file>