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34" r:id="rId1"/>
  </p:sldMasterIdLst>
  <p:notesMasterIdLst>
    <p:notesMasterId r:id="rId9"/>
  </p:notesMasterIdLst>
  <p:sldIdLst>
    <p:sldId id="290" r:id="rId2"/>
    <p:sldId id="275" r:id="rId3"/>
    <p:sldId id="289" r:id="rId4"/>
    <p:sldId id="296" r:id="rId5"/>
    <p:sldId id="288" r:id="rId6"/>
    <p:sldId id="291" r:id="rId7"/>
    <p:sldId id="299" r:id="rId8"/>
  </p:sldIdLst>
  <p:sldSz cx="12192000" cy="6858000"/>
  <p:notesSz cx="6858000" cy="9144000"/>
  <p:custDataLst>
    <p:tags r:id="rId10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ONG TUYEN" initials="MT" lastIdx="1" clrIdx="0">
    <p:extLst>
      <p:ext uri="{19B8F6BF-5375-455C-9EA6-DF929625EA0E}">
        <p15:presenceInfo xmlns:p15="http://schemas.microsoft.com/office/powerpoint/2012/main" userId="MONG TUYEN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9AE9D"/>
    <a:srgbClr val="404040"/>
    <a:srgbClr val="FA4824"/>
    <a:srgbClr val="FF7707"/>
    <a:srgbClr val="FFFF99"/>
    <a:srgbClr val="FFFBF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2257" autoAdjust="0"/>
    <p:restoredTop sz="96374" autoAdjust="0"/>
  </p:normalViewPr>
  <p:slideViewPr>
    <p:cSldViewPr snapToGrid="0">
      <p:cViewPr varScale="1">
        <p:scale>
          <a:sx n="68" d="100"/>
          <a:sy n="68" d="100"/>
        </p:scale>
        <p:origin x="52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tags" Target="tags/tag1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F80BC7C-4361-4E2F-A558-D917CEF86FAE}" type="datetimeFigureOut">
              <a:rPr lang="en-US" smtClean="0"/>
              <a:t>11/30/2025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00BEFB0-38E9-4D6E-BDCC-91CA064521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30964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0AE39EF-C0E5-4896-B9D3-7E7938E4611D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1684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 preserve="1">
  <p:cSld name="1_Title Slid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oogle Shape;12;p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101447" y="-90897"/>
            <a:ext cx="12613688" cy="7095200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Google Shape;13;p7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14" name="Google Shape;14;p7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15" name="Google Shape;15;p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FE1C8935-5503-46B3-AA64-FDD06962785D}" type="datetimeFigureOut">
              <a:rPr lang="en-US" smtClean="0"/>
              <a:t>11/30/2025</a:t>
            </a:fld>
            <a:endParaRPr lang="en-US"/>
          </a:p>
        </p:txBody>
      </p:sp>
      <p:sp>
        <p:nvSpPr>
          <p:cNvPr id="16" name="Google Shape;16;p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17" name="Google Shape;17;p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  <p:sp>
        <p:nvSpPr>
          <p:cNvPr id="18" name="Google Shape;18;p7"/>
          <p:cNvSpPr/>
          <p:nvPr/>
        </p:nvSpPr>
        <p:spPr>
          <a:xfrm>
            <a:off x="2629361" y="1930595"/>
            <a:ext cx="852022" cy="852022"/>
          </a:xfrm>
          <a:prstGeom prst="ellipse">
            <a:avLst/>
          </a:prstGeom>
          <a:solidFill>
            <a:srgbClr val="FEE59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1146B2CB-5A67-4AB8-9A1B-7AE29B183FB4}"/>
              </a:ext>
            </a:extLst>
          </p:cNvPr>
          <p:cNvSpPr/>
          <p:nvPr userDrawn="1"/>
        </p:nvSpPr>
        <p:spPr>
          <a:xfrm>
            <a:off x="2629361" y="1930595"/>
            <a:ext cx="852022" cy="852022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5FA13DB8-2589-4AD4-935C-402BC13A61FF}"/>
              </a:ext>
            </a:extLst>
          </p:cNvPr>
          <p:cNvSpPr/>
          <p:nvPr userDrawn="1"/>
        </p:nvSpPr>
        <p:spPr>
          <a:xfrm>
            <a:off x="11182120" y="0"/>
            <a:ext cx="1123721" cy="1454227"/>
          </a:xfrm>
          <a:prstGeom prst="ellipse">
            <a:avLst/>
          </a:prstGeom>
          <a:solidFill>
            <a:srgbClr val="29AE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34309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ABDD0EC9-AAF6-4028-9E61-DCAAC850977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1999" cy="686380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3406D12-DD67-40A6-97ED-B7D5D44607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0CBBF0A-4F4C-440C-AEB2-3BB590C3D7D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8FB3446-FD4B-4976-AEB2-B88314DBDB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C8935-5503-46B3-AA64-FDD06962785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11/30/2025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BE683C8-11B5-46C6-8BB4-D1474691FD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7C26DA4-DFC7-4240-8A46-0298824112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6B73E-E889-4101-943F-C932486AC50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40198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userDrawn="1">
  <p:cSld name="1_Title Slid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oogle Shape;12;p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101447" y="-90897"/>
            <a:ext cx="12613688" cy="7095200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Google Shape;15;p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C354FBDB-570B-47DF-96E0-31EC931D5420}" type="datetimeFigureOut">
              <a:rPr lang="en-US" smtClean="0"/>
              <a:t>11/30/2025</a:t>
            </a:fld>
            <a:endParaRPr lang="en-US"/>
          </a:p>
        </p:txBody>
      </p:sp>
      <p:sp>
        <p:nvSpPr>
          <p:cNvPr id="16" name="Google Shape;16;p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17" name="Google Shape;17;p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7FA4BBA6-1016-4661-98DC-FB176A95F2CF}" type="slidenum">
              <a:rPr lang="en-US" smtClean="0"/>
              <a:t>‹#›</a:t>
            </a:fld>
            <a:endParaRPr lang="en-US"/>
          </a:p>
        </p:txBody>
      </p:sp>
      <p:sp>
        <p:nvSpPr>
          <p:cNvPr id="18" name="Google Shape;18;p7"/>
          <p:cNvSpPr/>
          <p:nvPr/>
        </p:nvSpPr>
        <p:spPr>
          <a:xfrm>
            <a:off x="2629361" y="1930595"/>
            <a:ext cx="852022" cy="852022"/>
          </a:xfrm>
          <a:prstGeom prst="ellipse">
            <a:avLst/>
          </a:prstGeom>
          <a:solidFill>
            <a:srgbClr val="FEE59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50FBD94A-3A0A-4244-8D0E-D24A28924C59}"/>
              </a:ext>
            </a:extLst>
          </p:cNvPr>
          <p:cNvSpPr/>
          <p:nvPr userDrawn="1"/>
        </p:nvSpPr>
        <p:spPr>
          <a:xfrm>
            <a:off x="11182120" y="0"/>
            <a:ext cx="1123721" cy="1454227"/>
          </a:xfrm>
          <a:prstGeom prst="ellipse">
            <a:avLst/>
          </a:prstGeom>
          <a:solidFill>
            <a:srgbClr val="29AE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835501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preserve="1" userDrawn="1">
  <p:cSld name="2_Title and Content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Google Shape;20;p8"/>
          <p:cNvPicPr preferRelativeResize="0"/>
          <p:nvPr userDrawn="1"/>
        </p:nvPicPr>
        <p:blipFill rotWithShape="1">
          <a:blip r:embed="rId2">
            <a:alphaModFix/>
          </a:blip>
          <a:srcRect/>
          <a:stretch/>
        </p:blipFill>
        <p:spPr>
          <a:xfrm>
            <a:off x="0" y="20643"/>
            <a:ext cx="12184879" cy="6816715"/>
          </a:xfrm>
          <a:prstGeom prst="rect">
            <a:avLst/>
          </a:prstGeom>
          <a:noFill/>
          <a:ln>
            <a:noFill/>
          </a:ln>
        </p:spPr>
      </p:pic>
      <p:sp>
        <p:nvSpPr>
          <p:cNvPr id="23" name="Google Shape;23;p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FE1C8935-5503-46B3-AA64-FDD06962785D}" type="datetimeFigureOut">
              <a:rPr lang="en-US" smtClean="0"/>
              <a:t>11/30/2025</a:t>
            </a:fld>
            <a:endParaRPr lang="en-US"/>
          </a:p>
        </p:txBody>
      </p:sp>
      <p:sp>
        <p:nvSpPr>
          <p:cNvPr id="24" name="Google Shape;24;p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25" name="Google Shape;25;p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03858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and Content" preserve="1" userDrawn="1">
  <p:cSld name="2_Title and Content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Google Shape;27;p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9520" y="2004"/>
            <a:ext cx="12165839" cy="6853994"/>
          </a:xfrm>
          <a:prstGeom prst="rect">
            <a:avLst/>
          </a:prstGeom>
          <a:noFill/>
          <a:ln>
            <a:noFill/>
          </a:ln>
        </p:spPr>
      </p:pic>
      <p:sp>
        <p:nvSpPr>
          <p:cNvPr id="30" name="Google Shape;30;p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FE1C8935-5503-46B3-AA64-FDD06962785D}" type="datetimeFigureOut">
              <a:rPr lang="en-US" smtClean="0"/>
              <a:t>11/30/2025</a:t>
            </a:fld>
            <a:endParaRPr lang="en-US"/>
          </a:p>
        </p:txBody>
      </p:sp>
      <p:sp>
        <p:nvSpPr>
          <p:cNvPr id="31" name="Google Shape;31;p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32" name="Google Shape;32;p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96287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and Content" preserve="1" userDrawn="1">
  <p:cSld name="2_Title and Content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Google Shape;27;p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9520" y="2004"/>
            <a:ext cx="12165839" cy="685399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1565828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Title and Content" preserve="1" userDrawn="1">
  <p:cSld name="2_Title and Content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Google Shape;34;p1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9520" y="2004"/>
            <a:ext cx="12165839" cy="6853993"/>
          </a:xfrm>
          <a:prstGeom prst="rect">
            <a:avLst/>
          </a:prstGeom>
          <a:noFill/>
          <a:ln>
            <a:noFill/>
          </a:ln>
        </p:spPr>
      </p:pic>
      <p:sp>
        <p:nvSpPr>
          <p:cNvPr id="37" name="Google Shape;37;p1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FE1C8935-5503-46B3-AA64-FDD06962785D}" type="datetimeFigureOut">
              <a:rPr lang="en-US" smtClean="0"/>
              <a:t>11/30/2025</a:t>
            </a:fld>
            <a:endParaRPr lang="en-US"/>
          </a:p>
        </p:txBody>
      </p:sp>
      <p:sp>
        <p:nvSpPr>
          <p:cNvPr id="38" name="Google Shape;38;p1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39" name="Google Shape;39;p1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44101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 preserve="1">
  <p:cSld name="Comparison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11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42" name="Google Shape;42;p11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3" name="Google Shape;43;p11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4" name="Google Shape;44;p11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5" name="Google Shape;45;p11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FE1C8935-5503-46B3-AA64-FDD06962785D}" type="datetimeFigureOut">
              <a:rPr lang="en-US" smtClean="0"/>
              <a:t>11/30/2025</a:t>
            </a:fld>
            <a:endParaRPr lang="en-US"/>
          </a:p>
        </p:txBody>
      </p:sp>
      <p:sp>
        <p:nvSpPr>
          <p:cNvPr id="47" name="Google Shape;47;p1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48" name="Google Shape;48;p1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  <p:pic>
        <p:nvPicPr>
          <p:cNvPr id="49" name="Google Shape;49;p1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18651"/>
            <a:ext cx="12191999" cy="6820698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Oval 10">
            <a:extLst>
              <a:ext uri="{FF2B5EF4-FFF2-40B4-BE49-F238E27FC236}">
                <a16:creationId xmlns:a16="http://schemas.microsoft.com/office/drawing/2014/main" id="{5CC1B435-512A-46F4-B8CA-A4EDEE9C883C}"/>
              </a:ext>
            </a:extLst>
          </p:cNvPr>
          <p:cNvSpPr/>
          <p:nvPr userDrawn="1"/>
        </p:nvSpPr>
        <p:spPr>
          <a:xfrm>
            <a:off x="10863460" y="60249"/>
            <a:ext cx="1123721" cy="1454227"/>
          </a:xfrm>
          <a:prstGeom prst="ellipse">
            <a:avLst/>
          </a:prstGeom>
          <a:solidFill>
            <a:srgbClr val="29AE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06363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6D1F7F18-CCB7-414F-B16B-64885FE5FED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101448" y="-90897"/>
            <a:ext cx="12613690" cy="70952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ED805BF-682A-40E7-A8E6-EFFF65BEC28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5ACBDF3-D54A-4F8A-9ACC-26F0AF54210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7DE62C5-69E7-4A83-8593-1781013135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C8935-5503-46B3-AA64-FDD06962785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11/30/2025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624EA7C-0BEB-441A-8A40-755387E10E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8DC6656-9747-40E9-A931-748DC0D7F7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6B73E-E889-4101-943F-C932486AC50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E36E4766-883B-4D27-9EF0-95A9BD22266C}"/>
              </a:ext>
            </a:extLst>
          </p:cNvPr>
          <p:cNvSpPr/>
          <p:nvPr userDrawn="1"/>
        </p:nvSpPr>
        <p:spPr>
          <a:xfrm>
            <a:off x="2629361" y="1930595"/>
            <a:ext cx="852022" cy="852022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F7E6D123-B926-4C46-B5F5-274E92548417}"/>
              </a:ext>
            </a:extLst>
          </p:cNvPr>
          <p:cNvSpPr/>
          <p:nvPr userDrawn="1"/>
        </p:nvSpPr>
        <p:spPr>
          <a:xfrm>
            <a:off x="11182120" y="0"/>
            <a:ext cx="1123721" cy="1454227"/>
          </a:xfrm>
          <a:prstGeom prst="ellipse">
            <a:avLst/>
          </a:prstGeom>
          <a:solidFill>
            <a:srgbClr val="29AE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54409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BB350663-EC9A-4C44-B607-B63DB2B7FE3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1"/>
            <a:ext cx="12184879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5246000-100C-40C4-BEF3-5A3E38B699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DFDF0F9-3FE1-432B-9703-5AE876434F3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F75A5E0-2AFF-4AB5-ACE6-7DA7CD4661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C8935-5503-46B3-AA64-FDD06962785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11/30/2025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BF69C67-F520-4179-9639-626A998091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75F03E5-824A-4731-8801-F2B2084D9A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6B73E-E889-4101-943F-C932486AC50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25030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BB350663-EC9A-4C44-B607-B63DB2B7FE3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2004"/>
            <a:ext cx="12184879" cy="685399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5246000-100C-40C4-BEF3-5A3E38B699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DFDF0F9-3FE1-432B-9703-5AE876434F3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F75A5E0-2AFF-4AB5-ACE6-7DA7CD4661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C8935-5503-46B3-AA64-FDD06962785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11/30/2025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BF69C67-F520-4179-9639-626A998091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75F03E5-824A-4731-8801-F2B2084D9A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6B73E-E889-4101-943F-C932486AC50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03745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CEE5A00-8F8E-42AF-90E2-066651466F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ED880EE-B25B-4758-91EB-EBD635871C9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D8255D9-F2D3-47EC-8DB1-5B378E86D5E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1C8935-5503-46B3-AA64-FDD06962785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11/30/2025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C92A118-F643-4454-B34F-A87946B13FE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3A72231-B6D0-41EB-A4EC-39B7F5689F8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06B73E-E889-4101-943F-C932486AC50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56504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4" r:id="rId1"/>
    <p:sldLayoutId id="2147483845" r:id="rId2"/>
    <p:sldLayoutId id="2147483846" r:id="rId3"/>
    <p:sldLayoutId id="2147483847" r:id="rId4"/>
    <p:sldLayoutId id="2147483848" r:id="rId5"/>
    <p:sldLayoutId id="2147483849" r:id="rId6"/>
    <p:sldLayoutId id="2147483835" r:id="rId7"/>
    <p:sldLayoutId id="2147483836" r:id="rId8"/>
    <p:sldLayoutId id="2147483841" r:id="rId9"/>
    <p:sldLayoutId id="2147483843" r:id="rId10"/>
    <p:sldLayoutId id="2147483850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audio" Target="../media/audio1.wav"/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10" Type="http://schemas.microsoft.com/office/2007/relationships/hdphoto" Target="../media/hdphoto1.wdp"/><Relationship Id="rId4" Type="http://schemas.openxmlformats.org/officeDocument/2006/relationships/image" Target="../media/image14.png"/><Relationship Id="rId9" Type="http://schemas.openxmlformats.org/officeDocument/2006/relationships/image" Target="../media/image18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BDA144B1-BC48-4FB5-81A0-5EEE0F41D92F}"/>
              </a:ext>
            </a:extLst>
          </p:cNvPr>
          <p:cNvSpPr/>
          <p:nvPr/>
        </p:nvSpPr>
        <p:spPr>
          <a:xfrm>
            <a:off x="3857430" y="1658131"/>
            <a:ext cx="4706738" cy="234692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914377">
              <a:lnSpc>
                <a:spcPct val="150000"/>
              </a:lnSpc>
              <a:defRPr/>
            </a:pPr>
            <a:r>
              <a:rPr lang="en-US" sz="5200" b="1" dirty="0" err="1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Tuần</a:t>
            </a:r>
            <a:r>
              <a:rPr lang="en-US" sz="5200" b="1" dirty="0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13</a:t>
            </a:r>
          </a:p>
          <a:p>
            <a:pPr algn="ctr" defTabSz="914377">
              <a:lnSpc>
                <a:spcPct val="150000"/>
              </a:lnSpc>
              <a:defRPr/>
            </a:pPr>
            <a:r>
              <a:rPr lang="en-US" sz="5200" b="1" dirty="0" err="1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Bài</a:t>
            </a:r>
            <a:r>
              <a:rPr lang="en-US" sz="5200" b="1" dirty="0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64: in – it 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256161F-BCE5-4EB5-8BCC-183D7AB7E652}"/>
              </a:ext>
            </a:extLst>
          </p:cNvPr>
          <p:cNvSpPr/>
          <p:nvPr/>
        </p:nvSpPr>
        <p:spPr>
          <a:xfrm>
            <a:off x="9467278" y="99936"/>
            <a:ext cx="256352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  <a:cs typeface="Arial" panose="020B0604020202020204" pitchFamily="34" charset="0"/>
              </a:rPr>
              <a:t>TIẾNG VIỆT 1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3693891-D6B5-4EF1-8BF6-5D8CB38BCBA1}"/>
              </a:ext>
            </a:extLst>
          </p:cNvPr>
          <p:cNvSpPr/>
          <p:nvPr/>
        </p:nvSpPr>
        <p:spPr>
          <a:xfrm>
            <a:off x="11039823" y="679206"/>
            <a:ext cx="99097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4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  <a:cs typeface="Arial" panose="020B0604020202020204" pitchFamily="34" charset="0"/>
              </a:rPr>
              <a:t>Tập</a:t>
            </a:r>
            <a:r>
              <a:rPr lang="en-US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  <a:cs typeface="Arial" panose="020B0604020202020204" pitchFamily="34" charset="0"/>
              </a:rPr>
              <a:t> 1</a:t>
            </a:r>
          </a:p>
        </p:txBody>
      </p:sp>
    </p:spTree>
    <p:extLst>
      <p:ext uri="{BB962C8B-B14F-4D97-AF65-F5344CB8AC3E}">
        <p14:creationId xmlns:p14="http://schemas.microsoft.com/office/powerpoint/2010/main" val="19111690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/>
          <p:cNvSpPr txBox="1"/>
          <p:nvPr/>
        </p:nvSpPr>
        <p:spPr>
          <a:xfrm>
            <a:off x="1751849" y="4392843"/>
            <a:ext cx="3439323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>
                <a:latin typeface="+mj-lt"/>
                <a:cs typeface="Arial" panose="020B0604020202020204" pitchFamily="34" charset="0"/>
              </a:rPr>
              <a:t>đèn pin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4186316" y="4392843"/>
            <a:ext cx="903585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>
                <a:solidFill>
                  <a:srgbClr val="FA4824"/>
                </a:solidFill>
                <a:latin typeface="+mj-lt"/>
                <a:cs typeface="Arial" panose="020B0604020202020204" pitchFamily="34" charset="0"/>
              </a:rPr>
              <a:t>in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6853086" y="4392843"/>
            <a:ext cx="3554509" cy="1107996"/>
            <a:chOff x="5369726" y="5876191"/>
            <a:chExt cx="3554509" cy="1107996"/>
          </a:xfrm>
        </p:grpSpPr>
        <p:sp>
          <p:nvSpPr>
            <p:cNvPr id="4" name="TextBox 3"/>
            <p:cNvSpPr txBox="1"/>
            <p:nvPr/>
          </p:nvSpPr>
          <p:spPr>
            <a:xfrm>
              <a:off x="5369726" y="5876191"/>
              <a:ext cx="3439323" cy="1107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6600">
                  <a:solidFill>
                    <a:prstClr val="black"/>
                  </a:solidFill>
                  <a:latin typeface="+mj-lt"/>
                  <a:cs typeface="Arial" panose="020B0604020202020204" pitchFamily="34" charset="0"/>
                </a:rPr>
                <a:t>quả mít</a:t>
              </a:r>
            </a:p>
          </p:txBody>
        </p:sp>
        <p:grpSp>
          <p:nvGrpSpPr>
            <p:cNvPr id="5" name="Group 4"/>
            <p:cNvGrpSpPr/>
            <p:nvPr/>
          </p:nvGrpSpPr>
          <p:grpSpPr>
            <a:xfrm>
              <a:off x="8112760" y="5876191"/>
              <a:ext cx="811475" cy="1107996"/>
              <a:chOff x="8112760" y="5876191"/>
              <a:chExt cx="811475" cy="1107996"/>
            </a:xfrm>
          </p:grpSpPr>
          <p:sp>
            <p:nvSpPr>
              <p:cNvPr id="13" name="TextBox 12"/>
              <p:cNvSpPr txBox="1"/>
              <p:nvPr/>
            </p:nvSpPr>
            <p:spPr>
              <a:xfrm>
                <a:off x="8206740" y="5876191"/>
                <a:ext cx="717495" cy="110799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6600">
                    <a:solidFill>
                      <a:srgbClr val="FA4824"/>
                    </a:solidFill>
                    <a:latin typeface="+mj-lt"/>
                    <a:cs typeface="Arial" panose="020B0604020202020204" pitchFamily="34" charset="0"/>
                  </a:rPr>
                  <a:t>t</a:t>
                </a:r>
              </a:p>
            </p:txBody>
          </p:sp>
          <p:pic>
            <p:nvPicPr>
              <p:cNvPr id="3" name="Picture 2"/>
              <p:cNvPicPr>
                <a:picLocks noChangeAspect="1"/>
              </p:cNvPicPr>
              <p:nvPr/>
            </p:nvPicPr>
            <p:blipFill rotWithShape="1">
              <a:blip r:embed="rId3"/>
              <a:srcRect l="15731" t="3448" r="44943" b="-1"/>
              <a:stretch/>
            </p:blipFill>
            <p:spPr>
              <a:xfrm>
                <a:off x="8112760" y="6296930"/>
                <a:ext cx="167640" cy="536448"/>
              </a:xfrm>
              <a:prstGeom prst="rect">
                <a:avLst/>
              </a:prstGeom>
            </p:spPr>
          </p:pic>
        </p:grpSp>
      </p:grpSp>
    </p:spTree>
    <p:extLst>
      <p:ext uri="{BB962C8B-B14F-4D97-AF65-F5344CB8AC3E}">
        <p14:creationId xmlns:p14="http://schemas.microsoft.com/office/powerpoint/2010/main" val="344963130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ounded Rectangle 8"/>
          <p:cNvSpPr/>
          <p:nvPr/>
        </p:nvSpPr>
        <p:spPr>
          <a:xfrm>
            <a:off x="1765208" y="1617416"/>
            <a:ext cx="1895915" cy="990108"/>
          </a:xfrm>
          <a:prstGeom prst="roundRect">
            <a:avLst/>
          </a:prstGeom>
          <a:solidFill>
            <a:schemeClr val="bg2"/>
          </a:solidFill>
          <a:ln>
            <a:solidFill>
              <a:schemeClr val="tx1">
                <a:lumMod val="95000"/>
                <a:lumOff val="5000"/>
              </a:schemeClr>
            </a:solidFill>
          </a:ln>
          <a:effectLst>
            <a:innerShdw blurRad="63500" dist="50800" dir="135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defRPr/>
            </a:pPr>
            <a:r>
              <a:rPr lang="en-US" altLang="en-US" sz="6000">
                <a:solidFill>
                  <a:srgbClr val="FA4824"/>
                </a:solidFill>
                <a:latin typeface="+mj-lt"/>
                <a:cs typeface="Arial" panose="020B0604020202020204" pitchFamily="34" charset="0"/>
              </a:rPr>
              <a:t>in</a:t>
            </a:r>
          </a:p>
        </p:txBody>
      </p:sp>
      <p:sp>
        <p:nvSpPr>
          <p:cNvPr id="14" name="Rounded Rectangle 13"/>
          <p:cNvSpPr/>
          <p:nvPr/>
        </p:nvSpPr>
        <p:spPr>
          <a:xfrm>
            <a:off x="8595499" y="1664522"/>
            <a:ext cx="1895915" cy="990108"/>
          </a:xfrm>
          <a:prstGeom prst="roundRect">
            <a:avLst/>
          </a:prstGeom>
          <a:solidFill>
            <a:schemeClr val="bg2"/>
          </a:solidFill>
          <a:ln>
            <a:solidFill>
              <a:schemeClr val="tx1">
                <a:lumMod val="95000"/>
                <a:lumOff val="5000"/>
              </a:schemeClr>
            </a:solidFill>
          </a:ln>
          <a:effectLst>
            <a:innerShdw blurRad="63500" dist="50800" dir="135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defRPr/>
            </a:pPr>
            <a:r>
              <a:rPr lang="en-US" altLang="en-US" sz="6000">
                <a:solidFill>
                  <a:srgbClr val="FA4824"/>
                </a:solidFill>
                <a:latin typeface="+mj-lt"/>
                <a:cs typeface="Arial" panose="020B0604020202020204" pitchFamily="34" charset="0"/>
              </a:rPr>
              <a:t>it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5871" y="4224940"/>
            <a:ext cx="1362075" cy="142875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15180" y="4072540"/>
            <a:ext cx="1609725" cy="158115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68041" y="4224940"/>
            <a:ext cx="1562100" cy="13335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5"/>
          <a:srcRect l="5540" t="3945" r="11848" b="11562"/>
          <a:stretch/>
        </p:blipFill>
        <p:spPr>
          <a:xfrm>
            <a:off x="5868784" y="4250575"/>
            <a:ext cx="1424249" cy="126353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6"/>
          <a:srcRect l="8660" t="5025" r="5193" b="7166"/>
          <a:stretch/>
        </p:blipFill>
        <p:spPr>
          <a:xfrm>
            <a:off x="7680960" y="4184073"/>
            <a:ext cx="1485207" cy="1363287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543456" y="4091767"/>
            <a:ext cx="1522095" cy="1522095"/>
          </a:xfrm>
          <a:prstGeom prst="rect">
            <a:avLst/>
          </a:prstGeom>
        </p:spPr>
      </p:pic>
      <p:sp>
        <p:nvSpPr>
          <p:cNvPr id="17" name="Rounded Rectangle 16"/>
          <p:cNvSpPr/>
          <p:nvPr/>
        </p:nvSpPr>
        <p:spPr>
          <a:xfrm>
            <a:off x="3324212" y="306240"/>
            <a:ext cx="8151507" cy="948608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defRPr/>
            </a:pPr>
            <a:r>
              <a:rPr lang="en-US" altLang="en-US" sz="3600">
                <a:solidFill>
                  <a:srgbClr val="00B050"/>
                </a:solidFill>
                <a:latin typeface="+mj-lt"/>
                <a:cs typeface="Arial" panose="020B0604020202020204" pitchFamily="34" charset="0"/>
              </a:rPr>
              <a:t>Tìm tiếng có vần in, tiếng có vần it</a:t>
            </a:r>
          </a:p>
        </p:txBody>
      </p:sp>
      <p:pic>
        <p:nvPicPr>
          <p:cNvPr id="19" name="Picture 18">
            <a:hlinkClick r:id="" action="ppaction://noaction">
              <a:snd r:embed="rId8" name="applause.wav"/>
            </a:hlinkClick>
            <a:extLst>
              <a:ext uri="{FF2B5EF4-FFF2-40B4-BE49-F238E27FC236}">
                <a16:creationId xmlns:a16="http://schemas.microsoft.com/office/drawing/2014/main" id="{3E4062CF-AB4E-40A5-95CC-16CBE684B797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artisticPaintStrokes/>
                    </a14:imgEffect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199367">
            <a:off x="11638950" y="5757713"/>
            <a:ext cx="368084" cy="4259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16899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54167E-6 1.11111E-6 L -0.01718 -0.39769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59" y="-1988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25E-7 2.22222E-6 L -0.09779 -0.18611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896" y="-930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54167E-6 -4.44444E-6 L -0.09753 -0.2155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883" y="-1078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54167E-6 4.44444E-6 L 0.0944 -0.3838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714" y="-1919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58333E-6 -7.40741E-7 L 0.12369 -0.21088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185" y="-1055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9167E-6 2.59259E-6 L -0.4444 -0.36968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227" y="-1849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466578"/>
            <a:ext cx="12142124" cy="63914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995995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1257992" y="755877"/>
            <a:ext cx="812800" cy="825044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267" b="1" dirty="0">
                <a:solidFill>
                  <a:prstClr val="white"/>
                </a:solidFill>
                <a:latin typeface="HP-222" pitchFamily="34" charset="0"/>
              </a:rPr>
              <a:t>?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087418" y="749924"/>
            <a:ext cx="6502400" cy="92333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5400" b="1" dirty="0">
                <a:solidFill>
                  <a:srgbClr val="002060"/>
                </a:solidFill>
                <a:latin typeface="+mj-lt"/>
                <a:cs typeface="Arial" panose="020B0604020202020204" pitchFamily="34" charset="0"/>
              </a:rPr>
              <a:t>Ý </a:t>
            </a:r>
            <a:r>
              <a:rPr lang="en-US" sz="5400" b="1" dirty="0" err="1">
                <a:solidFill>
                  <a:srgbClr val="002060"/>
                </a:solidFill>
                <a:latin typeface="+mj-lt"/>
                <a:cs typeface="Arial" panose="020B0604020202020204" pitchFamily="34" charset="0"/>
              </a:rPr>
              <a:t>nào</a:t>
            </a:r>
            <a:r>
              <a:rPr lang="en-US" sz="5400" b="1" dirty="0">
                <a:solidFill>
                  <a:srgbClr val="002060"/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en-US" sz="5400" b="1" dirty="0" err="1">
                <a:solidFill>
                  <a:srgbClr val="002060"/>
                </a:solidFill>
                <a:latin typeface="+mj-lt"/>
                <a:cs typeface="Arial" panose="020B0604020202020204" pitchFamily="34" charset="0"/>
              </a:rPr>
              <a:t>đúng</a:t>
            </a:r>
            <a:endParaRPr lang="en-US" sz="5400" b="1" dirty="0">
              <a:solidFill>
                <a:srgbClr val="002060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6" name="TextBox 5">
            <a:hlinkClick r:id="" action="ppaction://noaction">
              <a:snd r:embed="rId2" name="applause.wav"/>
            </a:hlinkClick>
          </p:cNvPr>
          <p:cNvSpPr txBox="1"/>
          <p:nvPr/>
        </p:nvSpPr>
        <p:spPr>
          <a:xfrm>
            <a:off x="619760" y="3640546"/>
            <a:ext cx="8248621" cy="830997"/>
          </a:xfrm>
          <a:prstGeom prst="rec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800">
                <a:solidFill>
                  <a:prstClr val="black"/>
                </a:solidFill>
                <a:latin typeface="+mj-lt"/>
              </a:rPr>
              <a:t>b) Mùa hè, sen nở kín hồ. </a:t>
            </a:r>
            <a:endParaRPr lang="en-US" sz="4800" dirty="0">
              <a:solidFill>
                <a:prstClr val="black"/>
              </a:solidFill>
              <a:latin typeface="+mj-lt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19760" y="2134275"/>
            <a:ext cx="11521440" cy="830997"/>
          </a:xfrm>
          <a:prstGeom prst="rec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800">
                <a:solidFill>
                  <a:prstClr val="black"/>
                </a:solidFill>
                <a:latin typeface="+mj-lt"/>
              </a:rPr>
              <a:t>a) Gần nhà Ngân có hồ cá đẹp lắm. </a:t>
            </a:r>
            <a:endParaRPr lang="en-US" sz="4800" dirty="0">
              <a:solidFill>
                <a:prstClr val="black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7974214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repeatCount="5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1" presetClass="emph" presetSubtype="2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11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9815" y="2245660"/>
            <a:ext cx="11912369" cy="18206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3761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70726831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NKNOELEADERBOARD" val="1895210944"/>
</p:tagLst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UTM Avo">
      <a:majorFont>
        <a:latin typeface="UTM Avo"/>
        <a:ea typeface=""/>
        <a:cs typeface=""/>
      </a:majorFont>
      <a:minorFont>
        <a:latin typeface="UTM Av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991</TotalTime>
  <Words>57</Words>
  <Application>Microsoft Office PowerPoint</Application>
  <PresentationFormat>Widescreen</PresentationFormat>
  <Paragraphs>16</Paragraphs>
  <Slides>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3" baseType="lpstr">
      <vt:lpstr>宋体</vt:lpstr>
      <vt:lpstr>Arial</vt:lpstr>
      <vt:lpstr>Calibri</vt:lpstr>
      <vt:lpstr>HP-222</vt:lpstr>
      <vt:lpstr>UTM Avo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Administrator</dc:creator>
  <cp:lastModifiedBy>Hoàng Thu Thuỷ</cp:lastModifiedBy>
  <cp:revision>105</cp:revision>
  <dcterms:created xsi:type="dcterms:W3CDTF">2021-11-01T08:16:43Z</dcterms:created>
  <dcterms:modified xsi:type="dcterms:W3CDTF">2025-11-30T09:15:54Z</dcterms:modified>
</cp:coreProperties>
</file>