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83" r:id="rId2"/>
    <p:sldId id="584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4" r:id="rId13"/>
    <p:sldId id="325" r:id="rId14"/>
    <p:sldId id="326" r:id="rId15"/>
    <p:sldId id="294" r:id="rId16"/>
    <p:sldId id="270" r:id="rId17"/>
  </p:sldIdLst>
  <p:sldSz cx="12192000" cy="6858000"/>
  <p:notesSz cx="6858000" cy="9144000"/>
  <p:embeddedFontLst>
    <p:embeddedFont>
      <p:font typeface="Arial Rounded MT Bold" panose="020F0704030504030204" pitchFamily="34" charset="0"/>
      <p:regular r:id="rId19"/>
    </p:embeddedFont>
    <p:embeddedFont>
      <p:font typeface="SimSun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Yu Gothic" panose="020B0400000000000000" pitchFamily="34" charset="-128"/>
      <p:regular r:id="rId29"/>
      <p:bold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3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2;p7">
            <a:extLst>
              <a:ext uri="{FF2B5EF4-FFF2-40B4-BE49-F238E27FC236}">
                <a16:creationId xmlns:a16="http://schemas.microsoft.com/office/drawing/2014/main" id="{4AA5DE85-2471-2A47-E7FC-7841FEB0EAE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F9988F8-97D7-DC58-B94B-ABA3621DA177}"/>
              </a:ext>
            </a:extLst>
          </p:cNvPr>
          <p:cNvSpPr/>
          <p:nvPr userDrawn="1"/>
        </p:nvSpPr>
        <p:spPr>
          <a:xfrm>
            <a:off x="10933724" y="13311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ECF3F740-0636-98B8-F25E-90DEC073C86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455EE133-AA48-4565-6057-8E6E4046278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9681E5D2-7378-2852-EB79-9B47D3E27A1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2" r:id="rId8"/>
    <p:sldLayoutId id="2147483655" r:id="rId9"/>
    <p:sldLayoutId id="2147483661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jpeg"/><Relationship Id="rId7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emf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emf"/><Relationship Id="rId10" Type="http://schemas.openxmlformats.org/officeDocument/2006/relationships/image" Target="../media/image14.png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emf"/><Relationship Id="rId10" Type="http://schemas.openxmlformats.org/officeDocument/2006/relationships/image" Target="../media/image14.png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1.emf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7.png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82136" y="2676659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10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00595" y="15599"/>
            <a:ext cx="2011680" cy="4547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" b="784"/>
          <a:stretch/>
        </p:blipFill>
        <p:spPr>
          <a:xfrm>
            <a:off x="358140" y="338999"/>
            <a:ext cx="3601920" cy="6758487"/>
          </a:xfrm>
          <a:prstGeom prst="rect">
            <a:avLst/>
          </a:prstGeom>
        </p:spPr>
      </p:pic>
      <p:pic>
        <p:nvPicPr>
          <p:cNvPr id="6144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45" y="4552315"/>
            <a:ext cx="1663700" cy="120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480" y="320675"/>
            <a:ext cx="1518920" cy="1105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455" y="1764030"/>
            <a:ext cx="1635125" cy="89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605" y="2987675"/>
            <a:ext cx="1962150" cy="905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Oval 6"/>
          <p:cNvSpPr/>
          <p:nvPr/>
        </p:nvSpPr>
        <p:spPr>
          <a:xfrm>
            <a:off x="21769" y="15600"/>
            <a:ext cx="2011680" cy="38935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625 L -0.42305 0.412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45 0.05787 L -0.60286 0.3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19 0.05 L -0.41302 -0.244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813 0.00814815 L -0.651615 -0.368519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Content Placeholder 3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196715" y="365125"/>
            <a:ext cx="3798570" cy="1616710"/>
          </a:xfrm>
          <a:prstGeom prst="wedgeEllipseCallout">
            <a:avLst>
              <a:gd name="adj1" fmla="val -25927"/>
              <a:gd name="adj2" fmla="val 75176"/>
            </a:avLst>
          </a:prstGeom>
          <a:ln w="666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UTM Avo" panose="02040603050506020204" pitchFamily="18" charset="0"/>
                <a:cs typeface="Arial Rounded MT Bold" panose="020F0704030504030204" charset="0"/>
              </a:rPr>
              <a:t>Các bạn thật là giỏi</a:t>
            </a:r>
            <a:endParaRPr lang="vi-V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4F4E5-4AEE-43B4-9B6D-A9F025F8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/>
          <p:nvPr/>
        </p:nvSpPr>
        <p:spPr>
          <a:xfrm>
            <a:off x="-363174" y="107315"/>
            <a:ext cx="11176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3: Nêu phép tính thích h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mỗi tranh vẽ: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" b="-3794"/>
          <a:stretch/>
        </p:blipFill>
        <p:spPr>
          <a:xfrm>
            <a:off x="1176904" y="1007877"/>
            <a:ext cx="9838192" cy="59734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769" y="15600"/>
            <a:ext cx="2011680" cy="38935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24899"/>
              </p:ext>
            </p:extLst>
          </p:nvPr>
        </p:nvGraphicFramePr>
        <p:xfrm>
          <a:off x="3368675" y="4539933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8725" t="39935" r="13321" b="29755"/>
          <a:stretch>
            <a:fillRect/>
          </a:stretch>
        </p:blipFill>
        <p:spPr>
          <a:xfrm>
            <a:off x="1949450" y="722313"/>
            <a:ext cx="10242550" cy="3309937"/>
          </a:xfrm>
          <a:prstGeom prst="rect">
            <a:avLst/>
          </a:prstGeom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504180"/>
            <a:ext cx="1472565" cy="14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Content Placeholder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8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55" y="5766435"/>
            <a:ext cx="1560830" cy="12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454140"/>
            <a:ext cx="448945" cy="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633075" y="6373495"/>
            <a:ext cx="539115" cy="4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-4357" y="107041"/>
            <a:ext cx="2011680" cy="38935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8399 -0.0013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8841 -0.0013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40179"/>
              </p:ext>
            </p:extLst>
          </p:nvPr>
        </p:nvGraphicFramePr>
        <p:xfrm>
          <a:off x="3395028" y="4967287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6621" t="40625" r="24109" b="17350"/>
          <a:stretch>
            <a:fillRect/>
          </a:stretch>
        </p:blipFill>
        <p:spPr>
          <a:xfrm>
            <a:off x="1293813" y="918709"/>
            <a:ext cx="9478962" cy="3776662"/>
          </a:xfrm>
          <a:prstGeom prst="rect">
            <a:avLst/>
          </a:prstGeom>
        </p:spPr>
      </p:pic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385435"/>
            <a:ext cx="159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05" y="5353050"/>
            <a:ext cx="1884680" cy="16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337935"/>
            <a:ext cx="578485" cy="52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102215" y="6191250"/>
            <a:ext cx="670560" cy="6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8706" y="93978"/>
            <a:ext cx="2011680" cy="38935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/>
          <a:srcRect l="21548" t="9761" r="18127" b="2928"/>
          <a:stretch>
            <a:fillRect/>
          </a:stretch>
        </p:blipFill>
        <p:spPr>
          <a:xfrm>
            <a:off x="9718675" y="3454400"/>
            <a:ext cx="2473325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1228725" y="773430"/>
            <a:ext cx="6739618" cy="4486275"/>
          </a:xfrm>
          <a:prstGeom prst="cloudCallout">
            <a:avLst>
              <a:gd name="adj1" fmla="val 104369"/>
              <a:gd name="adj2" fmla="val 40865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em hãy kể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tình huống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thực tế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về phép cộng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phạm vi 10</a:t>
            </a: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040" y="5424805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95" y="594460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292611" y="5464766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8661" y="1923454"/>
            <a:ext cx="723398" cy="81181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1769" y="15600"/>
            <a:ext cx="2011680" cy="38935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0591" y="80915"/>
            <a:ext cx="2011680" cy="3893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5" y="177313"/>
            <a:ext cx="12080994" cy="68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dirty="0">
                <a:latin typeface="UTM Avo" panose="020406030505060202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5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934192" y="2036998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Đúng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796591" y="3625082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Sai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F20381-087B-48D1-A05A-C373483EE7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3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324566F-B92F-4CE6-AA0C-7E24C74DBB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Yu Gothic" panose="020B0400000000000000" pitchFamily="34" charset="-128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4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628B6A-47DF-4112-B165-099CA1DFD7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 dirty="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4AF955-7B50-4F03-8CA4-4D39528560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0" y="34449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5796280"/>
            <a:ext cx="7086600" cy="1082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4902834" y="344805"/>
            <a:ext cx="6197411" cy="3281013"/>
          </a:xfrm>
          <a:prstGeom prst="cloud">
            <a:avLst/>
          </a:prstGeom>
          <a:ln w="698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 bạn hãy giúp mình tiếp tục thu hoạch cà rốt bằng cách hoàn thành các bài tập nhé!</a:t>
            </a:r>
            <a:endParaRPr lang="vi-VN" altLang="en-US" sz="2800" b="1"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08F78E-A332-428B-BBF4-6058C6CCA6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" t="-201" r="-205"/>
          <a:stretch/>
        </p:blipFill>
        <p:spPr>
          <a:xfrm>
            <a:off x="-97376" y="682173"/>
            <a:ext cx="12386751" cy="60524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769" y="15600"/>
            <a:ext cx="2011680" cy="38935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 advClick="0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-170"/>
          <a:stretch/>
        </p:blipFill>
        <p:spPr>
          <a:xfrm>
            <a:off x="8392344" y="426851"/>
            <a:ext cx="3306171" cy="6692587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9270" y="814705"/>
            <a:ext cx="1737360" cy="104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2820" y="1931035"/>
            <a:ext cx="1875155" cy="114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655" y="3542030"/>
            <a:ext cx="1896745" cy="122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" y="4960620"/>
            <a:ext cx="1881505" cy="98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21769" y="15600"/>
            <a:ext cx="2011680" cy="38935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5214 0.0580801 C 0.0613522 0.0846185 0.0763237 0.102987 0.0947864 0.124411 C 0.106287 0.13699 0.110846 0.144132 0.128221 0.148217 C 0.141878 0.156387 0.151222 0.167614 0.164879 0.175431 C 0.181986 0.185982 0.201517 0.187672 0.219713 0.196518 C 0.24487 0.209111 0.267872 0.215224 0.295412 0.220676 C 0.317099 0.231564 0.341969 0.230198 0.365504 0.235635 C 0.380763 0.246861 0.395468 0.25775 0.41393 0.262849 C 0.422227 0.265568 0.438267 0.269315 0.438267 0.269653 C 0.458598 0.267948 0.479197 0.26761 0.499261 0.26592 C 0.504354 0.265568 0.509427 0.264554 0.51452 0.262849 C 0.520661 0.261497 0.532695 0.257074 0.532695 0.257412 C 0.540458 0.245847 0.549556 0.239044 0.538857 0.226789 C 0.536187 0.223394 0.533496 0.218971 0.529759 0.217957 C 0.522797 0.215577 0.515321 0.217957 0.508359 0.217957 " pathEditMode="relative" rAng="0" ptsTypes="ffffffffffffffA">
                                      <p:cBhvr>
                                        <p:cTn id="2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6 -0.03032 C 0.08854 -0.05023 0.10899 -0.06944 0.13112 -0.07569 C 0.16094 -0.0949 0.19284 -0.0949 0.22409 -0.09791 C 0.32513 -0.0949 0.4263 -0.09629 0.52734 -0.08842 C 0.53047 -0.08819 0.53164 -0.07893 0.53399 -0.07569 C 0.53971 -0.06689 0.54714 -0.06041 0.55378 -0.05602 C 0.56693 -0.03078 0.56068 -0.03935 0.57044 -0.02731 C 0.57383 -0.01782 0.57787 -0.00648 0.5819 0.00186 C 0.58685 0.01111 0.59193 0.01806 0.59518 0.03079 C 0.59805 0.0419 0.59831 0.0551 0.60026 0.06644 C 0.60287 0.08125 0.60599 0.09653 0.60885 0.11158 C 0.60807 0.13403 0.60833 0.15672 0.60716 0.17917 C 0.60664 0.18334 0.60456 0.18542 0.60378 0.18912 C 0.59596 0.21922 0.57708 0.22454 0.56211 0.23426 C 0.54831 0.23311 0.53425 0.23496 0.5207 0.23102 C 0.51901 0.23079 0.51901 0.22454 0.51901 0.2213 C 0.51901 0.1926 0.51901 0.19213 0.52904 0.18241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7 -0.00926 C 0.18802 -0.0875 0.32474 -0.07338 0.45417 -0.08148 C 0.47252 -0.09005 0.49088 -0.0956 0.50937 -0.10417 C 0.55377 -0.09977 0.5569 -0.1088 0.58607 -0.07246 C 0.59114 -0.05278 0.60312 -0.02338 0.58841 -0.00486 C 0.58581 -0.00139 0.5819 -0.00232 0.57891 -0.00023 C 0.56719 0.0074 0.55924 0.01898 0.54766 0.02685 C 0.53997 0.03194 0.52604 0.04953 0.52604 0.04977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-0.09005 L 0.55612 -0.513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297</Words>
  <Application>Microsoft Office PowerPoint</Application>
  <PresentationFormat>Widescreen</PresentationFormat>
  <Paragraphs>65</Paragraphs>
  <Slides>16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Rounded MT Bold</vt:lpstr>
      <vt:lpstr>Times New Roman</vt:lpstr>
      <vt:lpstr>SimSun</vt:lpstr>
      <vt:lpstr>Calibri</vt:lpstr>
      <vt:lpstr>UTM Avo</vt:lpstr>
      <vt:lpstr>Yu Gothic</vt:lpstr>
      <vt:lpstr>Tahoma</vt:lpstr>
      <vt:lpstr>Cambria Math</vt:lpstr>
      <vt:lpstr>iCiel Cadena</vt:lpstr>
      <vt:lpstr>Green Color</vt:lpstr>
      <vt:lpstr>Tuần 9 Bài 21: Phép cộng trong phạm vi 10 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Hòa Vũ Thúy</cp:lastModifiedBy>
  <cp:revision>46</cp:revision>
  <dcterms:created xsi:type="dcterms:W3CDTF">2021-11-01T08:16:00Z</dcterms:created>
  <dcterms:modified xsi:type="dcterms:W3CDTF">2025-10-26T05:01:40Z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78E322D3B32F40E696543652EE5E3C37</vt:lpwstr>
  </property>
  <property fmtid="{D5CDD505-2E9C-101B-9397-08002B2CF9AE}" pid="3" name="KSOProductBuildVer">
    <vt:lpwstr>1033-11.2.0.10351</vt:lpwstr>
  </property>
</Properties>
</file>