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80" r:id="rId2"/>
    <p:sldId id="256" r:id="rId3"/>
    <p:sldId id="332" r:id="rId4"/>
    <p:sldId id="380" r:id="rId5"/>
    <p:sldId id="377" r:id="rId6"/>
    <p:sldId id="378" r:id="rId7"/>
    <p:sldId id="367" r:id="rId8"/>
    <p:sldId id="381" r:id="rId9"/>
    <p:sldId id="366" r:id="rId10"/>
    <p:sldId id="333" r:id="rId11"/>
    <p:sldId id="368" r:id="rId12"/>
    <p:sldId id="369" r:id="rId13"/>
    <p:sldId id="370" r:id="rId14"/>
    <p:sldId id="371" r:id="rId15"/>
    <p:sldId id="373" r:id="rId16"/>
    <p:sldId id="372" r:id="rId17"/>
    <p:sldId id="379" r:id="rId18"/>
    <p:sldId id="382" r:id="rId19"/>
    <p:sldId id="376" r:id="rId20"/>
    <p:sldId id="375" r:id="rId21"/>
    <p:sldId id="308" r:id="rId22"/>
  </p:sldIdLst>
  <p:sldSz cx="9144000" cy="5715000" type="screen16x10"/>
  <p:notesSz cx="6858000" cy="9144000"/>
  <p:embeddedFontLst>
    <p:embeddedFont>
      <p:font typeface="宋体" panose="02010600030101010101" pitchFamily="2" charset="-122"/>
      <p:regular r:id="rId24"/>
    </p:embeddedFont>
    <p:embeddedFont>
      <p:font typeface=".VnAvant" panose="020B7200000000000000" pitchFamily="34" charset="0"/>
      <p:regular r:id="rId25"/>
      <p:bold r:id="rId26"/>
      <p:italic r:id="rId27"/>
      <p:boldItalic r:id="rId28"/>
    </p:embeddedFont>
    <p:embeddedFont>
      <p:font typeface=".VnTifani HeavyH" panose="020B7200000000000000" pitchFamily="34" charset="0"/>
      <p:regular r:id="rId29"/>
    </p:embeddedFon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Tahoma" panose="020B0604030504040204" pitchFamily="34" charset="0"/>
      <p:regular r:id="rId39"/>
      <p:bold r:id="rId40"/>
    </p:embeddedFont>
    <p:embeddedFont>
      <p:font typeface="VNI-Thufap2"/>
      <p:regular r:id="rId41"/>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6" d="100"/>
          <a:sy n="76" d="100"/>
        </p:scale>
        <p:origin x="1404"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10/29/2021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D89DC42-C0CE-48D4-85D7-41EFBDB62C86}" type="slidenum">
              <a:rPr lang="en-US">
                <a:latin typeface="Arial" charset="0"/>
              </a:rPr>
              <a:pPr/>
              <a:t>13</a:t>
            </a:fld>
            <a:endParaRPr lang="en-US">
              <a:latin typeface="Arial"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442FA665-396E-41FB-AA77-5B130EFC5274}" type="slidenum">
              <a:rPr lang="en-US" sz="1200">
                <a:latin typeface="Arial" charset="0"/>
              </a:rPr>
              <a:pPr algn="r" eaLnBrk="1" hangingPunct="1"/>
              <a:t>13</a:t>
            </a:fld>
            <a:endParaRPr lang="en-US" sz="1200">
              <a:latin typeface="Arial" charset="0"/>
            </a:endParaRPr>
          </a:p>
        </p:txBody>
      </p:sp>
      <p:sp>
        <p:nvSpPr>
          <p:cNvPr id="37892" name="Slide Image Placeholder 1"/>
          <p:cNvSpPr>
            <a:spLocks noGrp="1" noRot="1" noChangeAspect="1" noTextEdit="1"/>
          </p:cNvSpPr>
          <p:nvPr>
            <p:ph type="sldImg"/>
          </p:nvPr>
        </p:nvSpPr>
        <p:spPr>
          <a:ln/>
        </p:spPr>
      </p:sp>
      <p:sp>
        <p:nvSpPr>
          <p:cNvPr id="3789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err="1">
                <a:latin typeface="Arial" charset="0"/>
              </a:rPr>
              <a:t>Nhấn</a:t>
            </a:r>
            <a:r>
              <a:rPr lang="en-US" dirty="0">
                <a:latin typeface="Arial" charset="0"/>
              </a:rPr>
              <a:t> </a:t>
            </a:r>
            <a:r>
              <a:rPr lang="en-US" dirty="0" err="1">
                <a:latin typeface="Arial" charset="0"/>
              </a:rPr>
              <a:t>chuột</a:t>
            </a:r>
            <a:r>
              <a:rPr lang="en-US" dirty="0">
                <a:latin typeface="Arial" charset="0"/>
              </a:rPr>
              <a:t> </a:t>
            </a:r>
            <a:r>
              <a:rPr lang="en-US" dirty="0" err="1">
                <a:latin typeface="Arial" charset="0"/>
              </a:rPr>
              <a:t>vào</a:t>
            </a:r>
            <a:r>
              <a:rPr lang="en-US" dirty="0">
                <a:latin typeface="Arial" charset="0"/>
              </a:rPr>
              <a:t> </a:t>
            </a:r>
            <a:r>
              <a:rPr lang="en-US" dirty="0" err="1">
                <a:latin typeface="Arial" charset="0"/>
              </a:rPr>
              <a:t>cánh</a:t>
            </a:r>
            <a:r>
              <a:rPr lang="en-US" baseline="0" dirty="0">
                <a:latin typeface="Arial" charset="0"/>
              </a:rPr>
              <a:t> </a:t>
            </a:r>
            <a:r>
              <a:rPr lang="en-US" baseline="0" dirty="0" err="1">
                <a:latin typeface="Arial" charset="0"/>
              </a:rPr>
              <a:t>bông</a:t>
            </a:r>
            <a:r>
              <a:rPr lang="en-US" baseline="0" dirty="0">
                <a:latin typeface="Arial" charset="0"/>
              </a:rPr>
              <a:t> </a:t>
            </a:r>
            <a:r>
              <a:rPr lang="en-US" baseline="0" dirty="0" err="1">
                <a:latin typeface="Arial" charset="0"/>
              </a:rPr>
              <a:t>hoa</a:t>
            </a:r>
            <a:r>
              <a:rPr lang="en-US" baseline="0" dirty="0">
                <a:latin typeface="Arial" charset="0"/>
              </a:rPr>
              <a:t> </a:t>
            </a:r>
            <a:r>
              <a:rPr lang="en-US" baseline="0" dirty="0" err="1">
                <a:latin typeface="Arial" charset="0"/>
              </a:rPr>
              <a:t>đã</a:t>
            </a:r>
            <a:r>
              <a:rPr lang="en-US" baseline="0" dirty="0">
                <a:latin typeface="Arial" charset="0"/>
              </a:rPr>
              <a:t> </a:t>
            </a:r>
            <a:r>
              <a:rPr lang="en-US" baseline="0" dirty="0" err="1">
                <a:latin typeface="Arial" charset="0"/>
              </a:rPr>
              <a:t>chọn</a:t>
            </a:r>
            <a:r>
              <a:rPr lang="en-US" baseline="0" dirty="0">
                <a:latin typeface="Arial" charset="0"/>
              </a:rPr>
              <a:t>, </a:t>
            </a:r>
            <a:r>
              <a:rPr lang="en-US" baseline="0" dirty="0" err="1">
                <a:latin typeface="Arial" charset="0"/>
              </a:rPr>
              <a:t>sau</a:t>
            </a:r>
            <a:r>
              <a:rPr lang="en-US" baseline="0" dirty="0">
                <a:latin typeface="Arial" charset="0"/>
              </a:rPr>
              <a:t> </a:t>
            </a:r>
            <a:r>
              <a:rPr lang="en-US" baseline="0" dirty="0" err="1">
                <a:latin typeface="Arial" charset="0"/>
              </a:rPr>
              <a:t>khi</a:t>
            </a:r>
            <a:r>
              <a:rPr lang="en-US" baseline="0" dirty="0">
                <a:latin typeface="Arial" charset="0"/>
              </a:rPr>
              <a:t> </a:t>
            </a:r>
            <a:r>
              <a:rPr lang="en-US" baseline="0" dirty="0" err="1">
                <a:latin typeface="Arial" charset="0"/>
              </a:rPr>
              <a:t>mở</a:t>
            </a:r>
            <a:r>
              <a:rPr lang="en-US" baseline="0" dirty="0">
                <a:latin typeface="Arial" charset="0"/>
              </a:rPr>
              <a:t> </a:t>
            </a:r>
            <a:r>
              <a:rPr lang="en-US" baseline="0" dirty="0" err="1">
                <a:latin typeface="Arial" charset="0"/>
              </a:rPr>
              <a:t>cảnh</a:t>
            </a:r>
            <a:r>
              <a:rPr lang="en-US" baseline="0" dirty="0">
                <a:latin typeface="Arial" charset="0"/>
              </a:rPr>
              <a:t> </a:t>
            </a:r>
            <a:r>
              <a:rPr lang="en-US" baseline="0" dirty="0" err="1">
                <a:latin typeface="Arial" charset="0"/>
              </a:rPr>
              <a:t>hoa</a:t>
            </a:r>
            <a:r>
              <a:rPr lang="en-US" baseline="0" dirty="0">
                <a:latin typeface="Arial" charset="0"/>
              </a:rPr>
              <a:t> </a:t>
            </a:r>
            <a:r>
              <a:rPr lang="en-US" baseline="0" dirty="0" err="1">
                <a:latin typeface="Arial" charset="0"/>
              </a:rPr>
              <a:t>ra</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vào</a:t>
            </a:r>
            <a:r>
              <a:rPr lang="en-US" baseline="0" dirty="0">
                <a:latin typeface="Arial" charset="0"/>
              </a:rPr>
              <a:t> </a:t>
            </a:r>
            <a:r>
              <a:rPr lang="en-US" baseline="0" dirty="0" err="1">
                <a:latin typeface="Arial" charset="0"/>
              </a:rPr>
              <a:t>số</a:t>
            </a:r>
            <a:r>
              <a:rPr lang="en-US" baseline="0" dirty="0">
                <a:latin typeface="Arial" charset="0"/>
              </a:rPr>
              <a:t> </a:t>
            </a:r>
            <a:r>
              <a:rPr lang="en-US" baseline="0" dirty="0" err="1">
                <a:latin typeface="Arial" charset="0"/>
              </a:rPr>
              <a:t>để</a:t>
            </a:r>
            <a:r>
              <a:rPr lang="en-US" baseline="0" dirty="0">
                <a:latin typeface="Arial" charset="0"/>
              </a:rPr>
              <a:t> </a:t>
            </a:r>
            <a:r>
              <a:rPr lang="en-US" baseline="0" dirty="0" err="1">
                <a:latin typeface="Arial" charset="0"/>
              </a:rPr>
              <a:t>đến</a:t>
            </a:r>
            <a:r>
              <a:rPr lang="en-US" baseline="0" dirty="0">
                <a:latin typeface="Arial" charset="0"/>
              </a:rPr>
              <a:t> </a:t>
            </a:r>
            <a:r>
              <a:rPr lang="en-US" baseline="0" dirty="0" err="1">
                <a:latin typeface="Arial" charset="0"/>
              </a:rPr>
              <a:t>câu</a:t>
            </a:r>
            <a:r>
              <a:rPr lang="en-US" baseline="0" dirty="0">
                <a:latin typeface="Arial" charset="0"/>
              </a:rPr>
              <a:t> </a:t>
            </a:r>
            <a:r>
              <a:rPr lang="en-US" baseline="0" dirty="0" err="1">
                <a:latin typeface="Arial" charset="0"/>
              </a:rPr>
              <a:t>hỏi</a:t>
            </a:r>
            <a:r>
              <a:rPr lang="en-US" baseline="0" dirty="0">
                <a:latin typeface="Arial" charset="0"/>
              </a:rPr>
              <a:t>. </a:t>
            </a:r>
            <a:r>
              <a:rPr lang="en-US" baseline="0" dirty="0" err="1">
                <a:latin typeface="Arial" charset="0"/>
              </a:rPr>
              <a:t>Sau</a:t>
            </a:r>
            <a:r>
              <a:rPr lang="en-US" baseline="0" dirty="0">
                <a:latin typeface="Arial" charset="0"/>
              </a:rPr>
              <a:t> </a:t>
            </a:r>
            <a:r>
              <a:rPr lang="en-US" baseline="0" dirty="0" err="1">
                <a:latin typeface="Arial" charset="0"/>
              </a:rPr>
              <a:t>khi</a:t>
            </a:r>
            <a:r>
              <a:rPr lang="en-US" baseline="0" dirty="0">
                <a:latin typeface="Arial" charset="0"/>
              </a:rPr>
              <a:t> </a:t>
            </a:r>
            <a:r>
              <a:rPr lang="en-US" baseline="0" dirty="0" err="1">
                <a:latin typeface="Arial" charset="0"/>
              </a:rPr>
              <a:t>trả</a:t>
            </a:r>
            <a:r>
              <a:rPr lang="en-US" baseline="0" dirty="0">
                <a:latin typeface="Arial" charset="0"/>
              </a:rPr>
              <a:t> </a:t>
            </a:r>
            <a:r>
              <a:rPr lang="en-US" baseline="0" dirty="0" err="1">
                <a:latin typeface="Arial" charset="0"/>
              </a:rPr>
              <a:t>lời</a:t>
            </a:r>
            <a:r>
              <a:rPr lang="en-US" baseline="0" dirty="0">
                <a:latin typeface="Arial" charset="0"/>
              </a:rPr>
              <a:t> </a:t>
            </a:r>
            <a:r>
              <a:rPr lang="en-US" baseline="0" dirty="0" err="1">
                <a:latin typeface="Arial" charset="0"/>
              </a:rPr>
              <a:t>đúng</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nút</a:t>
            </a:r>
            <a:r>
              <a:rPr lang="en-US" baseline="0" dirty="0">
                <a:latin typeface="Arial" charset="0"/>
              </a:rPr>
              <a:t> Home quay </a:t>
            </a:r>
            <a:r>
              <a:rPr lang="en-US" baseline="0" dirty="0" err="1">
                <a:latin typeface="Arial" charset="0"/>
              </a:rPr>
              <a:t>lại</a:t>
            </a:r>
            <a:r>
              <a:rPr lang="en-US" baseline="0" dirty="0">
                <a:latin typeface="Arial" charset="0"/>
              </a:rPr>
              <a:t> </a:t>
            </a:r>
            <a:r>
              <a:rPr lang="en-US" baseline="0" dirty="0" err="1">
                <a:latin typeface="Arial" charset="0"/>
              </a:rPr>
              <a:t>trang</a:t>
            </a:r>
            <a:r>
              <a:rPr lang="en-US" baseline="0" dirty="0">
                <a:latin typeface="Arial" charset="0"/>
              </a:rPr>
              <a:t> </a:t>
            </a:r>
            <a:r>
              <a:rPr lang="en-US" baseline="0" dirty="0" err="1">
                <a:latin typeface="Arial" charset="0"/>
              </a:rPr>
              <a:t>này</a:t>
            </a:r>
            <a:r>
              <a:rPr lang="en-US" baseline="0" dirty="0">
                <a:latin typeface="Arial" charset="0"/>
              </a:rPr>
              <a:t>/ </a:t>
            </a:r>
            <a:r>
              <a:rPr lang="en-US" baseline="0" dirty="0" err="1">
                <a:latin typeface="Arial" charset="0"/>
              </a:rPr>
              <a:t>Chơi</a:t>
            </a:r>
            <a:r>
              <a:rPr lang="en-US" baseline="0" dirty="0">
                <a:latin typeface="Arial" charset="0"/>
              </a:rPr>
              <a:t> </a:t>
            </a:r>
            <a:r>
              <a:rPr lang="en-US" baseline="0" dirty="0" err="1">
                <a:latin typeface="Arial" charset="0"/>
              </a:rPr>
              <a:t>xong</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vào</a:t>
            </a:r>
            <a:r>
              <a:rPr lang="en-US" baseline="0" dirty="0">
                <a:latin typeface="Arial" charset="0"/>
              </a:rPr>
              <a:t> </a:t>
            </a:r>
            <a:r>
              <a:rPr lang="en-US" baseline="0" dirty="0" err="1">
                <a:latin typeface="Arial" charset="0"/>
              </a:rPr>
              <a:t>nút</a:t>
            </a:r>
            <a:r>
              <a:rPr lang="en-US" baseline="0" dirty="0">
                <a:latin typeface="Arial" charset="0"/>
              </a:rPr>
              <a:t> </a:t>
            </a:r>
            <a:r>
              <a:rPr lang="en-US" baseline="0" dirty="0" err="1">
                <a:latin typeface="Arial" charset="0"/>
              </a:rPr>
              <a:t>mũi</a:t>
            </a:r>
            <a:r>
              <a:rPr lang="en-US" baseline="0" dirty="0">
                <a:latin typeface="Arial" charset="0"/>
              </a:rPr>
              <a:t> </a:t>
            </a:r>
            <a:r>
              <a:rPr lang="en-US" baseline="0" dirty="0" err="1">
                <a:latin typeface="Arial" charset="0"/>
              </a:rPr>
              <a:t>tên</a:t>
            </a:r>
            <a:r>
              <a:rPr lang="en-US" baseline="0" dirty="0">
                <a:latin typeface="Arial" charset="0"/>
              </a:rPr>
              <a:t> </a:t>
            </a:r>
            <a:r>
              <a:rPr lang="en-US" baseline="0" dirty="0" err="1">
                <a:latin typeface="Arial" charset="0"/>
              </a:rPr>
              <a:t>để</a:t>
            </a:r>
            <a:r>
              <a:rPr lang="en-US" baseline="0" dirty="0">
                <a:latin typeface="Arial" charset="0"/>
              </a:rPr>
              <a:t> </a:t>
            </a:r>
            <a:r>
              <a:rPr lang="en-US" baseline="0" dirty="0" err="1">
                <a:latin typeface="Arial" charset="0"/>
              </a:rPr>
              <a:t>chuyển</a:t>
            </a:r>
            <a:r>
              <a:rPr lang="en-US" baseline="0" dirty="0">
                <a:latin typeface="Arial" charset="0"/>
              </a:rPr>
              <a:t> </a:t>
            </a:r>
            <a:r>
              <a:rPr lang="en-US" baseline="0" dirty="0" err="1">
                <a:latin typeface="Arial" charset="0"/>
              </a:rPr>
              <a:t>phần</a:t>
            </a:r>
            <a:r>
              <a:rPr lang="en-US" baseline="0" dirty="0">
                <a:latin typeface="Arial" charset="0"/>
              </a:rPr>
              <a:t> </a:t>
            </a:r>
            <a:r>
              <a:rPr lang="en-US" baseline="0" dirty="0" err="1">
                <a:latin typeface="Arial" charset="0"/>
              </a:rPr>
              <a:t>sau</a:t>
            </a:r>
            <a:r>
              <a:rPr lang="en-US" baseline="0" dirty="0">
                <a:latin typeface="Arial" charset="0"/>
              </a:rPr>
              <a:t>.</a:t>
            </a:r>
            <a:endParaRPr lang="en-US" dirty="0">
              <a:latin typeface="Arial" charset="0"/>
            </a:endParaRPr>
          </a:p>
        </p:txBody>
      </p:sp>
      <p:sp>
        <p:nvSpPr>
          <p:cNvPr id="3789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583D15E2-165A-4DDD-9CE5-AB3B39FAE424}" type="slidenum">
              <a:rPr lang="en-US" sz="1200">
                <a:latin typeface="Arial" charset="0"/>
              </a:rPr>
              <a:pPr algn="r" eaLnBrk="1" hangingPunct="1"/>
              <a:t>13</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14</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31F16A3-DDD9-493E-A22D-D3716428AE8E}" type="slidenum">
              <a:rPr lang="en-US">
                <a:latin typeface="Arial" charset="0"/>
              </a:rPr>
              <a:pPr/>
              <a:t>15</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16</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17</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2021/10/29</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6.png"/><Relationship Id="rId18" Type="http://schemas.openxmlformats.org/officeDocument/2006/relationships/slide" Target="slide21.xml"/><Relationship Id="rId3" Type="http://schemas.openxmlformats.org/officeDocument/2006/relationships/image" Target="../media/image20.jpeg"/><Relationship Id="rId7" Type="http://schemas.openxmlformats.org/officeDocument/2006/relationships/image" Target="../media/image22.png"/><Relationship Id="rId12" Type="http://schemas.openxmlformats.org/officeDocument/2006/relationships/slide" Target="slide17.xml"/><Relationship Id="rId17"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2.gif"/><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4.jpeg"/><Relationship Id="rId19" Type="http://schemas.openxmlformats.org/officeDocument/2006/relationships/image" Target="../media/image31.gif"/><Relationship Id="rId4" Type="http://schemas.openxmlformats.org/officeDocument/2006/relationships/slide" Target="slide16.xml"/><Relationship Id="rId9" Type="http://schemas.openxmlformats.org/officeDocument/2006/relationships/image" Target="../media/image23.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33.gif"/><Relationship Id="rId18" Type="http://schemas.openxmlformats.org/officeDocument/2006/relationships/image" Target="../media/image38.gif"/><Relationship Id="rId3" Type="http://schemas.openxmlformats.org/officeDocument/2006/relationships/tags" Target="../tags/tag4.xml"/><Relationship Id="rId21" Type="http://schemas.openxmlformats.org/officeDocument/2006/relationships/image" Target="../media/image41.png"/><Relationship Id="rId7" Type="http://schemas.openxmlformats.org/officeDocument/2006/relationships/audio" Target="../media/audio3.wav"/><Relationship Id="rId12" Type="http://schemas.openxmlformats.org/officeDocument/2006/relationships/hyperlink" Target="../My%20Documents/SONG/ATGT%20(khoi7)/vong3(khoi7).ppt" TargetMode="External"/><Relationship Id="rId17" Type="http://schemas.openxmlformats.org/officeDocument/2006/relationships/image" Target="../media/image37.gif"/><Relationship Id="rId2" Type="http://schemas.openxmlformats.org/officeDocument/2006/relationships/tags" Target="../tags/tag3.xml"/><Relationship Id="rId16" Type="http://schemas.openxmlformats.org/officeDocument/2006/relationships/image" Target="../media/image36.gif"/><Relationship Id="rId20" Type="http://schemas.openxmlformats.org/officeDocument/2006/relationships/image" Target="../media/image40.png"/><Relationship Id="rId1" Type="http://schemas.openxmlformats.org/officeDocument/2006/relationships/tags" Target="../tags/tag2.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notesSlide" Target="../notesSlides/notesSlide2.xml"/><Relationship Id="rId15" Type="http://schemas.openxmlformats.org/officeDocument/2006/relationships/image" Target="../media/image35.gif"/><Relationship Id="rId10" Type="http://schemas.openxmlformats.org/officeDocument/2006/relationships/audio" Target="../media/audio6.wav"/><Relationship Id="rId19" Type="http://schemas.openxmlformats.org/officeDocument/2006/relationships/image" Target="../media/image39.gif"/><Relationship Id="rId4" Type="http://schemas.openxmlformats.org/officeDocument/2006/relationships/slideLayout" Target="../slideLayouts/slideLayout1.xml"/><Relationship Id="rId9" Type="http://schemas.openxmlformats.org/officeDocument/2006/relationships/audio" Target="../media/audio5.wav"/><Relationship Id="rId14" Type="http://schemas.openxmlformats.org/officeDocument/2006/relationships/image" Target="../media/image34.gif"/><Relationship Id="rId22"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6.wav"/><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gif"/><Relationship Id="rId11" Type="http://schemas.openxmlformats.org/officeDocument/2006/relationships/slide" Target="slide13.xml"/><Relationship Id="rId5" Type="http://schemas.openxmlformats.org/officeDocument/2006/relationships/hyperlink" Target="../My%20Documents/SONG/ATGT%20(khoi7)/vong3(khoi7).ppt" TargetMode="External"/><Relationship Id="rId10" Type="http://schemas.microsoft.com/office/2007/relationships/hdphoto" Target="../media/hdphoto1.wdp"/><Relationship Id="rId4" Type="http://schemas.openxmlformats.org/officeDocument/2006/relationships/audio" Target="../media/audio4.wav"/><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audio" Target="../media/audio4.wav"/><Relationship Id="rId18" Type="http://schemas.openxmlformats.org/officeDocument/2006/relationships/image" Target="../media/image33.gif"/><Relationship Id="rId26" Type="http://schemas.openxmlformats.org/officeDocument/2006/relationships/image" Target="../media/image46.gif"/><Relationship Id="rId3" Type="http://schemas.openxmlformats.org/officeDocument/2006/relationships/tags" Target="../tags/tag7.xml"/><Relationship Id="rId21" Type="http://schemas.openxmlformats.org/officeDocument/2006/relationships/image" Target="../media/image36.gif"/><Relationship Id="rId7" Type="http://schemas.openxmlformats.org/officeDocument/2006/relationships/tags" Target="../tags/tag11.xml"/><Relationship Id="rId12" Type="http://schemas.openxmlformats.org/officeDocument/2006/relationships/audio" Target="../media/audio3.wav"/><Relationship Id="rId17" Type="http://schemas.openxmlformats.org/officeDocument/2006/relationships/hyperlink" Target="../My%20Documents/SONG/ATGT%20(khoi7)/vong3(khoi7).ppt" TargetMode="External"/><Relationship Id="rId25" Type="http://schemas.openxmlformats.org/officeDocument/2006/relationships/image" Target="../media/image45.gif"/><Relationship Id="rId2" Type="http://schemas.openxmlformats.org/officeDocument/2006/relationships/tags" Target="../tags/tag6.xml"/><Relationship Id="rId16" Type="http://schemas.openxmlformats.org/officeDocument/2006/relationships/audio" Target="../media/audio9.wav"/><Relationship Id="rId20" Type="http://schemas.openxmlformats.org/officeDocument/2006/relationships/image" Target="../media/image35.gi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audio" Target="../media/audio8.wav"/><Relationship Id="rId24" Type="http://schemas.openxmlformats.org/officeDocument/2006/relationships/image" Target="../media/image39.gif"/><Relationship Id="rId5" Type="http://schemas.openxmlformats.org/officeDocument/2006/relationships/tags" Target="../tags/tag9.xml"/><Relationship Id="rId15" Type="http://schemas.openxmlformats.org/officeDocument/2006/relationships/audio" Target="../media/audio7.wav"/><Relationship Id="rId23" Type="http://schemas.openxmlformats.org/officeDocument/2006/relationships/image" Target="../media/image38.gif"/><Relationship Id="rId10" Type="http://schemas.openxmlformats.org/officeDocument/2006/relationships/notesSlide" Target="../notesSlides/notesSlide4.xml"/><Relationship Id="rId19" Type="http://schemas.openxmlformats.org/officeDocument/2006/relationships/image" Target="../media/image34.gif"/><Relationship Id="rId4" Type="http://schemas.openxmlformats.org/officeDocument/2006/relationships/tags" Target="../tags/tag8.xml"/><Relationship Id="rId9" Type="http://schemas.openxmlformats.org/officeDocument/2006/relationships/slideLayout" Target="../slideLayouts/slideLayout1.xml"/><Relationship Id="rId14" Type="http://schemas.openxmlformats.org/officeDocument/2006/relationships/audio" Target="../media/audio5.wav"/><Relationship Id="rId22" Type="http://schemas.openxmlformats.org/officeDocument/2006/relationships/image" Target="../media/image37.gif"/><Relationship Id="rId27"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audio" Target="../media/audio4.wav"/><Relationship Id="rId18" Type="http://schemas.openxmlformats.org/officeDocument/2006/relationships/image" Target="../media/image33.gif"/><Relationship Id="rId26" Type="http://schemas.openxmlformats.org/officeDocument/2006/relationships/image" Target="../media/image46.gif"/><Relationship Id="rId3" Type="http://schemas.openxmlformats.org/officeDocument/2006/relationships/tags" Target="../tags/tag15.xml"/><Relationship Id="rId21" Type="http://schemas.openxmlformats.org/officeDocument/2006/relationships/image" Target="../media/image36.gif"/><Relationship Id="rId7" Type="http://schemas.openxmlformats.org/officeDocument/2006/relationships/tags" Target="../tags/tag19.xml"/><Relationship Id="rId12" Type="http://schemas.openxmlformats.org/officeDocument/2006/relationships/audio" Target="../media/audio3.wav"/><Relationship Id="rId17" Type="http://schemas.openxmlformats.org/officeDocument/2006/relationships/hyperlink" Target="../My%20Documents/SONG/ATGT%20(khoi7)/vong3(khoi7).ppt" TargetMode="External"/><Relationship Id="rId25" Type="http://schemas.openxmlformats.org/officeDocument/2006/relationships/image" Target="../media/image45.gif"/><Relationship Id="rId2" Type="http://schemas.openxmlformats.org/officeDocument/2006/relationships/tags" Target="../tags/tag14.xml"/><Relationship Id="rId16" Type="http://schemas.openxmlformats.org/officeDocument/2006/relationships/audio" Target="../media/audio9.wav"/><Relationship Id="rId20" Type="http://schemas.openxmlformats.org/officeDocument/2006/relationships/image" Target="../media/image35.gif"/><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audio" Target="../media/audio8.wav"/><Relationship Id="rId24" Type="http://schemas.openxmlformats.org/officeDocument/2006/relationships/image" Target="../media/image39.gif"/><Relationship Id="rId5" Type="http://schemas.openxmlformats.org/officeDocument/2006/relationships/tags" Target="../tags/tag17.xml"/><Relationship Id="rId15" Type="http://schemas.openxmlformats.org/officeDocument/2006/relationships/audio" Target="../media/audio7.wav"/><Relationship Id="rId23" Type="http://schemas.openxmlformats.org/officeDocument/2006/relationships/image" Target="../media/image38.gif"/><Relationship Id="rId10" Type="http://schemas.openxmlformats.org/officeDocument/2006/relationships/notesSlide" Target="../notesSlides/notesSlide5.xml"/><Relationship Id="rId19" Type="http://schemas.openxmlformats.org/officeDocument/2006/relationships/image" Target="../media/image34.gif"/><Relationship Id="rId4" Type="http://schemas.openxmlformats.org/officeDocument/2006/relationships/tags" Target="../tags/tag16.xml"/><Relationship Id="rId9" Type="http://schemas.openxmlformats.org/officeDocument/2006/relationships/slideLayout" Target="../slideLayouts/slideLayout1.xml"/><Relationship Id="rId14" Type="http://schemas.openxmlformats.org/officeDocument/2006/relationships/audio" Target="../media/audio5.wav"/><Relationship Id="rId22" Type="http://schemas.openxmlformats.org/officeDocument/2006/relationships/image" Target="../media/image37.gif"/><Relationship Id="rId27" Type="http://schemas.openxmlformats.org/officeDocument/2006/relationships/slide" Target="slide13.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99">
            <a:extLst>
              <a:ext uri="{FF2B5EF4-FFF2-40B4-BE49-F238E27FC236}">
                <a16:creationId xmlns:a16="http://schemas.microsoft.com/office/drawing/2014/main" id="{4F3BC9C0-B232-4E72-A595-B2096420CC65}"/>
              </a:ext>
            </a:extLst>
          </p:cNvPr>
          <p:cNvSpPr txBox="1">
            <a:spLocks noChangeArrowheads="1"/>
          </p:cNvSpPr>
          <p:nvPr/>
        </p:nvSpPr>
        <p:spPr bwMode="auto">
          <a:xfrm>
            <a:off x="762000" y="147709"/>
            <a:ext cx="7832242"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rPr>
              <a:t>PHÒNG GIÁO DỤC VÀ ĐÀO TẠO QUẬN LONG BIÊN</a:t>
            </a:r>
          </a:p>
          <a:p>
            <a:pPr algn="ctr"/>
            <a:r>
              <a:rPr lang="en-US" sz="2000" b="1" dirty="0">
                <a:ln>
                  <a:solidFill>
                    <a:srgbClr val="33CC33"/>
                  </a:solidFill>
                </a:ln>
                <a:solidFill>
                  <a:srgbClr val="FF0000"/>
                </a:solidFill>
              </a:rPr>
              <a:t>TRƯỜNG TIỂU HỌC ÁI MỘ B</a:t>
            </a:r>
          </a:p>
        </p:txBody>
      </p:sp>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3" name="Line 12"/>
          <p:cNvSpPr>
            <a:spLocks noChangeShapeType="1"/>
          </p:cNvSpPr>
          <p:nvPr/>
        </p:nvSpPr>
        <p:spPr bwMode="auto">
          <a:xfrm>
            <a:off x="130628" y="771430"/>
            <a:ext cx="886822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 name="TextBox 8"/>
          <p:cNvSpPr txBox="1"/>
          <p:nvPr/>
        </p:nvSpPr>
        <p:spPr>
          <a:xfrm>
            <a:off x="3556000" y="87084"/>
            <a:ext cx="2159566" cy="646331"/>
          </a:xfrm>
          <a:prstGeom prst="rect">
            <a:avLst/>
          </a:prstGeom>
          <a:noFill/>
        </p:spPr>
        <p:txBody>
          <a:bodyPr wrap="none" rtlCol="0">
            <a:spAutoFit/>
          </a:bodyPr>
          <a:lstStyle/>
          <a:p>
            <a:r>
              <a:rPr lang="en-US" sz="3600" b="1" u="sng" dirty="0" err="1">
                <a:solidFill>
                  <a:srgbClr val="FF0000"/>
                </a:solidFill>
                <a:latin typeface="Arial" pitchFamily="34" charset="0"/>
                <a:cs typeface="Arial" pitchFamily="34" charset="0"/>
              </a:rPr>
              <a:t>Kết</a:t>
            </a:r>
            <a:r>
              <a:rPr lang="en-US" sz="3600" b="1" u="sng" dirty="0">
                <a:solidFill>
                  <a:srgbClr val="FF0000"/>
                </a:solidFill>
                <a:latin typeface="Arial" pitchFamily="34" charset="0"/>
                <a:cs typeface="Arial" pitchFamily="34" charset="0"/>
              </a:rPr>
              <a:t> </a:t>
            </a:r>
            <a:r>
              <a:rPr lang="en-US" sz="3600" b="1" u="sng" dirty="0" err="1">
                <a:solidFill>
                  <a:srgbClr val="FF0000"/>
                </a:solidFill>
                <a:latin typeface="Arial" pitchFamily="34" charset="0"/>
                <a:cs typeface="Arial" pitchFamily="34" charset="0"/>
              </a:rPr>
              <a:t>luận</a:t>
            </a:r>
            <a:r>
              <a:rPr lang="en-US" sz="3600" b="1" u="sng" dirty="0">
                <a:solidFill>
                  <a:srgbClr val="FF0000"/>
                </a:solidFill>
                <a:latin typeface="Arial" pitchFamily="34" charset="0"/>
                <a:cs typeface="Arial"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771430"/>
            <a:ext cx="8868228" cy="4855101"/>
          </a:xfrm>
          <a:prstGeom prst="rect">
            <a:avLst/>
          </a:prstGeom>
        </p:spPr>
      </p:pic>
      <p:sp>
        <p:nvSpPr>
          <p:cNvPr id="4" name="Rectangle 3"/>
          <p:cNvSpPr/>
          <p:nvPr/>
        </p:nvSpPr>
        <p:spPr>
          <a:xfrm>
            <a:off x="1422401" y="1457654"/>
            <a:ext cx="5994399" cy="2092881"/>
          </a:xfrm>
          <a:prstGeom prst="rect">
            <a:avLst/>
          </a:prstGeom>
        </p:spPr>
        <p:txBody>
          <a:bodyPr wrap="square">
            <a:spAutoFit/>
          </a:bodyPr>
          <a:lstStyle/>
          <a:p>
            <a:pPr algn="just"/>
            <a:r>
              <a:rPr lang="vi-VN" sz="2600" b="1" dirty="0">
                <a:solidFill>
                  <a:srgbClr val="006600"/>
                </a:solidFill>
              </a:rPr>
              <a:t>Mọi người trong gia đình là những người thân luôn yêu thương và chăm sóc em. Em cần yêu quý, quan tâm và chăm sóc những người thân của mình.</a:t>
            </a:r>
          </a:p>
        </p:txBody>
      </p:sp>
    </p:spTree>
    <p:extLst>
      <p:ext uri="{BB962C8B-B14F-4D97-AF65-F5344CB8AC3E}">
        <p14:creationId xmlns:p14="http://schemas.microsoft.com/office/powerpoint/2010/main" val="185666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8629"/>
          <a:stretch/>
        </p:blipFill>
        <p:spPr bwMode="auto">
          <a:xfrm>
            <a:off x="2716213" y="1480719"/>
            <a:ext cx="5063444" cy="275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971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a:p>
        </p:txBody>
      </p:sp>
      <p:sp>
        <p:nvSpPr>
          <p:cNvPr id="21507" name="Rectangle 3"/>
          <p:cNvSpPr>
            <a:spLocks noGrp="1" noChangeArrowheads="1"/>
          </p:cNvSpPr>
          <p:nvPr>
            <p:ph type="body" idx="1"/>
          </p:nvPr>
        </p:nvSpPr>
        <p:spPr/>
        <p:txBody>
          <a:bodyPr/>
          <a:lstStyle/>
          <a:p>
            <a:endParaRPr lang="en-US" altLang="en-US"/>
          </a:p>
        </p:txBody>
      </p:sp>
      <p:pic>
        <p:nvPicPr>
          <p:cNvPr id="21508" name="Picture 4" descr="Sunset">
            <a:hlinkHover r:id="" action="ppaction://noaction" highlightClick="1">
              <a:snd r:embed="rId2" name="drumroll.wav"/>
            </a:hlinkHov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7"/>
            <a:ext cx="9448800" cy="5906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30" name="Text Box 6"/>
          <p:cNvSpPr txBox="1">
            <a:spLocks noChangeArrowheads="1"/>
          </p:cNvSpPr>
          <p:nvPr/>
        </p:nvSpPr>
        <p:spPr bwMode="auto">
          <a:xfrm>
            <a:off x="0" y="698500"/>
            <a:ext cx="9448800" cy="4315126"/>
          </a:xfrm>
          <a:prstGeom prst="rect">
            <a:avLst/>
          </a:prstGeom>
          <a:solidFill>
            <a:srgbClr val="0000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95" tIns="47547" rIns="95095" bIns="47547">
            <a:spAutoFit/>
          </a:bodyPr>
          <a:lstStyle/>
          <a:p>
            <a:pPr algn="just">
              <a:lnSpc>
                <a:spcPts val="4680"/>
              </a:lnSpc>
              <a:defRPr/>
            </a:pPr>
            <a:r>
              <a:rPr lang="en-US" sz="2400" b="1" dirty="0" err="1">
                <a:solidFill>
                  <a:schemeClr val="bg1"/>
                </a:solidFill>
              </a:rPr>
              <a:t>Luật</a:t>
            </a:r>
            <a:r>
              <a:rPr lang="en-US" sz="2400" b="1" dirty="0">
                <a:solidFill>
                  <a:schemeClr val="bg1"/>
                </a:solidFill>
              </a:rPr>
              <a:t> </a:t>
            </a:r>
            <a:r>
              <a:rPr lang="en-US" sz="2400" b="1" dirty="0" err="1">
                <a:solidFill>
                  <a:schemeClr val="bg1"/>
                </a:solidFill>
              </a:rPr>
              <a:t>chơi</a:t>
            </a:r>
            <a:r>
              <a:rPr lang="en-US" sz="2400" b="1" dirty="0">
                <a:solidFill>
                  <a:schemeClr val="bg1"/>
                </a:solidFill>
              </a:rPr>
              <a:t> </a:t>
            </a:r>
            <a:r>
              <a:rPr lang="vi-VN" sz="2400" b="1" dirty="0">
                <a:solidFill>
                  <a:schemeClr val="bg1"/>
                </a:solidFill>
              </a:rPr>
              <a:t>như sau:</a:t>
            </a:r>
          </a:p>
          <a:p>
            <a:pPr algn="just">
              <a:lnSpc>
                <a:spcPts val="4680"/>
              </a:lnSpc>
              <a:defRPr/>
            </a:pPr>
            <a:r>
              <a:rPr lang="vi-VN" sz="2400" b="1" dirty="0">
                <a:solidFill>
                  <a:schemeClr val="bg1"/>
                </a:solidFill>
              </a:rPr>
              <a:t> - Có </a:t>
            </a:r>
            <a:r>
              <a:rPr lang="en-US" sz="2400" b="1" dirty="0">
                <a:solidFill>
                  <a:schemeClr val="bg1"/>
                </a:solidFill>
              </a:rPr>
              <a:t>4 </a:t>
            </a:r>
            <a:r>
              <a:rPr lang="en-US" sz="2400" b="1" dirty="0" err="1">
                <a:solidFill>
                  <a:schemeClr val="bg1"/>
                </a:solidFill>
              </a:rPr>
              <a:t>bông</a:t>
            </a:r>
            <a:r>
              <a:rPr lang="en-US" sz="2400" b="1" dirty="0">
                <a:solidFill>
                  <a:schemeClr val="bg1"/>
                </a:solidFill>
              </a:rPr>
              <a:t> </a:t>
            </a:r>
            <a:r>
              <a:rPr lang="en-US" sz="2400" b="1" dirty="0" err="1">
                <a:solidFill>
                  <a:schemeClr val="bg1"/>
                </a:solidFill>
              </a:rPr>
              <a:t>hoa</a:t>
            </a:r>
            <a:r>
              <a:rPr lang="en-US" sz="2400" b="1" dirty="0">
                <a:solidFill>
                  <a:schemeClr val="bg1"/>
                </a:solidFill>
              </a:rPr>
              <a:t>, </a:t>
            </a:r>
            <a:r>
              <a:rPr lang="vi-VN" sz="2400" b="1" dirty="0">
                <a:solidFill>
                  <a:schemeClr val="bg1"/>
                </a:solidFill>
              </a:rPr>
              <a:t>mỗi </a:t>
            </a:r>
            <a:r>
              <a:rPr lang="en-US" sz="2400" b="1" dirty="0" err="1">
                <a:solidFill>
                  <a:schemeClr val="bg1"/>
                </a:solidFill>
              </a:rPr>
              <a:t>bông</a:t>
            </a:r>
            <a:r>
              <a:rPr lang="en-US" sz="2400" b="1" dirty="0">
                <a:solidFill>
                  <a:schemeClr val="bg1"/>
                </a:solidFill>
              </a:rPr>
              <a:t> </a:t>
            </a:r>
            <a:r>
              <a:rPr lang="vi-VN" sz="2400" b="1" dirty="0">
                <a:solidFill>
                  <a:schemeClr val="bg1"/>
                </a:solidFill>
              </a:rPr>
              <a:t>tương ứng với một câu hỏi. Trong đó có 1 </a:t>
            </a:r>
            <a:r>
              <a:rPr lang="en-US" sz="2400" b="1" dirty="0" err="1">
                <a:solidFill>
                  <a:schemeClr val="bg1"/>
                </a:solidFill>
              </a:rPr>
              <a:t>bông</a:t>
            </a:r>
            <a:r>
              <a:rPr lang="en-US" sz="2400" b="1" dirty="0">
                <a:solidFill>
                  <a:schemeClr val="bg1"/>
                </a:solidFill>
              </a:rPr>
              <a:t> </a:t>
            </a:r>
            <a:r>
              <a:rPr lang="en-US" sz="2400" b="1" dirty="0" err="1">
                <a:solidFill>
                  <a:schemeClr val="bg1"/>
                </a:solidFill>
              </a:rPr>
              <a:t>hoa</a:t>
            </a:r>
            <a:r>
              <a:rPr lang="en-US" sz="2400" b="1" dirty="0">
                <a:solidFill>
                  <a:schemeClr val="bg1"/>
                </a:solidFill>
              </a:rPr>
              <a:t> </a:t>
            </a:r>
            <a:r>
              <a:rPr lang="vi-VN" sz="2400" b="1" dirty="0">
                <a:solidFill>
                  <a:schemeClr val="bg1"/>
                </a:solidFill>
              </a:rPr>
              <a:t>may mắn nếu chọn được sẽ được một phần quà.</a:t>
            </a:r>
          </a:p>
          <a:p>
            <a:pPr algn="just">
              <a:lnSpc>
                <a:spcPts val="4680"/>
              </a:lnSpc>
              <a:defRPr/>
            </a:pPr>
            <a:r>
              <a:rPr lang="vi-VN" sz="2400" b="1" dirty="0">
                <a:solidFill>
                  <a:schemeClr val="bg1"/>
                </a:solidFill>
              </a:rPr>
              <a:t> - Bạn nào giơ tay trước sẽ được quyền chọn </a:t>
            </a:r>
            <a:r>
              <a:rPr lang="en-US" sz="2400" b="1" dirty="0" err="1">
                <a:solidFill>
                  <a:schemeClr val="bg1"/>
                </a:solidFill>
              </a:rPr>
              <a:t>bông</a:t>
            </a:r>
            <a:r>
              <a:rPr lang="en-US" sz="2400" b="1" dirty="0">
                <a:solidFill>
                  <a:schemeClr val="bg1"/>
                </a:solidFill>
              </a:rPr>
              <a:t> </a:t>
            </a:r>
            <a:r>
              <a:rPr lang="en-US" sz="2400" b="1" dirty="0" err="1">
                <a:solidFill>
                  <a:schemeClr val="bg1"/>
                </a:solidFill>
              </a:rPr>
              <a:t>hoa</a:t>
            </a:r>
            <a:r>
              <a:rPr lang="en-US" sz="2400" b="1" dirty="0">
                <a:solidFill>
                  <a:schemeClr val="bg1"/>
                </a:solidFill>
              </a:rPr>
              <a:t> </a:t>
            </a:r>
            <a:r>
              <a:rPr lang="vi-VN" sz="2400" b="1" dirty="0">
                <a:solidFill>
                  <a:schemeClr val="bg1"/>
                </a:solidFill>
              </a:rPr>
              <a:t>cho mình, sau khi chọn </a:t>
            </a:r>
            <a:r>
              <a:rPr lang="en-US" sz="2400" b="1" dirty="0" err="1">
                <a:solidFill>
                  <a:schemeClr val="bg1"/>
                </a:solidFill>
              </a:rPr>
              <a:t>bông</a:t>
            </a:r>
            <a:r>
              <a:rPr lang="en-US" sz="2400" b="1" dirty="0">
                <a:solidFill>
                  <a:schemeClr val="bg1"/>
                </a:solidFill>
              </a:rPr>
              <a:t> </a:t>
            </a:r>
            <a:r>
              <a:rPr lang="en-US" sz="2400" b="1" dirty="0" err="1">
                <a:solidFill>
                  <a:schemeClr val="bg1"/>
                </a:solidFill>
              </a:rPr>
              <a:t>hoa</a:t>
            </a:r>
            <a:r>
              <a:rPr lang="vi-VN" sz="2400" b="1" dirty="0">
                <a:solidFill>
                  <a:schemeClr val="bg1"/>
                </a:solidFill>
              </a:rPr>
              <a:t> nếu trả lời đúng người chơi sẽ nhận được một phần qùa. Sau thời gian </a:t>
            </a:r>
            <a:r>
              <a:rPr lang="en-US" sz="2400" b="1" dirty="0">
                <a:solidFill>
                  <a:schemeClr val="bg1"/>
                </a:solidFill>
              </a:rPr>
              <a:t>5</a:t>
            </a:r>
            <a:r>
              <a:rPr lang="vi-VN" sz="2400" b="1" dirty="0">
                <a:solidFill>
                  <a:schemeClr val="bg1"/>
                </a:solidFill>
              </a:rPr>
              <a:t> giây không trả lời được thì quyền trả lời sẽ thuộc về bạn khác. </a:t>
            </a:r>
          </a:p>
        </p:txBody>
      </p:sp>
      <p:sp>
        <p:nvSpPr>
          <p:cNvPr id="21511" name="WordArt 7"/>
          <p:cNvSpPr>
            <a:spLocks noChangeArrowheads="1" noChangeShapeType="1" noTextEdit="1"/>
          </p:cNvSpPr>
          <p:nvPr/>
        </p:nvSpPr>
        <p:spPr bwMode="auto">
          <a:xfrm>
            <a:off x="0" y="5241396"/>
            <a:ext cx="9448800" cy="5794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5095" tIns="47547" rIns="95095" bIns="47547" fromWordArt="1">
            <a:prstTxWarp prst="textPlain">
              <a:avLst>
                <a:gd name="adj" fmla="val 50000"/>
              </a:avLst>
            </a:prstTxWarp>
          </a:bodyPr>
          <a:lstStyle/>
          <a:p>
            <a:r>
              <a:rPr lang="pt-BR" sz="3700" kern="10">
                <a:solidFill>
                  <a:srgbClr val="FFFF00"/>
                </a:solidFill>
                <a:effectLst>
                  <a:outerShdw dist="45791" dir="2021404" algn="ctr" rotWithShape="0">
                    <a:srgbClr val="B2B2B2">
                      <a:alpha val="79999"/>
                    </a:srgbClr>
                  </a:outerShdw>
                </a:effectLst>
                <a:latin typeface=".VnTifani HeavyH"/>
              </a:rPr>
              <a:t>Chóc c¸c b¹n may m¾n!</a:t>
            </a:r>
            <a:endParaRPr lang="en-US" sz="3700" kern="10">
              <a:solidFill>
                <a:srgbClr val="FFFF00"/>
              </a:solidFill>
              <a:effectLst>
                <a:outerShdw dist="45791" dir="2021404" algn="ctr" rotWithShape="0">
                  <a:srgbClr val="B2B2B2">
                    <a:alpha val="79999"/>
                  </a:srgbClr>
                </a:outerShdw>
              </a:effectLst>
              <a:latin typeface=".VnTifani HeavyH"/>
            </a:endParaRPr>
          </a:p>
        </p:txBody>
      </p:sp>
      <p:sp>
        <p:nvSpPr>
          <p:cNvPr id="2" name="Rectangle 1"/>
          <p:cNvSpPr/>
          <p:nvPr/>
        </p:nvSpPr>
        <p:spPr>
          <a:xfrm>
            <a:off x="0" y="-35717"/>
            <a:ext cx="9448800" cy="734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itchFamily="34" charset="0"/>
                <a:cs typeface="Arial" pitchFamily="34" charset="0"/>
              </a:rPr>
              <a:t>TRÒ CHƠI: HÁI HOA</a:t>
            </a:r>
          </a:p>
        </p:txBody>
      </p:sp>
    </p:spTree>
    <p:extLst>
      <p:ext uri="{BB962C8B-B14F-4D97-AF65-F5344CB8AC3E}">
        <p14:creationId xmlns:p14="http://schemas.microsoft.com/office/powerpoint/2010/main" val="188484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loud Callout 43"/>
          <p:cNvSpPr>
            <a:spLocks noChangeArrowheads="1"/>
          </p:cNvSpPr>
          <p:nvPr/>
        </p:nvSpPr>
        <p:spPr bwMode="auto">
          <a:xfrm>
            <a:off x="1219200" y="0"/>
            <a:ext cx="7162800" cy="4254500"/>
          </a:xfrm>
          <a:prstGeom prst="cloudCallout">
            <a:avLst>
              <a:gd name="adj1" fmla="val -20833"/>
              <a:gd name="adj2" fmla="val 62500"/>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lIns="71323" tIns="35662" rIns="71323" bIns="35662"/>
          <a:lstStyle/>
          <a:p>
            <a:endParaRPr lang="en-US">
              <a:latin typeface="Comic Sans MS" pitchFamily="66" charset="0"/>
            </a:endParaRPr>
          </a:p>
        </p:txBody>
      </p:sp>
      <p:sp>
        <p:nvSpPr>
          <p:cNvPr id="22531" name="Freeform 41"/>
          <p:cNvSpPr>
            <a:spLocks noChangeArrowheads="1"/>
          </p:cNvSpPr>
          <p:nvPr/>
        </p:nvSpPr>
        <p:spPr bwMode="auto">
          <a:xfrm>
            <a:off x="2209800" y="762000"/>
            <a:ext cx="2865438" cy="4730750"/>
          </a:xfrm>
          <a:custGeom>
            <a:avLst/>
            <a:gdLst>
              <a:gd name="T0" fmla="*/ 9998 w 3246155"/>
              <a:gd name="T1" fmla="*/ 9173235 h 5448300"/>
              <a:gd name="T2" fmla="*/ 13658 w 3246155"/>
              <a:gd name="T3" fmla="*/ 6176049 h 5448300"/>
              <a:gd name="T4" fmla="*/ 6838 w 3246155"/>
              <a:gd name="T5" fmla="*/ 9082414 h 5448300"/>
              <a:gd name="T6" fmla="*/ 8834 w 3246155"/>
              <a:gd name="T7" fmla="*/ 10353944 h 5448300"/>
              <a:gd name="T8" fmla="*/ 9667 w 3246155"/>
              <a:gd name="T9" fmla="*/ 13986888 h 5448300"/>
              <a:gd name="T10" fmla="*/ 3677 w 3246155"/>
              <a:gd name="T11" fmla="*/ 12806184 h 5448300"/>
              <a:gd name="T12" fmla="*/ 3011 w 3246155"/>
              <a:gd name="T13" fmla="*/ 13441967 h 5448300"/>
              <a:gd name="T14" fmla="*/ 9333 w 3246155"/>
              <a:gd name="T15" fmla="*/ 15167590 h 5448300"/>
              <a:gd name="T16" fmla="*/ 7835 w 3246155"/>
              <a:gd name="T17" fmla="*/ 17983136 h 5448300"/>
              <a:gd name="T18" fmla="*/ 4175 w 3246155"/>
              <a:gd name="T19" fmla="*/ 23886708 h 5448300"/>
              <a:gd name="T20" fmla="*/ 2346 w 3246155"/>
              <a:gd name="T21" fmla="*/ 25521449 h 5448300"/>
              <a:gd name="T22" fmla="*/ 23641 w 3246155"/>
              <a:gd name="T23" fmla="*/ 25975641 h 5448300"/>
              <a:gd name="T24" fmla="*/ 21145 w 3246155"/>
              <a:gd name="T25" fmla="*/ 23160096 h 5448300"/>
              <a:gd name="T26" fmla="*/ 22311 w 3246155"/>
              <a:gd name="T27" fmla="*/ 23160096 h 5448300"/>
              <a:gd name="T28" fmla="*/ 21811 w 3246155"/>
              <a:gd name="T29" fmla="*/ 19799597 h 5448300"/>
              <a:gd name="T30" fmla="*/ 20480 w 3246155"/>
              <a:gd name="T31" fmla="*/ 19708768 h 5448300"/>
              <a:gd name="T32" fmla="*/ 20147 w 3246155"/>
              <a:gd name="T33" fmla="*/ 16893248 h 5448300"/>
              <a:gd name="T34" fmla="*/ 28299 w 3246155"/>
              <a:gd name="T35" fmla="*/ 14985949 h 5448300"/>
              <a:gd name="T36" fmla="*/ 28133 w 3246155"/>
              <a:gd name="T37" fmla="*/ 14985949 h 5448300"/>
              <a:gd name="T38" fmla="*/ 28299 w 3246155"/>
              <a:gd name="T39" fmla="*/ 13714417 h 5448300"/>
              <a:gd name="T40" fmla="*/ 17819 w 3246155"/>
              <a:gd name="T41" fmla="*/ 14441017 h 5448300"/>
              <a:gd name="T42" fmla="*/ 18150 w 3246155"/>
              <a:gd name="T43" fmla="*/ 11625482 h 5448300"/>
              <a:gd name="T44" fmla="*/ 21478 w 3246155"/>
              <a:gd name="T45" fmla="*/ 11807124 h 5448300"/>
              <a:gd name="T46" fmla="*/ 23309 w 3246155"/>
              <a:gd name="T47" fmla="*/ 11171378 h 5448300"/>
              <a:gd name="T48" fmla="*/ 20646 w 3246155"/>
              <a:gd name="T49" fmla="*/ 10717233 h 5448300"/>
              <a:gd name="T50" fmla="*/ 20812 w 3246155"/>
              <a:gd name="T51" fmla="*/ 10444753 h 5448300"/>
              <a:gd name="T52" fmla="*/ 21145 w 3246155"/>
              <a:gd name="T53" fmla="*/ 10444753 h 5448300"/>
              <a:gd name="T54" fmla="*/ 25638 w 3246155"/>
              <a:gd name="T55" fmla="*/ 8991600 h 5448300"/>
              <a:gd name="T56" fmla="*/ 24972 w 3246155"/>
              <a:gd name="T57" fmla="*/ 8083336 h 5448300"/>
              <a:gd name="T58" fmla="*/ 17153 w 3246155"/>
              <a:gd name="T59" fmla="*/ 8900734 h 5448300"/>
              <a:gd name="T60" fmla="*/ 19815 w 3246155"/>
              <a:gd name="T61" fmla="*/ 6266870 h 5448300"/>
              <a:gd name="T62" fmla="*/ 20313 w 3246155"/>
              <a:gd name="T63" fmla="*/ 5721926 h 5448300"/>
              <a:gd name="T64" fmla="*/ 18318 w 3246155"/>
              <a:gd name="T65" fmla="*/ 999065 h 5448300"/>
              <a:gd name="T66" fmla="*/ 15489 w 3246155"/>
              <a:gd name="T67" fmla="*/ 0 h 5448300"/>
              <a:gd name="T68" fmla="*/ 16652 w 3246155"/>
              <a:gd name="T69" fmla="*/ 3088029 h 5448300"/>
              <a:gd name="T70" fmla="*/ 17485 w 3246155"/>
              <a:gd name="T71" fmla="*/ 4904511 h 5448300"/>
              <a:gd name="T72" fmla="*/ 16652 w 3246155"/>
              <a:gd name="T73" fmla="*/ 6630177 h 5448300"/>
              <a:gd name="T74" fmla="*/ 14823 w 3246155"/>
              <a:gd name="T75" fmla="*/ 3814633 h 5448300"/>
              <a:gd name="T76" fmla="*/ 12161 w 3246155"/>
              <a:gd name="T77" fmla="*/ 4722870 h 5448300"/>
              <a:gd name="T78" fmla="*/ 13160 w 3246155"/>
              <a:gd name="T79" fmla="*/ 6085229 h 5448300"/>
              <a:gd name="T80" fmla="*/ 14823 w 3246155"/>
              <a:gd name="T81" fmla="*/ 6176049 h 5448300"/>
              <a:gd name="T82" fmla="*/ 9998 w 3246155"/>
              <a:gd name="T83" fmla="*/ 9173235 h 5448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6155"/>
              <a:gd name="T127" fmla="*/ 0 h 5448300"/>
              <a:gd name="T128" fmla="*/ 3246155 w 3246155"/>
              <a:gd name="T129" fmla="*/ 5448300 h 5448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6155" h="5448300">
                <a:moveTo>
                  <a:pt x="1144837" y="1924050"/>
                </a:moveTo>
                <a:cubicBezTo>
                  <a:pt x="1609507" y="1285129"/>
                  <a:pt x="1861145" y="1295400"/>
                  <a:pt x="1563937" y="1295400"/>
                </a:cubicBezTo>
                <a:cubicBezTo>
                  <a:pt x="825465" y="1917271"/>
                  <a:pt x="1155498" y="1905000"/>
                  <a:pt x="782887" y="1905000"/>
                </a:cubicBezTo>
                <a:lnTo>
                  <a:pt x="1011487" y="2171700"/>
                </a:lnTo>
                <a:lnTo>
                  <a:pt x="1106737" y="2933700"/>
                </a:lnTo>
                <a:lnTo>
                  <a:pt x="420937" y="2686050"/>
                </a:lnTo>
                <a:lnTo>
                  <a:pt x="344737" y="2819400"/>
                </a:lnTo>
                <a:lnTo>
                  <a:pt x="1068637" y="3181350"/>
                </a:lnTo>
                <a:lnTo>
                  <a:pt x="897187" y="3771900"/>
                </a:lnTo>
                <a:cubicBezTo>
                  <a:pt x="435588" y="5022064"/>
                  <a:pt x="0" y="5010150"/>
                  <a:pt x="478087" y="5010150"/>
                </a:cubicBezTo>
                <a:lnTo>
                  <a:pt x="268537" y="5353050"/>
                </a:lnTo>
                <a:lnTo>
                  <a:pt x="2706937" y="5448300"/>
                </a:lnTo>
                <a:lnTo>
                  <a:pt x="2421187" y="4857750"/>
                </a:lnTo>
                <a:lnTo>
                  <a:pt x="2554537" y="4857750"/>
                </a:lnTo>
                <a:lnTo>
                  <a:pt x="2497387" y="4152900"/>
                </a:lnTo>
                <a:lnTo>
                  <a:pt x="2344987" y="4133850"/>
                </a:lnTo>
                <a:cubicBezTo>
                  <a:pt x="2287225" y="3536980"/>
                  <a:pt x="2090067" y="3543300"/>
                  <a:pt x="2306887" y="3543300"/>
                </a:cubicBezTo>
                <a:lnTo>
                  <a:pt x="3240337" y="3143250"/>
                </a:lnTo>
                <a:cubicBezTo>
                  <a:pt x="3246155" y="3140705"/>
                  <a:pt x="3227637" y="3143250"/>
                  <a:pt x="3221287" y="3143250"/>
                </a:cubicBezTo>
                <a:lnTo>
                  <a:pt x="3240337" y="2876550"/>
                </a:lnTo>
                <a:lnTo>
                  <a:pt x="2040187" y="3028950"/>
                </a:lnTo>
                <a:cubicBezTo>
                  <a:pt x="2053308" y="2832128"/>
                  <a:pt x="1929062" y="2584450"/>
                  <a:pt x="2078287" y="2438400"/>
                </a:cubicBezTo>
                <a:cubicBezTo>
                  <a:pt x="2395508" y="2480696"/>
                  <a:pt x="2267944" y="2476500"/>
                  <a:pt x="2459287" y="2476500"/>
                </a:cubicBezTo>
                <a:lnTo>
                  <a:pt x="2668837" y="2343150"/>
                </a:lnTo>
                <a:cubicBezTo>
                  <a:pt x="2567237" y="2311400"/>
                  <a:pt x="2457959" y="2297992"/>
                  <a:pt x="2364037" y="2247900"/>
                </a:cubicBezTo>
                <a:cubicBezTo>
                  <a:pt x="2346319" y="2238450"/>
                  <a:pt x="2368888" y="2204949"/>
                  <a:pt x="2383087" y="2190750"/>
                </a:cubicBezTo>
                <a:cubicBezTo>
                  <a:pt x="2392067" y="2181770"/>
                  <a:pt x="2370387" y="2257425"/>
                  <a:pt x="2421187" y="2190750"/>
                </a:cubicBezTo>
                <a:lnTo>
                  <a:pt x="2935537" y="1885950"/>
                </a:lnTo>
                <a:lnTo>
                  <a:pt x="2859337" y="1695450"/>
                </a:lnTo>
                <a:lnTo>
                  <a:pt x="1963987" y="1866900"/>
                </a:lnTo>
                <a:cubicBezTo>
                  <a:pt x="2065587" y="1682750"/>
                  <a:pt x="2170382" y="1500327"/>
                  <a:pt x="2268787" y="1314450"/>
                </a:cubicBezTo>
                <a:cubicBezTo>
                  <a:pt x="2338709" y="1182375"/>
                  <a:pt x="2275226" y="1250861"/>
                  <a:pt x="2325937" y="1200150"/>
                </a:cubicBezTo>
                <a:cubicBezTo>
                  <a:pt x="2248321" y="870280"/>
                  <a:pt x="2097337" y="548428"/>
                  <a:pt x="2097337" y="209550"/>
                </a:cubicBezTo>
                <a:lnTo>
                  <a:pt x="1773487" y="0"/>
                </a:lnTo>
                <a:cubicBezTo>
                  <a:pt x="1908155" y="634862"/>
                  <a:pt x="1906837" y="414437"/>
                  <a:pt x="1906837" y="647700"/>
                </a:cubicBezTo>
                <a:lnTo>
                  <a:pt x="2002087" y="1028700"/>
                </a:lnTo>
                <a:lnTo>
                  <a:pt x="1906837" y="1390650"/>
                </a:lnTo>
                <a:lnTo>
                  <a:pt x="1697287" y="800100"/>
                </a:lnTo>
                <a:cubicBezTo>
                  <a:pt x="1386952" y="974663"/>
                  <a:pt x="1392487" y="854979"/>
                  <a:pt x="1392487" y="990600"/>
                </a:cubicBezTo>
                <a:lnTo>
                  <a:pt x="1506787" y="1276350"/>
                </a:lnTo>
                <a:lnTo>
                  <a:pt x="1697287" y="1295400"/>
                </a:lnTo>
                <a:lnTo>
                  <a:pt x="1144837" y="1924050"/>
                </a:lnTo>
                <a:close/>
              </a:path>
            </a:pathLst>
          </a:custGeom>
          <a:blipFill dpi="0" rotWithShape="1">
            <a:blip r:embed="rId3"/>
            <a:srcRect/>
            <a:tile tx="0" ty="0" sx="100000" sy="100000" flip="none" algn="tl"/>
          </a:blipFill>
          <a:ln w="9525" algn="ctr">
            <a:solidFill>
              <a:schemeClr val="tx1"/>
            </a:solidFill>
            <a:round/>
            <a:headEnd/>
            <a:tailEnd/>
          </a:ln>
        </p:spPr>
        <p:txBody>
          <a:bodyPr lIns="71323" tIns="35662" rIns="71323" bIns="35662"/>
          <a:lstStyle/>
          <a:p>
            <a:endParaRPr lang="en-US"/>
          </a:p>
        </p:txBody>
      </p:sp>
      <p:grpSp>
        <p:nvGrpSpPr>
          <p:cNvPr id="22532" name="Group 28"/>
          <p:cNvGrpSpPr>
            <a:grpSpLocks/>
          </p:cNvGrpSpPr>
          <p:nvPr/>
        </p:nvGrpSpPr>
        <p:grpSpPr bwMode="auto">
          <a:xfrm>
            <a:off x="1656190" y="2400101"/>
            <a:ext cx="1908401" cy="1930798"/>
            <a:chOff x="432" y="288"/>
            <a:chExt cx="1584" cy="1488"/>
          </a:xfrm>
        </p:grpSpPr>
        <p:sp>
          <p:nvSpPr>
            <p:cNvPr id="22611" name="Oval 29"/>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2" name="Oval 30"/>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3" name="Oval 31"/>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4" name="Oval 32"/>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5" name="Oval 33"/>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6" name="Oval 34"/>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7" name="Oval 35"/>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18" name="Oval 36">
              <a:hlinkClick r:id="rId4" action="ppaction://hlinksldjump" highlightClick="1"/>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 y="662"/>
              <a:ext cx="787" cy="739"/>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2533" name="Group 46"/>
          <p:cNvGrpSpPr>
            <a:grpSpLocks/>
          </p:cNvGrpSpPr>
          <p:nvPr/>
        </p:nvGrpSpPr>
        <p:grpSpPr bwMode="auto">
          <a:xfrm>
            <a:off x="4877326" y="923128"/>
            <a:ext cx="1635773" cy="1608998"/>
            <a:chOff x="432" y="288"/>
            <a:chExt cx="1584" cy="1488"/>
          </a:xfrm>
        </p:grpSpPr>
        <p:sp>
          <p:nvSpPr>
            <p:cNvPr id="22603" name="Oval 47"/>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4" name="Oval 48"/>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5" name="Oval 49"/>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6" name="Oval 50"/>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7" name="Oval 51"/>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8" name="Oval 52"/>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9" name="Oval 53"/>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10" name="Oval 54">
              <a:hlinkClick r:id="rId6" action="ppaction://hlinksldjump" highlightClick="1"/>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 y="660"/>
              <a:ext cx="792" cy="74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18"/>
          <p:cNvGrpSpPr>
            <a:grpSpLocks/>
          </p:cNvGrpSpPr>
          <p:nvPr/>
        </p:nvGrpSpPr>
        <p:grpSpPr bwMode="auto">
          <a:xfrm>
            <a:off x="2272613" y="232626"/>
            <a:ext cx="1840245" cy="2011248"/>
            <a:chOff x="432" y="288"/>
            <a:chExt cx="1584" cy="1488"/>
          </a:xfrm>
        </p:grpSpPr>
        <p:sp>
          <p:nvSpPr>
            <p:cNvPr id="22595" name="Oval 8"/>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6" name="Oval 9"/>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7" name="Oval 10"/>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8" name="Oval 11"/>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9" name="Oval 12"/>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0" name="Oval 13"/>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1" name="Oval 14"/>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02" name="Oval 17">
              <a:hlinkClick r:id="rId8" action="ppaction://hlinksldjump" highlightClick="1"/>
              <a:hlinkHover r:id="" action="ppaction://noaction" highlightClick="1"/>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 y="662"/>
              <a:ext cx="788" cy="7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0" name="Freeform 49"/>
          <p:cNvSpPr/>
          <p:nvPr/>
        </p:nvSpPr>
        <p:spPr bwMode="auto">
          <a:xfrm>
            <a:off x="457200" y="5016500"/>
            <a:ext cx="6838950" cy="698500"/>
          </a:xfrm>
          <a:custGeom>
            <a:avLst/>
            <a:gdLst>
              <a:gd name="connsiteX0" fmla="*/ 19050 w 6838950"/>
              <a:gd name="connsiteY0" fmla="*/ 1089023 h 1222373"/>
              <a:gd name="connsiteX1" fmla="*/ 19050 w 6838950"/>
              <a:gd name="connsiteY1" fmla="*/ 1089023 h 1222373"/>
              <a:gd name="connsiteX2" fmla="*/ 495300 w 6838950"/>
              <a:gd name="connsiteY2" fmla="*/ 307973 h 1222373"/>
              <a:gd name="connsiteX3" fmla="*/ 1181100 w 6838950"/>
              <a:gd name="connsiteY3" fmla="*/ 155573 h 1222373"/>
              <a:gd name="connsiteX4" fmla="*/ 1733550 w 6838950"/>
              <a:gd name="connsiteY4" fmla="*/ 3173 h 1222373"/>
              <a:gd name="connsiteX5" fmla="*/ 3714750 w 6838950"/>
              <a:gd name="connsiteY5" fmla="*/ 155573 h 1222373"/>
              <a:gd name="connsiteX6" fmla="*/ 4953000 w 6838950"/>
              <a:gd name="connsiteY6" fmla="*/ 727073 h 1222373"/>
              <a:gd name="connsiteX7" fmla="*/ 4933950 w 6838950"/>
              <a:gd name="connsiteY7" fmla="*/ 727073 h 1222373"/>
              <a:gd name="connsiteX8" fmla="*/ 5962650 w 6838950"/>
              <a:gd name="connsiteY8" fmla="*/ 879473 h 1222373"/>
              <a:gd name="connsiteX9" fmla="*/ 6838950 w 6838950"/>
              <a:gd name="connsiteY9" fmla="*/ 936623 h 1222373"/>
              <a:gd name="connsiteX10" fmla="*/ 6800850 w 6838950"/>
              <a:gd name="connsiteY10" fmla="*/ 1222373 h 1222373"/>
              <a:gd name="connsiteX11" fmla="*/ 0 w 6838950"/>
              <a:gd name="connsiteY11" fmla="*/ 1165223 h 122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8950" h="1222373">
                <a:moveTo>
                  <a:pt x="19050" y="1089023"/>
                </a:moveTo>
                <a:lnTo>
                  <a:pt x="19050" y="1089023"/>
                </a:lnTo>
                <a:lnTo>
                  <a:pt x="495300" y="307973"/>
                </a:lnTo>
                <a:cubicBezTo>
                  <a:pt x="1193627" y="191585"/>
                  <a:pt x="1181100" y="425426"/>
                  <a:pt x="1181100" y="155573"/>
                </a:cubicBezTo>
                <a:cubicBezTo>
                  <a:pt x="1783947" y="0"/>
                  <a:pt x="1974949" y="3173"/>
                  <a:pt x="1733550" y="3173"/>
                </a:cubicBezTo>
                <a:cubicBezTo>
                  <a:pt x="3709833" y="195045"/>
                  <a:pt x="3401825" y="781424"/>
                  <a:pt x="3714750" y="155573"/>
                </a:cubicBezTo>
                <a:lnTo>
                  <a:pt x="4953000" y="727073"/>
                </a:lnTo>
                <a:cubicBezTo>
                  <a:pt x="4958750" y="729768"/>
                  <a:pt x="4940300" y="727073"/>
                  <a:pt x="4933950" y="727073"/>
                </a:cubicBezTo>
                <a:cubicBezTo>
                  <a:pt x="5942187" y="920965"/>
                  <a:pt x="5686785" y="1155338"/>
                  <a:pt x="5962650" y="879473"/>
                </a:cubicBezTo>
                <a:lnTo>
                  <a:pt x="6838950" y="936623"/>
                </a:lnTo>
                <a:lnTo>
                  <a:pt x="6800850" y="1222373"/>
                </a:lnTo>
                <a:lnTo>
                  <a:pt x="0" y="1165223"/>
                </a:lnTo>
              </a:path>
            </a:pathLst>
          </a:custGeom>
          <a:blipFill>
            <a:blip r:embed="rId10"/>
            <a:tile tx="0" ty="0" sx="100000" sy="100000" flip="none" algn="tl"/>
          </a:blipFill>
          <a:ln w="9525" cap="flat" cmpd="sng" algn="ctr">
            <a:noFill/>
            <a:prstDash val="solid"/>
            <a:round/>
            <a:headEnd type="none" w="med" len="med"/>
            <a:tailEnd type="none" w="med" len="med"/>
          </a:ln>
          <a:effectLst>
            <a:outerShdw blurRad="50800" dist="50800" dir="5400000" algn="ctr" rotWithShape="0">
              <a:srgbClr val="996600"/>
            </a:outerShdw>
          </a:effectLst>
        </p:spPr>
        <p:txBody>
          <a:bodyPr lIns="71323" tIns="35662" rIns="71323" bIns="35662"/>
          <a:lstStyle/>
          <a:p>
            <a:pPr>
              <a:defRPr/>
            </a:pPr>
            <a:endParaRPr lang="en-US">
              <a:latin typeface="Comic Sans MS" pitchFamily="66" charset="0"/>
            </a:endParaRPr>
          </a:p>
        </p:txBody>
      </p:sp>
      <p:sp>
        <p:nvSpPr>
          <p:cNvPr id="22536" name="Oval 51"/>
          <p:cNvSpPr>
            <a:spLocks noChangeArrowheads="1"/>
          </p:cNvSpPr>
          <p:nvPr/>
        </p:nvSpPr>
        <p:spPr bwMode="auto">
          <a:xfrm>
            <a:off x="6553200" y="698500"/>
            <a:ext cx="381000" cy="254000"/>
          </a:xfrm>
          <a:prstGeom prst="ellipse">
            <a:avLst/>
          </a:prstGeom>
          <a:solidFill>
            <a:srgbClr val="C00000"/>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22537" name="Oval 52"/>
          <p:cNvGrpSpPr>
            <a:grpSpLocks/>
          </p:cNvGrpSpPr>
          <p:nvPr/>
        </p:nvGrpSpPr>
        <p:grpSpPr bwMode="auto">
          <a:xfrm>
            <a:off x="6997701" y="1579562"/>
            <a:ext cx="482600" cy="402167"/>
            <a:chOff x="4408" y="1194"/>
            <a:chExt cx="304" cy="304"/>
          </a:xfrm>
        </p:grpSpPr>
        <p:pic>
          <p:nvPicPr>
            <p:cNvPr id="22593" name="Oval 5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8" y="1194"/>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4" name="Text Box 37"/>
            <p:cNvSpPr txBox="1">
              <a:spLocks noChangeArrowheads="1"/>
            </p:cNvSpPr>
            <p:nvPr/>
          </p:nvSpPr>
          <p:spPr bwMode="auto">
            <a:xfrm>
              <a:off x="4458" y="1242"/>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Comic Sans MS" pitchFamily="66" charset="0"/>
              </a:endParaRPr>
            </a:p>
          </p:txBody>
        </p:sp>
      </p:grpSp>
      <p:sp>
        <p:nvSpPr>
          <p:cNvPr id="54" name="Oval 53"/>
          <p:cNvSpPr/>
          <p:nvPr/>
        </p:nvSpPr>
        <p:spPr bwMode="auto">
          <a:xfrm>
            <a:off x="5053080" y="261938"/>
            <a:ext cx="477100" cy="482700"/>
          </a:xfrm>
          <a:prstGeom prst="ellipse">
            <a:avLst/>
          </a:prstGeom>
          <a:solidFill>
            <a:srgbClr val="FF0066">
              <a:alpha val="36000"/>
            </a:srgbClr>
          </a:solidFill>
          <a:ln w="9525" cap="flat" cmpd="sng" algn="ctr">
            <a:solidFill>
              <a:schemeClr val="tx1"/>
            </a:solidFill>
            <a:prstDash val="solid"/>
            <a:round/>
            <a:headEnd type="none" w="med" len="med"/>
            <a:tailEnd type="none" w="med" len="med"/>
          </a:ln>
          <a:effectLst/>
          <a:scene3d>
            <a:camera prst="orthographicFront"/>
            <a:lightRig rig="twoPt" dir="t"/>
          </a:scene3d>
          <a:sp3d>
            <a:bevelB w="165100" prst="coolSlant"/>
          </a:sp3d>
        </p:spPr>
        <p:txBody>
          <a:bodyPr lIns="71323" tIns="35662" rIns="71323" bIns="35662"/>
          <a:lstStyle/>
          <a:p>
            <a:pPr>
              <a:defRPr/>
            </a:pPr>
            <a:endParaRPr lang="en-US">
              <a:latin typeface="Comic Sans MS" pitchFamily="66" charset="0"/>
            </a:endParaRPr>
          </a:p>
        </p:txBody>
      </p:sp>
      <p:sp>
        <p:nvSpPr>
          <p:cNvPr id="22541" name="Oval 54"/>
          <p:cNvSpPr>
            <a:spLocks noChangeArrowheads="1"/>
          </p:cNvSpPr>
          <p:nvPr/>
        </p:nvSpPr>
        <p:spPr bwMode="auto">
          <a:xfrm>
            <a:off x="2028045" y="2044650"/>
            <a:ext cx="477100" cy="482700"/>
          </a:xfrm>
          <a:prstGeom prst="ellipse">
            <a:avLst/>
          </a:prstGeom>
          <a:solidFill>
            <a:srgbClr val="0000CC"/>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22542" name="Group 37"/>
          <p:cNvGrpSpPr>
            <a:grpSpLocks/>
          </p:cNvGrpSpPr>
          <p:nvPr/>
        </p:nvGrpSpPr>
        <p:grpSpPr bwMode="auto">
          <a:xfrm>
            <a:off x="4489235" y="2662576"/>
            <a:ext cx="1772087" cy="1850348"/>
            <a:chOff x="432" y="288"/>
            <a:chExt cx="1584" cy="1488"/>
          </a:xfrm>
        </p:grpSpPr>
        <p:sp>
          <p:nvSpPr>
            <p:cNvPr id="22585" name="Oval 38"/>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6" name="Oval 39"/>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7" name="Oval 40"/>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8" name="Oval 41"/>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9" name="Oval 42"/>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0" name="Oval 43"/>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1" name="Oval 44"/>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592" name="Oval 45">
              <a:hlinkClick r:id="rId12" action="ppaction://hlinksldjump" highlightClick="1"/>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 y="663"/>
              <a:ext cx="790" cy="74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2543" name="Oval 61"/>
          <p:cNvSpPr>
            <a:spLocks noChangeArrowheads="1"/>
          </p:cNvSpPr>
          <p:nvPr/>
        </p:nvSpPr>
        <p:spPr bwMode="auto">
          <a:xfrm>
            <a:off x="6400800" y="2603500"/>
            <a:ext cx="609600" cy="508000"/>
          </a:xfrm>
          <a:prstGeom prst="ellipse">
            <a:avLst/>
          </a:prstGeom>
          <a:solidFill>
            <a:schemeClr val="folHlink"/>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7" name="Group 37"/>
          <p:cNvGrpSpPr>
            <a:grpSpLocks/>
          </p:cNvGrpSpPr>
          <p:nvPr/>
        </p:nvGrpSpPr>
        <p:grpSpPr bwMode="auto">
          <a:xfrm>
            <a:off x="4490512" y="2675902"/>
            <a:ext cx="1772087" cy="1850348"/>
            <a:chOff x="432" y="288"/>
            <a:chExt cx="1584" cy="1488"/>
          </a:xfrm>
        </p:grpSpPr>
        <p:sp>
          <p:nvSpPr>
            <p:cNvPr id="22577" name="Oval 38"/>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8" name="Oval 39"/>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9" name="Oval 40"/>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0" name="Oval 41"/>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1" name="Oval 42"/>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2" name="Oval 43"/>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83" name="Oval 44"/>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84" name="Oval 45">
              <a:hlinkClick r:id="" action="ppaction://noaction" highlightClick="1"/>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2" y="663"/>
              <a:ext cx="79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6"/>
          <p:cNvGrpSpPr>
            <a:grpSpLocks/>
          </p:cNvGrpSpPr>
          <p:nvPr/>
        </p:nvGrpSpPr>
        <p:grpSpPr bwMode="auto">
          <a:xfrm>
            <a:off x="4880423" y="901335"/>
            <a:ext cx="1635773" cy="1619055"/>
            <a:chOff x="414" y="279"/>
            <a:chExt cx="1584" cy="1497"/>
          </a:xfrm>
        </p:grpSpPr>
        <p:sp>
          <p:nvSpPr>
            <p:cNvPr id="22569" name="Oval 47"/>
            <p:cNvSpPr>
              <a:spLocks noChangeArrowheads="1"/>
            </p:cNvSpPr>
            <p:nvPr/>
          </p:nvSpPr>
          <p:spPr bwMode="auto">
            <a:xfrm>
              <a:off x="1488" y="720"/>
              <a:ext cx="510" cy="576"/>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0" name="Oval 48"/>
            <p:cNvSpPr>
              <a:spLocks noChangeArrowheads="1"/>
            </p:cNvSpPr>
            <p:nvPr/>
          </p:nvSpPr>
          <p:spPr bwMode="auto">
            <a:xfrm>
              <a:off x="1200" y="1200"/>
              <a:ext cx="576"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1" name="Oval 49"/>
            <p:cNvSpPr>
              <a:spLocks noChangeArrowheads="1"/>
            </p:cNvSpPr>
            <p:nvPr/>
          </p:nvSpPr>
          <p:spPr bwMode="auto">
            <a:xfrm>
              <a:off x="654" y="1200"/>
              <a:ext cx="594" cy="576"/>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2" name="Oval 50"/>
            <p:cNvSpPr>
              <a:spLocks noChangeArrowheads="1"/>
            </p:cNvSpPr>
            <p:nvPr/>
          </p:nvSpPr>
          <p:spPr bwMode="auto">
            <a:xfrm>
              <a:off x="1158" y="279"/>
              <a:ext cx="576" cy="537"/>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3" name="Oval 51"/>
            <p:cNvSpPr>
              <a:spLocks noChangeArrowheads="1"/>
            </p:cNvSpPr>
            <p:nvPr/>
          </p:nvSpPr>
          <p:spPr bwMode="auto">
            <a:xfrm>
              <a:off x="654" y="346"/>
              <a:ext cx="552"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4" name="Oval 52"/>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75" name="Oval 53"/>
            <p:cNvSpPr>
              <a:spLocks noChangeArrowheads="1"/>
            </p:cNvSpPr>
            <p:nvPr/>
          </p:nvSpPr>
          <p:spPr bwMode="auto">
            <a:xfrm>
              <a:off x="414" y="807"/>
              <a:ext cx="546" cy="537"/>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76" name="Oval 54">
              <a:hlinkClick r:id="" action="ppaction://noaction" highlightClick="1"/>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1" y="620"/>
              <a:ext cx="79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8"/>
          <p:cNvGrpSpPr>
            <a:grpSpLocks/>
          </p:cNvGrpSpPr>
          <p:nvPr/>
        </p:nvGrpSpPr>
        <p:grpSpPr bwMode="auto">
          <a:xfrm>
            <a:off x="2263409" y="235009"/>
            <a:ext cx="1840245" cy="2011248"/>
            <a:chOff x="432" y="288"/>
            <a:chExt cx="1584" cy="1488"/>
          </a:xfrm>
        </p:grpSpPr>
        <p:sp>
          <p:nvSpPr>
            <p:cNvPr id="22561" name="Oval 8"/>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2" name="Oval 9"/>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3" name="Oval 10"/>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4" name="Oval 11"/>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5" name="Oval 12"/>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6" name="Oval 13"/>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67" name="Oval 14"/>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68" name="Oval 17">
              <a:hlinkClick r:id="rId6" action="ppaction://hlinksldjump" highlightClick="1"/>
              <a:hlinkHover r:id="" action="ppaction://noaction" highlightClick="1"/>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3" y="726"/>
              <a:ext cx="78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8"/>
          <p:cNvGrpSpPr>
            <a:grpSpLocks/>
          </p:cNvGrpSpPr>
          <p:nvPr/>
        </p:nvGrpSpPr>
        <p:grpSpPr bwMode="auto">
          <a:xfrm>
            <a:off x="1649199" y="2398927"/>
            <a:ext cx="1908401" cy="1930798"/>
            <a:chOff x="432" y="288"/>
            <a:chExt cx="1584" cy="1488"/>
          </a:xfrm>
        </p:grpSpPr>
        <p:sp>
          <p:nvSpPr>
            <p:cNvPr id="22553" name="Oval 29"/>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4" name="Oval 30"/>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5" name="Oval 31"/>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6" name="Oval 32"/>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7" name="Oval 33"/>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8" name="Oval 34"/>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59" name="Oval 35"/>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60" name="Oval 36">
              <a:hlinkClick r:id="" action="ppaction://noaction" highlightClick="1"/>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3" y="662"/>
              <a:ext cx="787"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8" name="Picture 89" descr="Button-04-june">
            <a:hlinkClick r:id="rId18" action="ppaction://hlinksldjump"/>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229600" y="5016500"/>
            <a:ext cx="914400" cy="66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93" descr="Bird-03-june"/>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405689" y="0"/>
            <a:ext cx="17383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95" descr="Bird-03-june"/>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flipH="1">
            <a:off x="-34925" y="156106"/>
            <a:ext cx="1255713" cy="5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96" descr="Bird-03-june"/>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flipH="1">
            <a:off x="422275" y="283104"/>
            <a:ext cx="1435100" cy="57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02" descr="Bird-03-june"/>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flipH="1">
            <a:off x="955676" y="-97896"/>
            <a:ext cx="179387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694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exit" presetSubtype="0" fill="hold" nodeType="clickEffect">
                                  <p:stCondLst>
                                    <p:cond delay="0"/>
                                  </p:stCondLst>
                                  <p:childTnLst>
                                    <p:animEffect transition="out" filter="fade">
                                      <p:cBhvr>
                                        <p:cTn id="6" dur="2000"/>
                                        <p:tgtEl>
                                          <p:spTgt spid="7"/>
                                        </p:tgtEl>
                                      </p:cBhvr>
                                    </p:animEffect>
                                    <p:anim calcmode="lin" valueType="num">
                                      <p:cBhvr>
                                        <p:cTn id="7" dur="2000"/>
                                        <p:tgtEl>
                                          <p:spTgt spid="7"/>
                                        </p:tgtEl>
                                        <p:attrNameLst>
                                          <p:attrName>style.rotation</p:attrName>
                                        </p:attrNameLst>
                                      </p:cBhvr>
                                      <p:tavLst>
                                        <p:tav tm="0">
                                          <p:val>
                                            <p:fltVal val="0"/>
                                          </p:val>
                                        </p:tav>
                                        <p:tav tm="100000">
                                          <p:val>
                                            <p:fltVal val="720"/>
                                          </p:val>
                                        </p:tav>
                                      </p:tavLst>
                                    </p:anim>
                                    <p:anim calcmode="lin" valueType="num">
                                      <p:cBhvr>
                                        <p:cTn id="8" dur="2000"/>
                                        <p:tgtEl>
                                          <p:spTgt spid="7"/>
                                        </p:tgtEl>
                                        <p:attrNameLst>
                                          <p:attrName>ppt_h</p:attrName>
                                        </p:attrNameLst>
                                      </p:cBhvr>
                                      <p:tavLst>
                                        <p:tav tm="0">
                                          <p:val>
                                            <p:strVal val="ppt_h"/>
                                          </p:val>
                                        </p:tav>
                                        <p:tav tm="100000">
                                          <p:val>
                                            <p:fltVal val="0"/>
                                          </p:val>
                                        </p:tav>
                                      </p:tavLst>
                                    </p:anim>
                                    <p:anim calcmode="lin" valueType="num">
                                      <p:cBhvr>
                                        <p:cTn id="9" dur="2000"/>
                                        <p:tgtEl>
                                          <p:spTgt spid="7"/>
                                        </p:tgtEl>
                                        <p:attrNameLst>
                                          <p:attrName>ppt_w</p:attrName>
                                        </p:attrNameLst>
                                      </p:cBhvr>
                                      <p:tavLst>
                                        <p:tav tm="0">
                                          <p:val>
                                            <p:strVal val="ppt_w"/>
                                          </p:val>
                                        </p:tav>
                                        <p:tav tm="100000">
                                          <p:val>
                                            <p:fltVal val="0"/>
                                          </p:val>
                                        </p:tav>
                                      </p:tavLst>
                                    </p:anim>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5" presetClass="exit" presetSubtype="0" fill="hold" nodeType="clickEffect">
                                  <p:stCondLst>
                                    <p:cond delay="0"/>
                                  </p:stCondLst>
                                  <p:childTnLst>
                                    <p:animEffect transition="out" filter="fade">
                                      <p:cBhvr>
                                        <p:cTn id="15" dur="2000"/>
                                        <p:tgtEl>
                                          <p:spTgt spid="8"/>
                                        </p:tgtEl>
                                      </p:cBhvr>
                                    </p:animEffect>
                                    <p:anim calcmode="lin" valueType="num">
                                      <p:cBhvr>
                                        <p:cTn id="16" dur="2000"/>
                                        <p:tgtEl>
                                          <p:spTgt spid="8"/>
                                        </p:tgtEl>
                                        <p:attrNameLst>
                                          <p:attrName>style.rotation</p:attrName>
                                        </p:attrNameLst>
                                      </p:cBhvr>
                                      <p:tavLst>
                                        <p:tav tm="0">
                                          <p:val>
                                            <p:fltVal val="0"/>
                                          </p:val>
                                        </p:tav>
                                        <p:tav tm="100000">
                                          <p:val>
                                            <p:fltVal val="720"/>
                                          </p:val>
                                        </p:tav>
                                      </p:tavLst>
                                    </p:anim>
                                    <p:anim calcmode="lin" valueType="num">
                                      <p:cBhvr>
                                        <p:cTn id="17" dur="2000"/>
                                        <p:tgtEl>
                                          <p:spTgt spid="8"/>
                                        </p:tgtEl>
                                        <p:attrNameLst>
                                          <p:attrName>ppt_h</p:attrName>
                                        </p:attrNameLst>
                                      </p:cBhvr>
                                      <p:tavLst>
                                        <p:tav tm="0">
                                          <p:val>
                                            <p:strVal val="ppt_h"/>
                                          </p:val>
                                        </p:tav>
                                        <p:tav tm="100000">
                                          <p:val>
                                            <p:fltVal val="0"/>
                                          </p:val>
                                        </p:tav>
                                      </p:tavLst>
                                    </p:anim>
                                    <p:anim calcmode="lin" valueType="num">
                                      <p:cBhvr>
                                        <p:cTn id="18" dur="2000"/>
                                        <p:tgtEl>
                                          <p:spTgt spid="8"/>
                                        </p:tgtEl>
                                        <p:attrNameLst>
                                          <p:attrName>ppt_w</p:attrName>
                                        </p:attrNameLst>
                                      </p:cBhvr>
                                      <p:tavLst>
                                        <p:tav tm="0">
                                          <p:val>
                                            <p:strVal val="ppt_w"/>
                                          </p:val>
                                        </p:tav>
                                        <p:tav tm="100000">
                                          <p:val>
                                            <p:fltVal val="0"/>
                                          </p:val>
                                        </p:tav>
                                      </p:tavLst>
                                    </p:anim>
                                    <p:set>
                                      <p:cBhvr>
                                        <p:cTn id="19"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5" presetClass="exit" presetSubtype="0" fill="hold" nodeType="clickEffect">
                                  <p:stCondLst>
                                    <p:cond delay="0"/>
                                  </p:stCondLst>
                                  <p:childTnLst>
                                    <p:animEffect transition="out" filter="fade">
                                      <p:cBhvr>
                                        <p:cTn id="24" dur="2000"/>
                                        <p:tgtEl>
                                          <p:spTgt spid="9"/>
                                        </p:tgtEl>
                                      </p:cBhvr>
                                    </p:animEffect>
                                    <p:anim calcmode="lin" valueType="num">
                                      <p:cBhvr>
                                        <p:cTn id="25" dur="2000"/>
                                        <p:tgtEl>
                                          <p:spTgt spid="9"/>
                                        </p:tgtEl>
                                        <p:attrNameLst>
                                          <p:attrName>style.rotation</p:attrName>
                                        </p:attrNameLst>
                                      </p:cBhvr>
                                      <p:tavLst>
                                        <p:tav tm="0">
                                          <p:val>
                                            <p:fltVal val="0"/>
                                          </p:val>
                                        </p:tav>
                                        <p:tav tm="100000">
                                          <p:val>
                                            <p:fltVal val="720"/>
                                          </p:val>
                                        </p:tav>
                                      </p:tavLst>
                                    </p:anim>
                                    <p:anim calcmode="lin" valueType="num">
                                      <p:cBhvr>
                                        <p:cTn id="26" dur="2000"/>
                                        <p:tgtEl>
                                          <p:spTgt spid="9"/>
                                        </p:tgtEl>
                                        <p:attrNameLst>
                                          <p:attrName>ppt_h</p:attrName>
                                        </p:attrNameLst>
                                      </p:cBhvr>
                                      <p:tavLst>
                                        <p:tav tm="0">
                                          <p:val>
                                            <p:strVal val="ppt_h"/>
                                          </p:val>
                                        </p:tav>
                                        <p:tav tm="100000">
                                          <p:val>
                                            <p:fltVal val="0"/>
                                          </p:val>
                                        </p:tav>
                                      </p:tavLst>
                                    </p:anim>
                                    <p:anim calcmode="lin" valueType="num">
                                      <p:cBhvr>
                                        <p:cTn id="27" dur="2000"/>
                                        <p:tgtEl>
                                          <p:spTgt spid="9"/>
                                        </p:tgtEl>
                                        <p:attrNameLst>
                                          <p:attrName>ppt_w</p:attrName>
                                        </p:attrNameLst>
                                      </p:cBhvr>
                                      <p:tavLst>
                                        <p:tav tm="0">
                                          <p:val>
                                            <p:strVal val="ppt_w"/>
                                          </p:val>
                                        </p:tav>
                                        <p:tav tm="100000">
                                          <p:val>
                                            <p:fltVal val="0"/>
                                          </p:val>
                                        </p:tav>
                                      </p:tavLst>
                                    </p:anim>
                                    <p:set>
                                      <p:cBhvr>
                                        <p:cTn id="28"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5" presetClass="exit" presetSubtype="0" fill="hold" nodeType="clickEffect">
                                  <p:stCondLst>
                                    <p:cond delay="0"/>
                                  </p:stCondLst>
                                  <p:childTnLst>
                                    <p:animEffect transition="out" filter="fade">
                                      <p:cBhvr>
                                        <p:cTn id="33" dur="2000"/>
                                        <p:tgtEl>
                                          <p:spTgt spid="10"/>
                                        </p:tgtEl>
                                      </p:cBhvr>
                                    </p:animEffect>
                                    <p:anim calcmode="lin" valueType="num">
                                      <p:cBhvr>
                                        <p:cTn id="34" dur="2000"/>
                                        <p:tgtEl>
                                          <p:spTgt spid="10"/>
                                        </p:tgtEl>
                                        <p:attrNameLst>
                                          <p:attrName>style.rotation</p:attrName>
                                        </p:attrNameLst>
                                      </p:cBhvr>
                                      <p:tavLst>
                                        <p:tav tm="0">
                                          <p:val>
                                            <p:fltVal val="0"/>
                                          </p:val>
                                        </p:tav>
                                        <p:tav tm="100000">
                                          <p:val>
                                            <p:fltVal val="720"/>
                                          </p:val>
                                        </p:tav>
                                      </p:tavLst>
                                    </p:anim>
                                    <p:anim calcmode="lin" valueType="num">
                                      <p:cBhvr>
                                        <p:cTn id="35" dur="2000"/>
                                        <p:tgtEl>
                                          <p:spTgt spid="10"/>
                                        </p:tgtEl>
                                        <p:attrNameLst>
                                          <p:attrName>ppt_h</p:attrName>
                                        </p:attrNameLst>
                                      </p:cBhvr>
                                      <p:tavLst>
                                        <p:tav tm="0">
                                          <p:val>
                                            <p:strVal val="ppt_h"/>
                                          </p:val>
                                        </p:tav>
                                        <p:tav tm="100000">
                                          <p:val>
                                            <p:fltVal val="0"/>
                                          </p:val>
                                        </p:tav>
                                      </p:tavLst>
                                    </p:anim>
                                    <p:anim calcmode="lin" valueType="num">
                                      <p:cBhvr>
                                        <p:cTn id="36" dur="2000"/>
                                        <p:tgtEl>
                                          <p:spTgt spid="10"/>
                                        </p:tgtEl>
                                        <p:attrNameLst>
                                          <p:attrName>ppt_w</p:attrName>
                                        </p:attrNameLst>
                                      </p:cBhvr>
                                      <p:tavLst>
                                        <p:tav tm="0">
                                          <p:val>
                                            <p:strVal val="ppt_w"/>
                                          </p:val>
                                        </p:tav>
                                        <p:tav tm="100000">
                                          <p:val>
                                            <p:fltVal val="0"/>
                                          </p:val>
                                        </p:tav>
                                      </p:tavLst>
                                    </p:anim>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a:solidFill>
                  <a:srgbClr val="FFFF00"/>
                </a:solidFill>
                <a:latin typeface="+mj-lt"/>
                <a:ea typeface="+mj-lt"/>
                <a:cs typeface="+mj-lt"/>
              </a:rPr>
              <a:t>Câu hỏi 1</a:t>
            </a:r>
          </a:p>
        </p:txBody>
      </p:sp>
      <p:sp>
        <p:nvSpPr>
          <p:cNvPr id="23564"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vi-VN" sz="2800" b="1" dirty="0">
                <a:solidFill>
                  <a:srgbClr val="0000CC"/>
                </a:solidFill>
                <a:latin typeface="Arial" pitchFamily="34" charset="0"/>
                <a:cs typeface="Arial" pitchFamily="34" charset="0"/>
              </a:rPr>
              <a:t>Việc làm nào thể hiện em yêu thuơng gia đình?</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3022880" y="2063712"/>
            <a:ext cx="4680295" cy="714375"/>
          </a:xfrm>
          <a:prstGeom prst="bevel">
            <a:avLst/>
          </a:prstGeom>
          <a:solidFill>
            <a:srgbClr val="00B05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just">
              <a:defRPr/>
            </a:pPr>
            <a:r>
              <a:rPr lang="en-US" sz="2800" b="1" dirty="0">
                <a:latin typeface="Arial" pitchFamily="34" charset="0"/>
                <a:cs typeface="Arial" pitchFamily="34" charset="0"/>
              </a:rPr>
              <a:t>A. </a:t>
            </a:r>
            <a:r>
              <a:rPr lang="en-US" sz="2800" b="1" dirty="0" err="1">
                <a:latin typeface="Arial" pitchFamily="34" charset="0"/>
                <a:cs typeface="Arial" pitchFamily="34" charset="0"/>
              </a:rPr>
              <a:t>Quét</a:t>
            </a:r>
            <a:r>
              <a:rPr lang="en-US" sz="2800" b="1" dirty="0">
                <a:latin typeface="Arial" pitchFamily="34" charset="0"/>
                <a:cs typeface="Arial" pitchFamily="34" charset="0"/>
              </a:rPr>
              <a:t> </a:t>
            </a:r>
            <a:r>
              <a:rPr lang="en-US" sz="2800" b="1" dirty="0" err="1">
                <a:latin typeface="Arial" pitchFamily="34" charset="0"/>
                <a:cs typeface="Arial" pitchFamily="34" charset="0"/>
              </a:rPr>
              <a:t>nhà</a:t>
            </a:r>
            <a:r>
              <a:rPr lang="en-US" sz="2800" b="1" dirty="0">
                <a:latin typeface="Arial" pitchFamily="34" charset="0"/>
                <a:cs typeface="Arial" pitchFamily="34" charset="0"/>
              </a:rPr>
              <a:t> </a:t>
            </a:r>
            <a:r>
              <a:rPr lang="en-US" sz="2800" b="1" dirty="0" err="1">
                <a:latin typeface="Arial" pitchFamily="34" charset="0"/>
                <a:cs typeface="Arial" pitchFamily="34" charset="0"/>
              </a:rPr>
              <a:t>giúp</a:t>
            </a:r>
            <a:r>
              <a:rPr lang="en-US" sz="2800" b="1" dirty="0">
                <a:latin typeface="Arial" pitchFamily="34" charset="0"/>
                <a:cs typeface="Arial" pitchFamily="34" charset="0"/>
              </a:rPr>
              <a:t> </a:t>
            </a:r>
            <a:r>
              <a:rPr lang="en-US" sz="2800" b="1" dirty="0" err="1">
                <a:latin typeface="Arial" pitchFamily="34" charset="0"/>
                <a:cs typeface="Arial" pitchFamily="34" charset="0"/>
              </a:rPr>
              <a:t>bố</a:t>
            </a:r>
            <a:r>
              <a:rPr lang="en-US" sz="2800" b="1" dirty="0">
                <a:latin typeface="Arial" pitchFamily="34" charset="0"/>
                <a:cs typeface="Arial" pitchFamily="34" charset="0"/>
              </a:rPr>
              <a:t> </a:t>
            </a:r>
            <a:r>
              <a:rPr lang="en-US" sz="2800" b="1" dirty="0" err="1">
                <a:latin typeface="Arial" pitchFamily="34" charset="0"/>
                <a:cs typeface="Arial" pitchFamily="34" charset="0"/>
              </a:rPr>
              <a:t>mẹ</a:t>
            </a:r>
            <a:endParaRPr lang="en-US" sz="2800" b="1" dirty="0">
              <a:latin typeface="Arial" pitchFamily="34" charset="0"/>
              <a:cs typeface="Arial" pitchFamily="34" charset="0"/>
            </a:endParaRPr>
          </a:p>
        </p:txBody>
      </p:sp>
      <p:sp>
        <p:nvSpPr>
          <p:cNvPr id="39" name="Bevel 38"/>
          <p:cNvSpPr/>
          <p:nvPr>
            <p:custDataLst>
              <p:tags r:id="rId2"/>
            </p:custDataLst>
          </p:nvPr>
        </p:nvSpPr>
        <p:spPr>
          <a:xfrm>
            <a:off x="2989941" y="3238500"/>
            <a:ext cx="4713234" cy="714375"/>
          </a:xfrm>
          <a:prstGeom prst="bevel">
            <a:avLst/>
          </a:prstGeom>
          <a:solidFill>
            <a:srgbClr val="00B05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just">
              <a:defRPr/>
            </a:pPr>
            <a:r>
              <a:rPr lang="en-US" sz="2800" b="1" dirty="0">
                <a:latin typeface="Arial" pitchFamily="34" charset="0"/>
                <a:cs typeface="Arial" pitchFamily="34" charset="0"/>
              </a:rPr>
              <a:t>B. </a:t>
            </a:r>
            <a:r>
              <a:rPr lang="vi-VN" sz="2800" b="1" dirty="0">
                <a:latin typeface="Arial" pitchFamily="34" charset="0"/>
                <a:cs typeface="Arial" pitchFamily="34" charset="0"/>
              </a:rPr>
              <a:t>Bày đồ chơi khắp nhà</a:t>
            </a:r>
            <a:endParaRPr lang="en-US" sz="28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1789" y="249369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5114" y="249369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16">
            <a:hlinkClick r:id="rId22"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
        <p:nvSpPr>
          <p:cNvPr id="42" name="Bevel 41"/>
          <p:cNvSpPr/>
          <p:nvPr>
            <p:custDataLst>
              <p:tags r:id="rId3"/>
            </p:custDataLst>
          </p:nvPr>
        </p:nvSpPr>
        <p:spPr>
          <a:xfrm>
            <a:off x="2989941" y="4297189"/>
            <a:ext cx="4713234" cy="714375"/>
          </a:xfrm>
          <a:prstGeom prst="bevel">
            <a:avLst/>
          </a:prstGeom>
          <a:solidFill>
            <a:srgbClr val="00B05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just">
              <a:defRPr/>
            </a:pPr>
            <a:r>
              <a:rPr lang="en-US" sz="2800" b="1" dirty="0">
                <a:latin typeface="Arial" pitchFamily="34" charset="0"/>
                <a:cs typeface="Arial" pitchFamily="34" charset="0"/>
              </a:rPr>
              <a:t>C. </a:t>
            </a:r>
            <a:r>
              <a:rPr lang="en-US" sz="2800" b="1" dirty="0" err="1">
                <a:latin typeface="Arial" pitchFamily="34" charset="0"/>
                <a:cs typeface="Arial" pitchFamily="34" charset="0"/>
              </a:rPr>
              <a:t>Xem</a:t>
            </a:r>
            <a:r>
              <a:rPr lang="en-US" sz="2800" b="1" dirty="0">
                <a:latin typeface="Arial" pitchFamily="34" charset="0"/>
                <a:cs typeface="Arial" pitchFamily="34" charset="0"/>
              </a:rPr>
              <a:t> </a:t>
            </a:r>
            <a:r>
              <a:rPr lang="en-US" sz="2800" b="1" dirty="0" err="1">
                <a:latin typeface="Arial" pitchFamily="34" charset="0"/>
                <a:cs typeface="Arial" pitchFamily="34" charset="0"/>
              </a:rPr>
              <a:t>tivi</a:t>
            </a:r>
            <a:r>
              <a:rPr lang="en-US" sz="2800" b="1" dirty="0">
                <a:latin typeface="Arial" pitchFamily="34" charset="0"/>
                <a:cs typeface="Arial" pitchFamily="34" charset="0"/>
              </a:rPr>
              <a:t> </a:t>
            </a:r>
            <a:r>
              <a:rPr lang="en-US" sz="2800" b="1" dirty="0" err="1">
                <a:latin typeface="Arial" pitchFamily="34" charset="0"/>
                <a:cs typeface="Arial" pitchFamily="34" charset="0"/>
              </a:rPr>
              <a:t>cả</a:t>
            </a:r>
            <a:r>
              <a:rPr lang="en-US" sz="2800" b="1" dirty="0">
                <a:latin typeface="Arial" pitchFamily="34" charset="0"/>
                <a:cs typeface="Arial" pitchFamily="34" charset="0"/>
              </a:rPr>
              <a:t> </a:t>
            </a:r>
            <a:r>
              <a:rPr lang="en-US" sz="2800" b="1" dirty="0" err="1">
                <a:latin typeface="Arial" pitchFamily="34" charset="0"/>
                <a:cs typeface="Arial" pitchFamily="34" charset="0"/>
              </a:rPr>
              <a:t>ngày</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7687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6"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6"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7"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7"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7"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7"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8"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9" name="DOORBELL.WAV"/>
                                        </p:tgtEl>
                                      </p:cMediaNode>
                                    </p:audio>
                                  </p:subTnLst>
                                </p:cTn>
                              </p:par>
                            </p:childTnLst>
                          </p:cTn>
                        </p:par>
                        <p:par>
                          <p:cTn id="47" fill="hold">
                            <p:stCondLst>
                              <p:cond delay="5500"/>
                            </p:stCondLst>
                            <p:childTnLst>
                              <p:par>
                                <p:cTn id="48" presetID="14" presetClass="entr" presetSubtype="1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randombar(horizontal)">
                                      <p:cBhvr>
                                        <p:cTn id="50" dur="1000"/>
                                        <p:tgtEl>
                                          <p:spTgt spid="42"/>
                                        </p:tgtEl>
                                      </p:cBhvr>
                                    </p:animEffect>
                                  </p:childTnLst>
                                  <p:subTnLst>
                                    <p:audio>
                                      <p:cMediaNode>
                                        <p:cTn display="0" masterRel="sameClick">
                                          <p:stCondLst>
                                            <p:cond evt="begin" delay="0">
                                              <p:tn val="48"/>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subTnLst>
                                    <p:audio>
                                      <p:cMediaNode>
                                        <p:cTn display="0" masterRel="sameClick">
                                          <p:stCondLst>
                                            <p:cond evt="begin" delay="0">
                                              <p:tn val="54"/>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38"/>
                  </p:tgtEl>
                </p:cond>
              </p:nextCondLst>
            </p:seq>
            <p:seq concurrent="1" nextAc="seek">
              <p:cTn id="57" restart="whenNotActive" fill="hold" evtFilter="cancelBubble" nodeType="interactiveSeq">
                <p:stCondLst>
                  <p:cond evt="onClick" delay="0">
                    <p:tgtEl>
                      <p:spTgt spid="39"/>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5"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000"/>
                                        <p:tgtEl>
                                          <p:spTgt spid="41"/>
                                        </p:tgtEl>
                                      </p:cBhvr>
                                    </p:animEffect>
                                    <p:anim calcmode="lin" valueType="num">
                                      <p:cBhvr>
                                        <p:cTn id="63" dur="2000" fill="hold"/>
                                        <p:tgtEl>
                                          <p:spTgt spid="41"/>
                                        </p:tgtEl>
                                        <p:attrNameLst>
                                          <p:attrName>ppt_w</p:attrName>
                                        </p:attrNameLst>
                                      </p:cBhvr>
                                      <p:tavLst>
                                        <p:tav tm="0" fmla="#ppt_w*sin(2.5*pi*$)">
                                          <p:val>
                                            <p:fltVal val="0"/>
                                          </p:val>
                                        </p:tav>
                                        <p:tav tm="100000">
                                          <p:val>
                                            <p:fltVal val="1"/>
                                          </p:val>
                                        </p:tav>
                                      </p:tavLst>
                                    </p:anim>
                                    <p:anim calcmode="lin" valueType="num">
                                      <p:cBhvr>
                                        <p:cTn id="64"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1" name="Nhac hieu thua cuoc.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xit" presetSubtype="21" fill="hold" nodeType="clickEffect">
                                  <p:stCondLst>
                                    <p:cond delay="0"/>
                                  </p:stCondLst>
                                  <p:childTnLst>
                                    <p:animEffect transition="out" filter="barn(inVertical)">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28"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29"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30" name="Group 11"/>
          <p:cNvGrpSpPr>
            <a:grpSpLocks/>
          </p:cNvGrpSpPr>
          <p:nvPr/>
        </p:nvGrpSpPr>
        <p:grpSpPr bwMode="auto">
          <a:xfrm>
            <a:off x="1214439" y="164042"/>
            <a:ext cx="7700962" cy="1148292"/>
            <a:chOff x="766" y="149"/>
            <a:chExt cx="4851" cy="868"/>
          </a:xfrm>
        </p:grpSpPr>
        <p:pic>
          <p:nvPicPr>
            <p:cNvPr id="26667" name="Picture 12"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13"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14"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6632"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6633"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6634"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6635"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a:solidFill>
                  <a:srgbClr val="FFFF00"/>
                </a:solidFill>
                <a:latin typeface="+mj-lt"/>
                <a:ea typeface="+mj-lt"/>
                <a:cs typeface="+mj-lt"/>
              </a:rPr>
              <a:t>May </a:t>
            </a:r>
            <a:r>
              <a:rPr lang="en-US" sz="2500" kern="10" dirty="0" err="1">
                <a:solidFill>
                  <a:srgbClr val="FFFF00"/>
                </a:solidFill>
                <a:latin typeface="+mj-lt"/>
                <a:ea typeface="+mj-lt"/>
                <a:cs typeface="+mj-lt"/>
              </a:rPr>
              <a:t>mắn</a:t>
            </a:r>
            <a:endParaRPr lang="en-US" sz="2500" kern="10" dirty="0">
              <a:solidFill>
                <a:srgbClr val="FFFF00"/>
              </a:solidFill>
              <a:latin typeface="+mj-lt"/>
              <a:ea typeface="+mj-lt"/>
              <a:cs typeface="+mj-lt"/>
            </a:endParaRPr>
          </a:p>
        </p:txBody>
      </p:sp>
      <p:sp>
        <p:nvSpPr>
          <p:cNvPr id="26636" name="WordArt 48"/>
          <p:cNvSpPr>
            <a:spLocks noChangeArrowheads="1" noChangeShapeType="1" noTextEdit="1"/>
          </p:cNvSpPr>
          <p:nvPr/>
        </p:nvSpPr>
        <p:spPr bwMode="auto">
          <a:xfrm>
            <a:off x="6470181" y="1389739"/>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6647"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pic>
        <p:nvPicPr>
          <p:cNvPr id="26661" name="Picture 6" descr="Kết quả hình ảnh cho 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888" y="-8890000"/>
            <a:ext cx="4224338" cy="352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48"/>
          <p:cNvSpPr>
            <a:spLocks noChangeArrowheads="1"/>
          </p:cNvSpPr>
          <p:nvPr/>
        </p:nvSpPr>
        <p:spPr bwMode="auto">
          <a:xfrm>
            <a:off x="339725" y="1736977"/>
            <a:ext cx="1146175" cy="901124"/>
          </a:xfrm>
          <a:prstGeom prst="hexagon">
            <a:avLst>
              <a:gd name="adj" fmla="val 26563"/>
              <a:gd name="vf" fmla="val 115470"/>
            </a:avLst>
          </a:prstGeom>
          <a:blipFill dpi="0" rotWithShape="1">
            <a:blip r:embed="rId8" cstate="print">
              <a:extLst>
                <a:ext uri="{28A0092B-C50C-407E-A947-70E740481C1C}">
                  <a14:useLocalDpi xmlns:a14="http://schemas.microsoft.com/office/drawing/2010/main" val="0"/>
                </a:ext>
              </a:extLst>
            </a:blip>
            <a:srcRect/>
            <a:stretch>
              <a:fillRect/>
            </a:stretch>
          </a:blipFill>
          <a:ln w="38100" cmpd="dbl" algn="ctr">
            <a:solidFill>
              <a:srgbClr val="0000FF"/>
            </a:solidFill>
            <a:miter lim="800000"/>
            <a:headEnd/>
            <a:tailEnd/>
          </a:ln>
          <a:effectLst/>
        </p:spPr>
        <p:txBody>
          <a:bodyPr wrap="none" lIns="71323" tIns="35662" rIns="71323" bIns="35662" anchor="ctr"/>
          <a:lstStyle/>
          <a:p>
            <a:pPr algn="ctr">
              <a:defRPr/>
            </a:pPr>
            <a:endParaRPr lang="en-US" b="1" dirty="0">
              <a:solidFill>
                <a:srgbClr val="FF0000"/>
              </a:solidFill>
              <a:latin typeface="+mj-lt"/>
              <a:cs typeface="Calibri" pitchFamily="34" charset="0"/>
            </a:endParaRPr>
          </a:p>
        </p:txBody>
      </p:sp>
      <p:sp>
        <p:nvSpPr>
          <p:cNvPr id="52" name="Rectangle 3"/>
          <p:cNvSpPr>
            <a:spLocks noChangeArrowheads="1"/>
          </p:cNvSpPr>
          <p:nvPr/>
        </p:nvSpPr>
        <p:spPr bwMode="auto">
          <a:xfrm>
            <a:off x="3907956" y="1997269"/>
            <a:ext cx="2286000" cy="16149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3" name="Text Box 4"/>
          <p:cNvSpPr txBox="1">
            <a:spLocks noChangeArrowheads="1"/>
          </p:cNvSpPr>
          <p:nvPr/>
        </p:nvSpPr>
        <p:spPr bwMode="auto">
          <a:xfrm>
            <a:off x="3984157" y="2278389"/>
            <a:ext cx="2387600" cy="10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19" tIns="35660" rIns="71319" bIns="35660">
            <a:spAutoFit/>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ctr" eaLnBrk="1" hangingPunct="1">
              <a:spcBef>
                <a:spcPct val="40000"/>
              </a:spcBef>
            </a:pPr>
            <a:r>
              <a:rPr lang="en-US" altLang="en-US" sz="2200" b="1">
                <a:solidFill>
                  <a:srgbClr val="FF0000"/>
                </a:solidFill>
              </a:rPr>
              <a:t>BẠN NHẬN ĐƯỢC MỘT PHẦN QUÀ</a:t>
            </a:r>
          </a:p>
        </p:txBody>
      </p:sp>
      <p:sp>
        <p:nvSpPr>
          <p:cNvPr id="54" name="Rectangle 5"/>
          <p:cNvSpPr>
            <a:spLocks noChangeArrowheads="1"/>
          </p:cNvSpPr>
          <p:nvPr/>
        </p:nvSpPr>
        <p:spPr bwMode="auto">
          <a:xfrm>
            <a:off x="4001234" y="1907971"/>
            <a:ext cx="762000" cy="1953737"/>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5" name="Rectangle 6"/>
          <p:cNvSpPr>
            <a:spLocks noChangeArrowheads="1"/>
          </p:cNvSpPr>
          <p:nvPr/>
        </p:nvSpPr>
        <p:spPr bwMode="auto">
          <a:xfrm>
            <a:off x="4205858" y="1907971"/>
            <a:ext cx="762000" cy="1953737"/>
          </a:xfrm>
          <a:prstGeom prst="rect">
            <a:avLst/>
          </a:prstGeom>
          <a:solidFill>
            <a:srgbClr val="FF00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6" name="Rectangle 7"/>
          <p:cNvSpPr>
            <a:spLocks noChangeArrowheads="1"/>
          </p:cNvSpPr>
          <p:nvPr/>
        </p:nvSpPr>
        <p:spPr bwMode="auto">
          <a:xfrm>
            <a:off x="4370082" y="1907971"/>
            <a:ext cx="762000" cy="1953737"/>
          </a:xfrm>
          <a:prstGeom prst="rect">
            <a:avLst/>
          </a:prstGeom>
          <a:solidFill>
            <a:schemeClr val="bg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7" name="Rectangle 8"/>
          <p:cNvSpPr>
            <a:spLocks noChangeArrowheads="1"/>
          </p:cNvSpPr>
          <p:nvPr/>
        </p:nvSpPr>
        <p:spPr bwMode="auto">
          <a:xfrm>
            <a:off x="4546131" y="1907971"/>
            <a:ext cx="762000" cy="1953737"/>
          </a:xfrm>
          <a:prstGeom prst="rect">
            <a:avLst/>
          </a:prstGeom>
          <a:solidFill>
            <a:srgbClr val="33CC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CC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8" name="Rectangle 9"/>
          <p:cNvSpPr>
            <a:spLocks noChangeArrowheads="1"/>
          </p:cNvSpPr>
          <p:nvPr/>
        </p:nvSpPr>
        <p:spPr bwMode="auto">
          <a:xfrm>
            <a:off x="4698531" y="1907971"/>
            <a:ext cx="762000" cy="1953737"/>
          </a:xfrm>
          <a:prstGeom prst="rect">
            <a:avLst/>
          </a:prstGeom>
          <a:solidFill>
            <a:srgbClr val="FF99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9" name="Rectangle 10"/>
          <p:cNvSpPr>
            <a:spLocks noChangeArrowheads="1"/>
          </p:cNvSpPr>
          <p:nvPr/>
        </p:nvSpPr>
        <p:spPr bwMode="auto">
          <a:xfrm>
            <a:off x="4850931" y="1907971"/>
            <a:ext cx="762000" cy="1953737"/>
          </a:xfrm>
          <a:prstGeom prst="rect">
            <a:avLst/>
          </a:prstGeom>
          <a:solidFill>
            <a:srgbClr val="66FF99"/>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0" name="Rectangle 11"/>
          <p:cNvSpPr>
            <a:spLocks noChangeArrowheads="1"/>
          </p:cNvSpPr>
          <p:nvPr/>
        </p:nvSpPr>
        <p:spPr bwMode="auto">
          <a:xfrm>
            <a:off x="4974756" y="1907971"/>
            <a:ext cx="762000" cy="1953737"/>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1" name="Rectangle 12"/>
          <p:cNvSpPr>
            <a:spLocks noChangeArrowheads="1"/>
          </p:cNvSpPr>
          <p:nvPr/>
        </p:nvSpPr>
        <p:spPr bwMode="auto">
          <a:xfrm>
            <a:off x="5203356" y="1907971"/>
            <a:ext cx="762000" cy="1953737"/>
          </a:xfrm>
          <a:prstGeom prst="rect">
            <a:avLst/>
          </a:prstGeom>
          <a:solidFill>
            <a:srgbClr val="FF99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2" name="Rectangle 13"/>
          <p:cNvSpPr>
            <a:spLocks noChangeArrowheads="1"/>
          </p:cNvSpPr>
          <p:nvPr/>
        </p:nvSpPr>
        <p:spPr bwMode="auto">
          <a:xfrm>
            <a:off x="5431956" y="1907971"/>
            <a:ext cx="762000" cy="1953737"/>
          </a:xfrm>
          <a:prstGeom prst="rect">
            <a:avLst/>
          </a:prstGeom>
          <a:solidFill>
            <a:srgbClr val="00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3" name="Rectangle 14"/>
          <p:cNvSpPr>
            <a:spLocks noChangeArrowheads="1"/>
          </p:cNvSpPr>
          <p:nvPr/>
        </p:nvSpPr>
        <p:spPr bwMode="auto">
          <a:xfrm>
            <a:off x="5660556" y="1907971"/>
            <a:ext cx="762000" cy="1953737"/>
          </a:xfrm>
          <a:prstGeom prst="rect">
            <a:avLst/>
          </a:prstGeom>
          <a:solidFill>
            <a:srgbClr val="FF00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pic>
        <p:nvPicPr>
          <p:cNvPr id="64" name="Picture 63">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6667378" y="3735397"/>
            <a:ext cx="2514845" cy="1791349"/>
          </a:xfrm>
          <a:prstGeom prst="rect">
            <a:avLst/>
          </a:prstGeom>
        </p:spPr>
      </p:pic>
      <p:sp>
        <p:nvSpPr>
          <p:cNvPr id="65" name="AutoShape 16">
            <a:hlinkClick r:id="rId11"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193742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afterEffect">
                                  <p:stCondLst>
                                    <p:cond delay="0"/>
                                  </p:stCondLst>
                                  <p:childTnLst>
                                    <p:animEffect transition="out" filter="wipe(right)">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22" presetClass="exit" presetSubtype="2" fill="hold" grpId="0" nodeType="afterEffect">
                                  <p:stCondLst>
                                    <p:cond delay="0"/>
                                  </p:stCondLst>
                                  <p:childTnLst>
                                    <p:animEffect transition="out" filter="wipe(right)">
                                      <p:cBhvr>
                                        <p:cTn id="10" dur="500"/>
                                        <p:tgtEl>
                                          <p:spTgt spid="62"/>
                                        </p:tgtEl>
                                      </p:cBhvr>
                                    </p:animEffect>
                                    <p:set>
                                      <p:cBhvr>
                                        <p:cTn id="11"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par>
                          <p:cTn id="12" fill="hold">
                            <p:stCondLst>
                              <p:cond delay="1000"/>
                            </p:stCondLst>
                            <p:childTnLst>
                              <p:par>
                                <p:cTn id="13" presetID="22" presetClass="exit" presetSubtype="2" fill="hold" grpId="0" nodeType="afterEffect">
                                  <p:stCondLst>
                                    <p:cond delay="0"/>
                                  </p:stCondLst>
                                  <p:childTnLst>
                                    <p:animEffect transition="out" filter="wipe(right)">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par>
                          <p:cTn id="16" fill="hold">
                            <p:stCondLst>
                              <p:cond delay="1500"/>
                            </p:stCondLst>
                            <p:childTnLst>
                              <p:par>
                                <p:cTn id="17" presetID="22" presetClass="exit" presetSubtype="2" fill="hold" grpId="0" nodeType="afterEffect">
                                  <p:stCondLst>
                                    <p:cond delay="0"/>
                                  </p:stCondLst>
                                  <p:childTnLst>
                                    <p:animEffect transition="out" filter="wipe(right)">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20" fill="hold">
                            <p:stCondLst>
                              <p:cond delay="2000"/>
                            </p:stCondLst>
                            <p:childTnLst>
                              <p:par>
                                <p:cTn id="21" presetID="22" presetClass="exit" presetSubtype="2" fill="hold" grpId="0" nodeType="afterEffect">
                                  <p:stCondLst>
                                    <p:cond delay="0"/>
                                  </p:stCondLst>
                                  <p:childTnLst>
                                    <p:animEffect transition="out" filter="wipe(right)">
                                      <p:cBhvr>
                                        <p:cTn id="22" dur="500"/>
                                        <p:tgtEl>
                                          <p:spTgt spid="59"/>
                                        </p:tgtEl>
                                      </p:cBhvr>
                                    </p:animEffect>
                                    <p:set>
                                      <p:cBhvr>
                                        <p:cTn id="23"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par>
                          <p:cTn id="24" fill="hold">
                            <p:stCondLst>
                              <p:cond delay="2500"/>
                            </p:stCondLst>
                            <p:childTnLst>
                              <p:par>
                                <p:cTn id="25" presetID="35" presetClass="entr" presetSubtype="0" fill="hold" grpId="0" nodeType="afterEffect">
                                  <p:stCondLst>
                                    <p:cond delay="0"/>
                                  </p:stCondLst>
                                  <p:iterate type="lt">
                                    <p:tmPct val="0"/>
                                  </p:iterate>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fade">
                                      <p:cBhvr>
                                        <p:cTn id="27" dur="2000"/>
                                        <p:tgtEl>
                                          <p:spTgt spid="53">
                                            <p:txEl>
                                              <p:pRg st="0" end="0"/>
                                            </p:txEl>
                                          </p:spTgt>
                                        </p:tgtEl>
                                      </p:cBhvr>
                                    </p:animEffect>
                                    <p:anim calcmode="lin" valueType="num">
                                      <p:cBhvr>
                                        <p:cTn id="28" dur="2000" fill="hold"/>
                                        <p:tgtEl>
                                          <p:spTgt spid="53">
                                            <p:txEl>
                                              <p:pRg st="0" end="0"/>
                                            </p:txEl>
                                          </p:spTgt>
                                        </p:tgtEl>
                                        <p:attrNameLst>
                                          <p:attrName>style.rotation</p:attrName>
                                        </p:attrNameLst>
                                      </p:cBhvr>
                                      <p:tavLst>
                                        <p:tav tm="0">
                                          <p:val>
                                            <p:fltVal val="720"/>
                                          </p:val>
                                        </p:tav>
                                        <p:tav tm="100000">
                                          <p:val>
                                            <p:fltVal val="0"/>
                                          </p:val>
                                        </p:tav>
                                      </p:tavLst>
                                    </p:anim>
                                    <p:anim calcmode="lin" valueType="num">
                                      <p:cBhvr>
                                        <p:cTn id="29" dur="2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5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par>
                          <p:cTn id="31" fill="hold">
                            <p:stCondLst>
                              <p:cond delay="4500"/>
                            </p:stCondLst>
                            <p:childTnLst>
                              <p:par>
                                <p:cTn id="32" presetID="22" presetClass="exit" presetSubtype="2" fill="hold" grpId="0" nodeType="afterEffect">
                                  <p:stCondLst>
                                    <p:cond delay="0"/>
                                  </p:stCondLst>
                                  <p:childTnLst>
                                    <p:animEffect transition="out" filter="wipe(right)">
                                      <p:cBhvr>
                                        <p:cTn id="33" dur="500"/>
                                        <p:tgtEl>
                                          <p:spTgt spid="58"/>
                                        </p:tgtEl>
                                      </p:cBhvr>
                                    </p:animEffect>
                                    <p:set>
                                      <p:cBhvr>
                                        <p:cTn id="34"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par>
                          <p:cTn id="35" fill="hold">
                            <p:stCondLst>
                              <p:cond delay="5000"/>
                            </p:stCondLst>
                            <p:childTnLst>
                              <p:par>
                                <p:cTn id="36" presetID="22" presetClass="exit" presetSubtype="2" fill="hold" grpId="0" nodeType="afterEffect">
                                  <p:stCondLst>
                                    <p:cond delay="0"/>
                                  </p:stCondLst>
                                  <p:childTnLst>
                                    <p:animEffect transition="out" filter="wipe(right)">
                                      <p:cBhvr>
                                        <p:cTn id="37" dur="500"/>
                                        <p:tgtEl>
                                          <p:spTgt spid="57"/>
                                        </p:tgtEl>
                                      </p:cBhvr>
                                    </p:animEffect>
                                    <p:set>
                                      <p:cBhvr>
                                        <p:cTn id="38"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par>
                          <p:cTn id="39" fill="hold">
                            <p:stCondLst>
                              <p:cond delay="5500"/>
                            </p:stCondLst>
                            <p:childTnLst>
                              <p:par>
                                <p:cTn id="40" presetID="22" presetClass="exit" presetSubtype="2" fill="hold" grpId="0" nodeType="afterEffect">
                                  <p:stCondLst>
                                    <p:cond delay="0"/>
                                  </p:stCondLst>
                                  <p:childTnLst>
                                    <p:animEffect transition="out" filter="wipe(right)">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par>
                          <p:cTn id="43" fill="hold">
                            <p:stCondLst>
                              <p:cond delay="6000"/>
                            </p:stCondLst>
                            <p:childTnLst>
                              <p:par>
                                <p:cTn id="44" presetID="22" presetClass="exit" presetSubtype="2" fill="hold" grpId="0" nodeType="afterEffect">
                                  <p:stCondLst>
                                    <p:cond delay="0"/>
                                  </p:stCondLst>
                                  <p:childTnLst>
                                    <p:animEffect transition="out" filter="wipe(right)">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7" fill="hold">
                            <p:stCondLst>
                              <p:cond delay="6500"/>
                            </p:stCondLst>
                            <p:childTnLst>
                              <p:par>
                                <p:cTn id="48" presetID="22" presetClass="exit" presetSubtype="2" fill="hold" grpId="0" nodeType="afterEffect">
                                  <p:stCondLst>
                                    <p:cond delay="0"/>
                                  </p:stCondLst>
                                  <p:childTnLst>
                                    <p:animEffect transition="out" filter="wipe(right)">
                                      <p:cBhvr>
                                        <p:cTn id="49" dur="500"/>
                                        <p:tgtEl>
                                          <p:spTgt spid="54"/>
                                        </p:tgtEl>
                                      </p:cBhvr>
                                    </p:animEffect>
                                    <p:set>
                                      <p:cBhvr>
                                        <p:cTn id="50"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par>
                                <p:cTn id="51" presetID="3" presetClass="emph" presetSubtype="6" repeatCount="indefinite" fill="hold" nodeType="withEffect">
                                  <p:stCondLst>
                                    <p:cond delay="0"/>
                                  </p:stCondLst>
                                  <p:iterate type="lt">
                                    <p:tmPct val="0"/>
                                  </p:iterate>
                                  <p:childTnLst>
                                    <p:animClr clrSpc="hsl" dir="cw">
                                      <p:cBhvr override="childStyle">
                                        <p:cTn id="52" dur="500" fill="hold"/>
                                        <p:tgtEl>
                                          <p:spTgt spid="53">
                                            <p:txEl>
                                              <p:pRg st="0" end="0"/>
                                            </p:txEl>
                                          </p:spTgt>
                                        </p:tgtEl>
                                        <p:attrNameLst>
                                          <p:attrName>style.color</p:attrName>
                                        </p:attrNameLst>
                                      </p:cBhvr>
                                      <p:to>
                                        <a:srgbClr val="FF00FF"/>
                                      </p:to>
                                    </p:animClr>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6"/>
                  </p:tgtEl>
                </p:cond>
              </p:nextCondLst>
            </p:seq>
          </p:childTnLst>
        </p:cTn>
      </p:par>
    </p:tnLst>
    <p:bldLst>
      <p:bldP spid="53" grpId="0" build="allAtOnce"/>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r>
              <a:rPr lang="en-US" sz="2200" kern="10" dirty="0">
                <a:solidFill>
                  <a:srgbClr val="FFFF00"/>
                </a:solidFill>
                <a:latin typeface="+mj-lt"/>
                <a:ea typeface="+mj-lt"/>
                <a:cs typeface="+mj-lt"/>
              </a:rPr>
              <a:t> 3</a:t>
            </a: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1905000" y="878455"/>
            <a:ext cx="6832600" cy="118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400" b="1" dirty="0">
                <a:solidFill>
                  <a:srgbClr val="0000CC"/>
                </a:solidFill>
                <a:latin typeface="Arial" pitchFamily="34" charset="0"/>
                <a:cs typeface="Arial" pitchFamily="34" charset="0"/>
              </a:rPr>
              <a:t>Bố Minh đi làm về nhờ minh rót cho bố cốc nuớc khi Minh đang xem tivi. Nếu là Minh em sẽ làm gì?</a:t>
            </a:r>
            <a:endParaRPr lang="en-US" sz="24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2082802" y="3654003"/>
            <a:ext cx="2869975"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a:solidFill>
                  <a:srgbClr val="FFFF00"/>
                </a:solidFill>
                <a:latin typeface="Arial" pitchFamily="34" charset="0"/>
                <a:cs typeface="Arial" pitchFamily="34" charset="0"/>
              </a:rPr>
              <a:t>3. </a:t>
            </a:r>
            <a:r>
              <a:rPr lang="en-US" sz="2000" b="1" dirty="0" err="1">
                <a:solidFill>
                  <a:srgbClr val="FFFF00"/>
                </a:solidFill>
                <a:latin typeface="Arial" pitchFamily="34" charset="0"/>
                <a:cs typeface="Arial" pitchFamily="34" charset="0"/>
              </a:rPr>
              <a:t>Nhờ</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nguời</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khác</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rót</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hộ</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bố</a:t>
            </a:r>
            <a:endParaRPr lang="en-US" sz="2000" b="1" dirty="0">
              <a:solidFill>
                <a:srgbClr val="FFFF00"/>
              </a:solidFill>
              <a:latin typeface="Arial" pitchFamily="34" charset="0"/>
              <a:cs typeface="Arial" pitchFamily="34" charset="0"/>
            </a:endParaRPr>
          </a:p>
        </p:txBody>
      </p:sp>
      <p:sp>
        <p:nvSpPr>
          <p:cNvPr id="43" name="Flowchart: Terminator 42"/>
          <p:cNvSpPr/>
          <p:nvPr>
            <p:custDataLst>
              <p:tags r:id="rId2"/>
            </p:custDataLst>
          </p:nvPr>
        </p:nvSpPr>
        <p:spPr>
          <a:xfrm>
            <a:off x="5534027" y="2342238"/>
            <a:ext cx="2895600" cy="805150"/>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a:solidFill>
                  <a:srgbClr val="FFFF00"/>
                </a:solidFill>
                <a:latin typeface="Arial" pitchFamily="34" charset="0"/>
                <a:cs typeface="Arial" pitchFamily="34" charset="0"/>
              </a:rPr>
              <a:t>2. </a:t>
            </a:r>
            <a:r>
              <a:rPr lang="en-US" sz="1900" b="1" dirty="0" err="1">
                <a:solidFill>
                  <a:srgbClr val="FFFF00"/>
                </a:solidFill>
                <a:latin typeface="Arial" pitchFamily="34" charset="0"/>
                <a:cs typeface="Arial" pitchFamily="34" charset="0"/>
              </a:rPr>
              <a:t>Nói</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bố</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vào</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tự</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rót</a:t>
            </a:r>
            <a:endParaRPr lang="en-US" sz="1900" b="1" dirty="0">
              <a:solidFill>
                <a:srgbClr val="FFFF00"/>
              </a:solidFill>
              <a:latin typeface="Arial" pitchFamily="34" charset="0"/>
              <a:cs typeface="Arial" pitchFamily="34" charset="0"/>
            </a:endParaRPr>
          </a:p>
        </p:txBody>
      </p:sp>
      <p:sp>
        <p:nvSpPr>
          <p:cNvPr id="44" name="Flowchart: Terminator 43"/>
          <p:cNvSpPr/>
          <p:nvPr>
            <p:custDataLst>
              <p:tags r:id="rId3"/>
            </p:custDataLst>
          </p:nvPr>
        </p:nvSpPr>
        <p:spPr>
          <a:xfrm>
            <a:off x="5486404" y="3654004"/>
            <a:ext cx="2895600"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a:solidFill>
                  <a:srgbClr val="FFFF00"/>
                </a:solidFill>
                <a:latin typeface="Arial" pitchFamily="34" charset="0"/>
                <a:cs typeface="Arial" pitchFamily="34" charset="0"/>
              </a:rPr>
              <a:t>4. </a:t>
            </a:r>
            <a:r>
              <a:rPr lang="en-US" sz="1900" b="1" dirty="0" err="1">
                <a:solidFill>
                  <a:srgbClr val="FFFF00"/>
                </a:solidFill>
                <a:latin typeface="Arial" pitchFamily="34" charset="0"/>
                <a:cs typeface="Arial" pitchFamily="34" charset="0"/>
              </a:rPr>
              <a:t>Đứng</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dậy</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và</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rót</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cho</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bố</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cốc</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nuớc</a:t>
            </a:r>
            <a:endParaRPr lang="en-US" sz="1900" b="1" dirty="0">
              <a:solidFill>
                <a:srgbClr val="FFFF00"/>
              </a:solidFill>
              <a:latin typeface="Arial" pitchFamily="34" charset="0"/>
              <a:cs typeface="Arial" pitchFamily="34" charset="0"/>
            </a:endParaRPr>
          </a:p>
        </p:txBody>
      </p:sp>
      <p:sp>
        <p:nvSpPr>
          <p:cNvPr id="47" name="Flowchart: Terminator 46"/>
          <p:cNvSpPr/>
          <p:nvPr>
            <p:custDataLst>
              <p:tags r:id="rId4"/>
            </p:custDataLst>
          </p:nvPr>
        </p:nvSpPr>
        <p:spPr>
          <a:xfrm>
            <a:off x="2082802" y="2359901"/>
            <a:ext cx="2869975" cy="77478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a:solidFill>
                  <a:srgbClr val="FFFF00"/>
                </a:solidFill>
                <a:latin typeface="Arial" pitchFamily="34" charset="0"/>
                <a:cs typeface="Arial" pitchFamily="34" charset="0"/>
              </a:rPr>
              <a:t>1. </a:t>
            </a:r>
            <a:r>
              <a:rPr lang="vi-VN" sz="2000" b="1" dirty="0">
                <a:solidFill>
                  <a:srgbClr val="FFFF00"/>
                </a:solidFill>
                <a:latin typeface="Arial" pitchFamily="34" charset="0"/>
                <a:cs typeface="Arial" pitchFamily="34" charset="0"/>
              </a:rPr>
              <a:t>Không rót nuớc cho bố</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7"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72300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r>
              <a:rPr lang="en-US" sz="2200" kern="10" dirty="0">
                <a:solidFill>
                  <a:srgbClr val="FFFF00"/>
                </a:solidFill>
                <a:latin typeface="+mj-lt"/>
                <a:ea typeface="+mj-lt"/>
                <a:cs typeface="+mj-lt"/>
              </a:rPr>
              <a:t> 4</a:t>
            </a: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1948542" y="965539"/>
            <a:ext cx="6832600" cy="4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2400" b="1" dirty="0">
                <a:solidFill>
                  <a:srgbClr val="0000CC"/>
                </a:solidFill>
                <a:latin typeface="Arial" pitchFamily="34" charset="0"/>
                <a:cs typeface="Arial" pitchFamily="34" charset="0"/>
              </a:rPr>
              <a:t>Khi bà bị ốm, em sẽ làm gì?</a:t>
            </a:r>
            <a:endParaRPr lang="en-US" sz="24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2082802" y="3654003"/>
            <a:ext cx="2869975"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a:solidFill>
                  <a:srgbClr val="FFFF00"/>
                </a:solidFill>
                <a:latin typeface="Arial" pitchFamily="34" charset="0"/>
                <a:cs typeface="Arial" pitchFamily="34" charset="0"/>
              </a:rPr>
              <a:t>3. </a:t>
            </a:r>
            <a:r>
              <a:rPr lang="vi-VN" sz="2000" b="1" dirty="0">
                <a:solidFill>
                  <a:srgbClr val="FFFF00"/>
                </a:solidFill>
                <a:latin typeface="Arial" pitchFamily="34" charset="0"/>
                <a:cs typeface="Arial" pitchFamily="34" charset="0"/>
              </a:rPr>
              <a:t>Em đi chơi</a:t>
            </a:r>
            <a:endParaRPr lang="en-US" sz="2000" b="1" dirty="0">
              <a:solidFill>
                <a:srgbClr val="FFFF00"/>
              </a:solidFill>
              <a:latin typeface="Arial" pitchFamily="34" charset="0"/>
              <a:cs typeface="Arial" pitchFamily="34" charset="0"/>
            </a:endParaRPr>
          </a:p>
        </p:txBody>
      </p:sp>
      <p:sp>
        <p:nvSpPr>
          <p:cNvPr id="43" name="Flowchart: Terminator 42"/>
          <p:cNvSpPr/>
          <p:nvPr>
            <p:custDataLst>
              <p:tags r:id="rId2"/>
            </p:custDataLst>
          </p:nvPr>
        </p:nvSpPr>
        <p:spPr>
          <a:xfrm>
            <a:off x="5548091" y="3567772"/>
            <a:ext cx="2895600" cy="805150"/>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a:solidFill>
                  <a:srgbClr val="FFFF00"/>
                </a:solidFill>
                <a:latin typeface="Arial" pitchFamily="34" charset="0"/>
                <a:cs typeface="Arial" pitchFamily="34" charset="0"/>
              </a:rPr>
              <a:t>4. </a:t>
            </a:r>
            <a:r>
              <a:rPr lang="vi-VN" sz="1900" b="1" dirty="0">
                <a:solidFill>
                  <a:srgbClr val="FFFF00"/>
                </a:solidFill>
                <a:latin typeface="Arial" pitchFamily="34" charset="0"/>
                <a:cs typeface="Arial" pitchFamily="34" charset="0"/>
              </a:rPr>
              <a:t>Em làm ồn không cho bà nghỉ ngơi</a:t>
            </a:r>
            <a:endParaRPr lang="en-US" sz="1900" b="1" dirty="0">
              <a:solidFill>
                <a:srgbClr val="FFFF00"/>
              </a:solidFill>
              <a:latin typeface="Arial" pitchFamily="34" charset="0"/>
              <a:cs typeface="Arial" pitchFamily="34" charset="0"/>
            </a:endParaRPr>
          </a:p>
        </p:txBody>
      </p:sp>
      <p:sp>
        <p:nvSpPr>
          <p:cNvPr id="44" name="Flowchart: Terminator 43"/>
          <p:cNvSpPr/>
          <p:nvPr>
            <p:custDataLst>
              <p:tags r:id="rId3"/>
            </p:custDataLst>
          </p:nvPr>
        </p:nvSpPr>
        <p:spPr>
          <a:xfrm>
            <a:off x="5486404" y="2415769"/>
            <a:ext cx="2895600"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a:solidFill>
                  <a:srgbClr val="FFFF00"/>
                </a:solidFill>
                <a:latin typeface="Arial" pitchFamily="34" charset="0"/>
                <a:cs typeface="Arial" pitchFamily="34" charset="0"/>
              </a:rPr>
              <a:t>2. </a:t>
            </a:r>
            <a:r>
              <a:rPr lang="vi-VN" sz="1900" b="1" dirty="0">
                <a:solidFill>
                  <a:srgbClr val="FFFF00"/>
                </a:solidFill>
                <a:latin typeface="Arial" pitchFamily="34" charset="0"/>
                <a:cs typeface="Arial" pitchFamily="34" charset="0"/>
              </a:rPr>
              <a:t>Em ở bên cạnh chăm sóc bà</a:t>
            </a:r>
            <a:endParaRPr lang="en-US" sz="1900" b="1" dirty="0">
              <a:solidFill>
                <a:srgbClr val="FFFF00"/>
              </a:solidFill>
              <a:latin typeface="Arial" pitchFamily="34" charset="0"/>
              <a:cs typeface="Arial" pitchFamily="34" charset="0"/>
            </a:endParaRPr>
          </a:p>
        </p:txBody>
      </p:sp>
      <p:sp>
        <p:nvSpPr>
          <p:cNvPr id="47" name="Flowchart: Terminator 46"/>
          <p:cNvSpPr/>
          <p:nvPr>
            <p:custDataLst>
              <p:tags r:id="rId4"/>
            </p:custDataLst>
          </p:nvPr>
        </p:nvSpPr>
        <p:spPr>
          <a:xfrm>
            <a:off x="2082802" y="2359901"/>
            <a:ext cx="2869975" cy="77478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a:solidFill>
                  <a:srgbClr val="FFFF00"/>
                </a:solidFill>
                <a:latin typeface="Arial" pitchFamily="34" charset="0"/>
                <a:cs typeface="Arial" pitchFamily="34" charset="0"/>
              </a:rPr>
              <a:t>1. </a:t>
            </a:r>
            <a:r>
              <a:rPr lang="vi-VN" sz="2000" b="1" dirty="0">
                <a:solidFill>
                  <a:srgbClr val="FFFF00"/>
                </a:solidFill>
                <a:latin typeface="Arial" pitchFamily="34" charset="0"/>
                <a:cs typeface="Arial" pitchFamily="34" charset="0"/>
              </a:rPr>
              <a:t>Em ngồi xem tivi</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7"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442596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905FF-E206-4D3B-92DF-11E7FE555C19}"/>
              </a:ext>
            </a:extLst>
          </p:cNvPr>
          <p:cNvPicPr>
            <a:picLocks noChangeAspect="1"/>
          </p:cNvPicPr>
          <p:nvPr/>
        </p:nvPicPr>
        <p:blipFill>
          <a:blip r:embed="rId2"/>
          <a:stretch>
            <a:fillRect/>
          </a:stretch>
        </p:blipFill>
        <p:spPr>
          <a:xfrm>
            <a:off x="230713" y="0"/>
            <a:ext cx="8682573" cy="5715000"/>
          </a:xfrm>
          <a:prstGeom prst="rect">
            <a:avLst/>
          </a:prstGeom>
        </p:spPr>
      </p:pic>
    </p:spTree>
    <p:extLst>
      <p:ext uri="{BB962C8B-B14F-4D97-AF65-F5344CB8AC3E}">
        <p14:creationId xmlns:p14="http://schemas.microsoft.com/office/powerpoint/2010/main" val="171556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140826" y="1410726"/>
            <a:ext cx="4431174" cy="2893548"/>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000" b="1" dirty="0">
                <a:solidFill>
                  <a:srgbClr val="FFFF00"/>
                </a:solidFill>
              </a:rPr>
              <a:t>+ Em học được gì từ chủ đề “Em là ai?”.</a:t>
            </a:r>
          </a:p>
          <a:p>
            <a:pPr algn="just"/>
            <a:r>
              <a:rPr lang="vi-VN" sz="2000" b="1" dirty="0">
                <a:solidFill>
                  <a:srgbClr val="FFFF00"/>
                </a:solidFill>
              </a:rPr>
              <a:t>+ Hãy nêu điểm đáng yêu của một số bạn trong lớp.</a:t>
            </a:r>
          </a:p>
          <a:p>
            <a:pPr algn="just"/>
            <a:r>
              <a:rPr lang="vi-VN" sz="2000" b="1" dirty="0">
                <a:solidFill>
                  <a:srgbClr val="FFFF00"/>
                </a:solidFill>
              </a:rPr>
              <a:t>+ Em đã thể hiện lịch sự như thế nào với bạn bè và người thân?</a:t>
            </a:r>
          </a:p>
          <a:p>
            <a:pPr algn="just"/>
            <a:r>
              <a:rPr lang="vi-VN" sz="2000" b="1" dirty="0">
                <a:solidFill>
                  <a:srgbClr val="FFFF00"/>
                </a:solidFill>
              </a:rPr>
              <a:t>+ Hãy nêu một việc mà em đã tự làm để chăm sóc bàn thân.</a:t>
            </a:r>
          </a:p>
        </p:txBody>
      </p:sp>
      <p:sp>
        <p:nvSpPr>
          <p:cNvPr id="4" name="Rectangle 3"/>
          <p:cNvSpPr/>
          <p:nvPr/>
        </p:nvSpPr>
        <p:spPr>
          <a:xfrm>
            <a:off x="435290" y="585516"/>
            <a:ext cx="8273420" cy="523220"/>
          </a:xfrm>
          <a:prstGeom prst="rect">
            <a:avLst/>
          </a:prstGeom>
        </p:spPr>
        <p:txBody>
          <a:bodyPr wrap="none">
            <a:spAutoFit/>
          </a:bodyPr>
          <a:lstStyle/>
          <a:p>
            <a:pPr algn="ctr"/>
            <a:r>
              <a:rPr lang="vi-VN" sz="2800" dirty="0">
                <a:solidFill>
                  <a:srgbClr val="FF0000"/>
                </a:solidFill>
                <a:latin typeface="Arial" pitchFamily="34" charset="0"/>
                <a:cs typeface="Arial" pitchFamily="34" charset="0"/>
              </a:rPr>
              <a:t>Chia sẻ điều em học </a:t>
            </a:r>
            <a:r>
              <a:rPr lang="en-US" sz="2800" dirty="0" err="1">
                <a:solidFill>
                  <a:srgbClr val="FF0000"/>
                </a:solidFill>
                <a:latin typeface="Arial" pitchFamily="34" charset="0"/>
                <a:cs typeface="Arial" pitchFamily="34" charset="0"/>
              </a:rPr>
              <a:t>được</a:t>
            </a:r>
            <a:r>
              <a:rPr lang="vi-VN" sz="2800" dirty="0">
                <a:solidFill>
                  <a:srgbClr val="FF0000"/>
                </a:solidFill>
                <a:latin typeface="Arial" pitchFamily="34" charset="0"/>
                <a:cs typeface="Arial" pitchFamily="34" charset="0"/>
              </a:rPr>
              <a:t> từ chủ điểm "Em là ai?"</a:t>
            </a:r>
            <a:endParaRPr lang="en-US" sz="2800" dirty="0">
              <a:solidFill>
                <a:srgbClr val="FF0000"/>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448" y="1538736"/>
            <a:ext cx="4065587" cy="2637527"/>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617789010"/>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VnAvant" pitchFamily="34" charset="0"/>
                <a:ea typeface="Tahoma" pitchFamily="34" charset="0"/>
                <a:cs typeface="Tahoma" pitchFamily="34" charset="0"/>
              </a:rPr>
              <a:t>Bµi</a:t>
            </a:r>
            <a:r>
              <a:rPr lang="en-US" sz="2800" b="1" dirty="0">
                <a:solidFill>
                  <a:srgbClr val="0000CC"/>
                </a:solidFill>
                <a:latin typeface=".VnAvant" pitchFamily="34" charset="0"/>
                <a:ea typeface="Tahoma" pitchFamily="34" charset="0"/>
                <a:cs typeface="Tahoma" pitchFamily="34" charset="0"/>
              </a:rPr>
              <a:t> 8</a:t>
            </a:r>
          </a:p>
          <a:p>
            <a:pPr algn="ctr"/>
            <a:r>
              <a:rPr lang="vi-VN" sz="4000" b="1" dirty="0">
                <a:solidFill>
                  <a:srgbClr val="FF0000"/>
                </a:solidFill>
                <a:latin typeface="Arial" pitchFamily="34" charset="0"/>
                <a:ea typeface="Tahoma" pitchFamily="34" charset="0"/>
                <a:cs typeface="Arial" pitchFamily="34" charset="0"/>
              </a:rPr>
              <a:t>EM YÊU THƯƠNG NGƯỜI THÂN</a:t>
            </a:r>
            <a:endParaRPr lang="en-US" sz="34400" b="1" dirty="0">
              <a:solidFill>
                <a:srgbClr val="FF0000"/>
              </a:solidFill>
              <a:latin typeface="Arial" pitchFamily="34" charset="0"/>
              <a:ea typeface="Tahoma" pitchFamily="34" charset="0"/>
              <a:cs typeface="Arial"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72" t="3226" r="3646" b="5183"/>
          <a:stretch/>
        </p:blipFill>
        <p:spPr>
          <a:xfrm>
            <a:off x="2888342" y="1988456"/>
            <a:ext cx="3715657" cy="3655486"/>
          </a:xfrm>
          <a:prstGeom prst="ellipse">
            <a:avLst/>
          </a:prstGeom>
          <a:ln>
            <a:noFill/>
          </a:ln>
          <a:effectLst>
            <a:softEdge rad="112500"/>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4" name="Rectangle 3"/>
          <p:cNvSpPr/>
          <p:nvPr/>
        </p:nvSpPr>
        <p:spPr>
          <a:xfrm>
            <a:off x="2437" y="349319"/>
            <a:ext cx="6691085" cy="3313664"/>
          </a:xfrm>
          <a:prstGeom prst="rect">
            <a:avLst/>
          </a:prstGeom>
        </p:spPr>
        <p:txBody>
          <a:bodyPr wrap="square">
            <a:spAutoFit/>
          </a:bodyPr>
          <a:lstStyle/>
          <a:p>
            <a:pPr algn="just">
              <a:lnSpc>
                <a:spcPct val="150000"/>
              </a:lnSpc>
            </a:pPr>
            <a:r>
              <a:rPr lang="vi-VN" sz="3600" b="1" dirty="0">
                <a:solidFill>
                  <a:srgbClr val="FF0000"/>
                </a:solidFill>
                <a:latin typeface="Arial" pitchFamily="34" charset="0"/>
                <a:cs typeface="Arial" pitchFamily="34" charset="0"/>
              </a:rPr>
              <a:t>Em cần thường xuyên thực hành rèn luyện những điều em đã học được từ chủ điểm "Em là ai?"</a:t>
            </a:r>
          </a:p>
        </p:txBody>
      </p:sp>
    </p:spTree>
    <p:extLst>
      <p:ext uri="{BB962C8B-B14F-4D97-AF65-F5344CB8AC3E}">
        <p14:creationId xmlns:p14="http://schemas.microsoft.com/office/powerpoint/2010/main" val="313635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584775"/>
          </a:xfrm>
          <a:prstGeom prst="rect">
            <a:avLst/>
          </a:prstGeom>
        </p:spPr>
        <p:txBody>
          <a:bodyPr wrap="square">
            <a:spAutoFit/>
          </a:bodyPr>
          <a:lstStyle/>
          <a:p>
            <a:pPr algn="ctr"/>
            <a:r>
              <a:rPr lang="vi-VN" sz="3200" dirty="0">
                <a:solidFill>
                  <a:srgbClr val="FF0000"/>
                </a:solidFill>
                <a:latin typeface="Arial" pitchFamily="34" charset="0"/>
                <a:cs typeface="Arial" pitchFamily="34" charset="0"/>
              </a:rPr>
              <a:t>- Bài hát nói với các em điều gì ?</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2756068" y="159656"/>
            <a:ext cx="3547215" cy="564463"/>
          </a:xfrm>
          <a:prstGeom prst="rect">
            <a:avLst/>
          </a:prstGeom>
        </p:spPr>
        <p:txBody>
          <a:bodyPr wrap="none" lIns="71323" tIns="35662" rIns="71323" bIns="35662">
            <a:spAutoFit/>
          </a:bodyPr>
          <a:lstStyle/>
          <a:p>
            <a:pPr algn="ctr"/>
            <a:r>
              <a:rPr lang="en-US" sz="3200" b="1" dirty="0">
                <a:solidFill>
                  <a:srgbClr val="FF0000"/>
                </a:solidFill>
                <a:latin typeface="Arial" pitchFamily="34" charset="0"/>
                <a:cs typeface="Arial" pitchFamily="34" charset="0"/>
              </a:rPr>
              <a:t>THẢO LUẬN LỚP</a:t>
            </a:r>
            <a:endParaRPr lang="vi-VN" sz="3200" b="1" dirty="0">
              <a:solidFill>
                <a:srgbClr val="FF0000"/>
              </a:solidFill>
              <a:latin typeface="Arial" pitchFamily="34" charset="0"/>
              <a:cs typeface="Arial" pitchFamily="34" charset="0"/>
            </a:endParaRPr>
          </a:p>
        </p:txBody>
      </p:sp>
      <p:sp>
        <p:nvSpPr>
          <p:cNvPr id="3" name="Rounded Rectangle 2"/>
          <p:cNvSpPr/>
          <p:nvPr/>
        </p:nvSpPr>
        <p:spPr>
          <a:xfrm>
            <a:off x="1097042" y="1565729"/>
            <a:ext cx="7451872" cy="15974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FFFF00"/>
                </a:solidFill>
              </a:rPr>
              <a:t>Bài hát nói về tình cảm của những người thân yêu trong gia đình.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009" y="3420836"/>
            <a:ext cx="2850848" cy="2138136"/>
          </a:xfrm>
          <a:prstGeom prst="rect">
            <a:avLst/>
          </a:prstGeom>
        </p:spPr>
      </p:pic>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DEAEA-FF5D-4AE2-AA25-C9972B076B80}"/>
              </a:ext>
            </a:extLst>
          </p:cNvPr>
          <p:cNvPicPr>
            <a:picLocks noChangeAspect="1"/>
          </p:cNvPicPr>
          <p:nvPr/>
        </p:nvPicPr>
        <p:blipFill>
          <a:blip r:embed="rId2"/>
          <a:stretch>
            <a:fillRect/>
          </a:stretch>
        </p:blipFill>
        <p:spPr>
          <a:xfrm>
            <a:off x="0" y="58699"/>
            <a:ext cx="9144000" cy="5597601"/>
          </a:xfrm>
          <a:prstGeom prst="rect">
            <a:avLst/>
          </a:prstGeom>
        </p:spPr>
      </p:pic>
    </p:spTree>
    <p:extLst>
      <p:ext uri="{BB962C8B-B14F-4D97-AF65-F5344CB8AC3E}">
        <p14:creationId xmlns:p14="http://schemas.microsoft.com/office/powerpoint/2010/main" val="288473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7886" y="159656"/>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1815882"/>
          </a:xfrm>
          <a:prstGeom prst="rect">
            <a:avLst/>
          </a:prstGeom>
        </p:spPr>
        <p:txBody>
          <a:bodyPr wrap="square">
            <a:spAutoFit/>
          </a:bodyPr>
          <a:lstStyle/>
          <a:p>
            <a:pPr algn="just"/>
            <a:r>
              <a:rPr lang="vi-VN" sz="2800" dirty="0">
                <a:solidFill>
                  <a:srgbClr val="FF0000"/>
                </a:solidFill>
                <a:latin typeface="Arial" pitchFamily="34" charset="0"/>
                <a:cs typeface="Arial" pitchFamily="34" charset="0"/>
              </a:rPr>
              <a:t>Tình huống 1: </a:t>
            </a:r>
            <a:r>
              <a:rPr lang="vi-VN" sz="2800" dirty="0">
                <a:solidFill>
                  <a:srgbClr val="006600"/>
                </a:solidFill>
                <a:latin typeface="Arial" pitchFamily="34" charset="0"/>
                <a:cs typeface="Arial" pitchFamily="34" charset="0"/>
              </a:rPr>
              <a:t>Lan đang ngồi học bài thì bố đi làm về. Bố mệt mỏi ngồi xuống chiếc ghế và lấy tay lau mồ hôi trên mặt. Nếu em là Lan trong tình huống đó thì em sẽ làm gì?</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867730" y="159656"/>
            <a:ext cx="7323890"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Đóng vai và thực hành nói lời yêu thương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575" y="2492559"/>
            <a:ext cx="4702199" cy="3109955"/>
          </a:xfrm>
          <a:prstGeom prst="rect">
            <a:avLst/>
          </a:prstGeom>
        </p:spPr>
      </p:pic>
    </p:spTree>
    <p:extLst>
      <p:ext uri="{BB962C8B-B14F-4D97-AF65-F5344CB8AC3E}">
        <p14:creationId xmlns:p14="http://schemas.microsoft.com/office/powerpoint/2010/main" val="11073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1384995"/>
          </a:xfrm>
          <a:prstGeom prst="rect">
            <a:avLst/>
          </a:prstGeom>
        </p:spPr>
        <p:txBody>
          <a:bodyPr wrap="square">
            <a:spAutoFit/>
          </a:bodyPr>
          <a:lstStyle/>
          <a:p>
            <a:pPr algn="just"/>
            <a:r>
              <a:rPr lang="vi-VN" sz="2800" dirty="0">
                <a:solidFill>
                  <a:srgbClr val="FF0000"/>
                </a:solidFill>
                <a:latin typeface="Arial" pitchFamily="34" charset="0"/>
                <a:cs typeface="Arial" pitchFamily="34" charset="0"/>
              </a:rPr>
              <a:t>Tình huống 2: </a:t>
            </a:r>
            <a:r>
              <a:rPr lang="vi-VN" sz="2800" dirty="0">
                <a:solidFill>
                  <a:srgbClr val="006600"/>
                </a:solidFill>
                <a:latin typeface="Arial" pitchFamily="34" charset="0"/>
                <a:cs typeface="Arial" pitchFamily="34" charset="0"/>
              </a:rPr>
              <a:t>Mẹ nhờ Hùng quét nhà khi Hùng đang vui vẻ cùng bạn chơi đá cầu ngoài sân. Nếu em là Hùng thì em sẽ làm gì?</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867730" y="159656"/>
            <a:ext cx="7323890"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Đóng vai và thực hành nói lời yêu thương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388" y="2137734"/>
            <a:ext cx="4828612" cy="3417610"/>
          </a:xfrm>
          <a:prstGeom prst="rect">
            <a:avLst/>
          </a:prstGeom>
        </p:spPr>
      </p:pic>
    </p:spTree>
    <p:extLst>
      <p:ext uri="{BB962C8B-B14F-4D97-AF65-F5344CB8AC3E}">
        <p14:creationId xmlns:p14="http://schemas.microsoft.com/office/powerpoint/2010/main" val="17573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3" name="Rectangle 2"/>
          <p:cNvSpPr/>
          <p:nvPr/>
        </p:nvSpPr>
        <p:spPr>
          <a:xfrm>
            <a:off x="3069773" y="1298000"/>
            <a:ext cx="4506684" cy="2677656"/>
          </a:xfrm>
          <a:prstGeom prst="rect">
            <a:avLst/>
          </a:prstGeom>
        </p:spPr>
        <p:txBody>
          <a:bodyPr wrap="square">
            <a:spAutoFit/>
          </a:bodyPr>
          <a:lstStyle/>
          <a:p>
            <a:pPr algn="just"/>
            <a:r>
              <a:rPr lang="vi-VN" sz="2800" dirty="0">
                <a:solidFill>
                  <a:srgbClr val="0000CC"/>
                </a:solidFill>
              </a:rPr>
              <a:t>Em cần nói lời yêu thương và thể hiện tình yêu với ông bà, bố mẹ, anh chị em trong gia đình bằng những việc làm phù hợp thể hiện sự quan tâm, chăm sóc.</a:t>
            </a:r>
          </a:p>
        </p:txBody>
      </p:sp>
      <p:sp>
        <p:nvSpPr>
          <p:cNvPr id="4" name="TextBox 3"/>
          <p:cNvSpPr txBox="1"/>
          <p:nvPr/>
        </p:nvSpPr>
        <p:spPr>
          <a:xfrm>
            <a:off x="3556000" y="-14514"/>
            <a:ext cx="2159566" cy="646331"/>
          </a:xfrm>
          <a:prstGeom prst="rect">
            <a:avLst/>
          </a:prstGeom>
          <a:noFill/>
        </p:spPr>
        <p:txBody>
          <a:bodyPr wrap="none" rtlCol="0">
            <a:spAutoFit/>
          </a:bodyPr>
          <a:lstStyle/>
          <a:p>
            <a:r>
              <a:rPr lang="en-US" sz="3600" b="1" u="sng" dirty="0" err="1">
                <a:solidFill>
                  <a:srgbClr val="FF0000"/>
                </a:solidFill>
                <a:latin typeface="Arial" pitchFamily="34" charset="0"/>
                <a:cs typeface="Arial" pitchFamily="34" charset="0"/>
              </a:rPr>
              <a:t>Kết</a:t>
            </a:r>
            <a:r>
              <a:rPr lang="en-US" sz="3600" b="1" u="sng" dirty="0">
                <a:solidFill>
                  <a:srgbClr val="FF0000"/>
                </a:solidFill>
                <a:latin typeface="Arial" pitchFamily="34" charset="0"/>
                <a:cs typeface="Arial" pitchFamily="34" charset="0"/>
              </a:rPr>
              <a:t> </a:t>
            </a:r>
            <a:r>
              <a:rPr lang="en-US" sz="3600" b="1" u="sng" dirty="0" err="1">
                <a:solidFill>
                  <a:srgbClr val="FF0000"/>
                </a:solidFill>
                <a:latin typeface="Arial" pitchFamily="34" charset="0"/>
                <a:cs typeface="Arial" pitchFamily="34" charset="0"/>
              </a:rPr>
              <a:t>luận</a:t>
            </a:r>
            <a:r>
              <a:rPr lang="en-US" sz="3600" b="1" u="sng"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3489006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767135-52B1-4352-8EE5-36E1166AC895}"/>
              </a:ext>
            </a:extLst>
          </p:cNvPr>
          <p:cNvPicPr>
            <a:picLocks noChangeAspect="1"/>
          </p:cNvPicPr>
          <p:nvPr/>
        </p:nvPicPr>
        <p:blipFill>
          <a:blip r:embed="rId2"/>
          <a:stretch>
            <a:fillRect/>
          </a:stretch>
        </p:blipFill>
        <p:spPr>
          <a:xfrm>
            <a:off x="1166979" y="0"/>
            <a:ext cx="6810042" cy="5715000"/>
          </a:xfrm>
          <a:prstGeom prst="rect">
            <a:avLst/>
          </a:prstGeom>
        </p:spPr>
      </p:pic>
    </p:spTree>
    <p:extLst>
      <p:ext uri="{BB962C8B-B14F-4D97-AF65-F5344CB8AC3E}">
        <p14:creationId xmlns:p14="http://schemas.microsoft.com/office/powerpoint/2010/main" val="176351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113954" y="713262"/>
            <a:ext cx="5332917" cy="3662796"/>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nSpc>
                <a:spcPct val="150000"/>
              </a:lnSpc>
            </a:pPr>
            <a:r>
              <a:rPr lang="vi-VN" sz="2000" b="1" dirty="0">
                <a:solidFill>
                  <a:srgbClr val="FFFF00"/>
                </a:solidFill>
              </a:rPr>
              <a:t>+ Kể tên những người thân trong gia đình em.</a:t>
            </a:r>
          </a:p>
          <a:p>
            <a:pPr>
              <a:lnSpc>
                <a:spcPct val="150000"/>
              </a:lnSpc>
            </a:pPr>
            <a:r>
              <a:rPr lang="vi-VN" sz="2000" b="1" dirty="0">
                <a:solidFill>
                  <a:srgbClr val="FFFF00"/>
                </a:solidFill>
              </a:rPr>
              <a:t>+ Em được mọi người trong gia đình quan tâm, chăm sóc như thế nào?</a:t>
            </a:r>
          </a:p>
          <a:p>
            <a:pPr>
              <a:lnSpc>
                <a:spcPct val="150000"/>
              </a:lnSpc>
            </a:pPr>
            <a:r>
              <a:rPr lang="vi-VN" sz="2000" b="1" dirty="0">
                <a:solidFill>
                  <a:srgbClr val="FFFF00"/>
                </a:solidFill>
              </a:rPr>
              <a:t>+ Em đã làm gì đề thể hiện sự yêu thương và quan tâm đến người thân trong gia đình?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20" y="858849"/>
            <a:ext cx="3608080" cy="3603084"/>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62858"/>
      </p:ext>
    </p:extLst>
  </p:cSld>
  <p:clrMapOvr>
    <a:masterClrMapping/>
  </p:clrMapOvr>
  <p:transition>
    <p:circle/>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1529</TotalTime>
  <Words>689</Words>
  <Application>Microsoft Office PowerPoint</Application>
  <PresentationFormat>On-screen Show (16:10)</PresentationFormat>
  <Paragraphs>62</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Times New Roman</vt:lpstr>
      <vt:lpstr>Arial</vt:lpstr>
      <vt:lpstr>.VnAvant</vt:lpstr>
      <vt:lpstr>Tahoma</vt:lpstr>
      <vt:lpstr>VNI-Thufap2</vt:lpstr>
      <vt:lpstr>Comic Sans MS</vt:lpstr>
      <vt:lpstr>Arial Black</vt:lpstr>
      <vt:lpstr>.VnTifani HeavyH</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Hoàng Thu Thuỷ</cp:lastModifiedBy>
  <cp:revision>217</cp:revision>
  <dcterms:created xsi:type="dcterms:W3CDTF">2020-02-10T09:35:50Z</dcterms:created>
  <dcterms:modified xsi:type="dcterms:W3CDTF">2021-10-29T00:24:55Z</dcterms:modified>
</cp:coreProperties>
</file>