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78" r:id="rId2"/>
    <p:sldId id="583" r:id="rId3"/>
    <p:sldId id="379" r:id="rId4"/>
    <p:sldId id="369" r:id="rId5"/>
    <p:sldId id="371" r:id="rId6"/>
    <p:sldId id="372" r:id="rId7"/>
    <p:sldId id="584" r:id="rId8"/>
    <p:sldId id="374" r:id="rId9"/>
    <p:sldId id="585" r:id="rId10"/>
    <p:sldId id="380" r:id="rId11"/>
    <p:sldId id="375" r:id="rId12"/>
    <p:sldId id="376" r:id="rId13"/>
    <p:sldId id="381" r:id="rId14"/>
    <p:sldId id="270" r:id="rId15"/>
  </p:sldIdLst>
  <p:sldSz cx="12192000" cy="6858000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宋体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9D0"/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solidFill>
                  <a:srgbClr val="000000"/>
                </a:solidFill>
                <a:latin typeface="Calibri" panose="020F0502020204030204" charset="0"/>
              </a:rPr>
              <a:t>11</a:t>
            </a:fld>
            <a:endParaRPr lang="vi-V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6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72C7F95D-C698-6D0C-17BD-E0C9B78DF6D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01447" y="-90897"/>
            <a:ext cx="12613690" cy="70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464550-381D-ADB2-D7A2-4E13B86346E6}"/>
              </a:ext>
            </a:extLst>
          </p:cNvPr>
          <p:cNvSpPr/>
          <p:nvPr userDrawn="1"/>
        </p:nvSpPr>
        <p:spPr>
          <a:xfrm>
            <a:off x="10940074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6C6FD0FF-1E83-2066-FA69-8E255ADB5C0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3B112C24-275F-2E13-F516-099034FEBB7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2" r:id="rId8"/>
    <p:sldLayoutId id="2147483660" r:id="rId9"/>
    <p:sldLayoutId id="2147483666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-635" y="719455"/>
            <a:ext cx="12192635" cy="613854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371475"/>
            <a:ext cx="12192000" cy="64865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5555432" y="1308415"/>
            <a:ext cx="4835838" cy="1242646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KHỞI ĐỘNG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C022D1-7992-49FA-8FD0-D19313C844F2}"/>
              </a:ext>
            </a:extLst>
          </p:cNvPr>
          <p:cNvSpPr/>
          <p:nvPr/>
        </p:nvSpPr>
        <p:spPr>
          <a:xfrm>
            <a:off x="4218038" y="2865918"/>
            <a:ext cx="6126008" cy="897332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altLang="x-none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SG" altLang="x-none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altLang="x-none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</a:t>
            </a:r>
            <a:r>
              <a:rPr lang="vi-VN" altLang="x-none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</a:t>
            </a:r>
            <a:r>
              <a:rPr lang="en-US" altLang="x-none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i: </a:t>
            </a:r>
            <a:r>
              <a:rPr lang="en-US" altLang="x-none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Truyền</a:t>
            </a:r>
            <a:r>
              <a:rPr lang="en-US" altLang="x-none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x-none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85140"/>
            <a:ext cx="12192000" cy="637286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85140"/>
            <a:ext cx="12192000" cy="63728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F19CF4-9555-4861-A6C3-0E5C6759EBD7}"/>
              </a:ext>
            </a:extLst>
          </p:cNvPr>
          <p:cNvSpPr/>
          <p:nvPr/>
        </p:nvSpPr>
        <p:spPr>
          <a:xfrm>
            <a:off x="5047508" y="1985010"/>
            <a:ext cx="5729652" cy="1242646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 HÀNH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"/>
          <p:cNvSpPr txBox="1"/>
          <p:nvPr/>
        </p:nvSpPr>
        <p:spPr>
          <a:xfrm>
            <a:off x="507683" y="612140"/>
            <a:ext cx="11176000" cy="4027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1: Tính nhẩm:</a:t>
            </a:r>
            <a:endParaRPr lang="en-US" altLang="en-US" sz="32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36519"/>
            <a:ext cx="12192000" cy="457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" name="Picture 12" descr="E:\PPT素材\卡通b1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190500"/>
            <a:ext cx="1108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11" descr="E:\PPT素材\卡通b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1315"/>
            <a:ext cx="2583815" cy="14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"/>
          <p:cNvSpPr txBox="1"/>
          <p:nvPr/>
        </p:nvSpPr>
        <p:spPr>
          <a:xfrm>
            <a:off x="423863" y="669925"/>
            <a:ext cx="11176000" cy="90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  <a:endParaRPr lang="en-US" altLang="en-US" sz="2800" b="1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2959" y="1743075"/>
            <a:ext cx="3051810" cy="18192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4 + 1 =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5 + 1 =</a:t>
            </a:r>
          </a:p>
        </p:txBody>
      </p:sp>
      <p:sp>
        <p:nvSpPr>
          <p:cNvPr id="12292" name="Text Box 20"/>
          <p:cNvSpPr txBox="1"/>
          <p:nvPr/>
        </p:nvSpPr>
        <p:spPr>
          <a:xfrm>
            <a:off x="1151573" y="579120"/>
            <a:ext cx="11176000" cy="441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1: Tính nhẩm: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85323" y="1743075"/>
            <a:ext cx="3051810" cy="18192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3 + 2 =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" algn="l"/>
                <a:tab pos="5175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2 + 2 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57687" y="1743075"/>
            <a:ext cx="3051810" cy="18192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2 + 3 =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3 + 3 =</a:t>
            </a:r>
          </a:p>
        </p:txBody>
      </p:sp>
      <p:sp>
        <p:nvSpPr>
          <p:cNvPr id="11" name="Text Box 20"/>
          <p:cNvSpPr txBox="1"/>
          <p:nvPr/>
        </p:nvSpPr>
        <p:spPr>
          <a:xfrm>
            <a:off x="388938" y="3303588"/>
            <a:ext cx="11176000" cy="90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  <a:endParaRPr lang="en-US" altLang="en-US" sz="2800" b="1" dirty="0">
              <a:solidFill>
                <a:srgbClr val="000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2701" y="4472305"/>
            <a:ext cx="3051909" cy="18192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2 + 1 =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" algn="l"/>
                <a:tab pos="5175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1 + 2 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85323" y="4471989"/>
            <a:ext cx="2968755" cy="18192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3 + 1 =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0520" algn="l"/>
                <a:tab pos="5175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1 + 3 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57687" y="4471989"/>
            <a:ext cx="3051810" cy="18192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 4 + 2 =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     2 + 4 =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2101366" y="2266353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0"/>
          <p:cNvSpPr txBox="1"/>
          <p:nvPr/>
        </p:nvSpPr>
        <p:spPr>
          <a:xfrm>
            <a:off x="2098677" y="2924124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20"/>
          <p:cNvSpPr txBox="1"/>
          <p:nvPr/>
        </p:nvSpPr>
        <p:spPr>
          <a:xfrm>
            <a:off x="5782483" y="1777432"/>
            <a:ext cx="1095375" cy="8378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20"/>
          <p:cNvSpPr txBox="1"/>
          <p:nvPr/>
        </p:nvSpPr>
        <p:spPr>
          <a:xfrm>
            <a:off x="5754783" y="2864872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20"/>
          <p:cNvSpPr txBox="1"/>
          <p:nvPr/>
        </p:nvSpPr>
        <p:spPr>
          <a:xfrm>
            <a:off x="9444559" y="2252992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0"/>
          <p:cNvSpPr txBox="1"/>
          <p:nvPr/>
        </p:nvSpPr>
        <p:spPr>
          <a:xfrm>
            <a:off x="9444876" y="2922917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20"/>
          <p:cNvSpPr txBox="1"/>
          <p:nvPr/>
        </p:nvSpPr>
        <p:spPr>
          <a:xfrm>
            <a:off x="2069754" y="4990785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 Box 20"/>
          <p:cNvSpPr txBox="1"/>
          <p:nvPr/>
        </p:nvSpPr>
        <p:spPr>
          <a:xfrm>
            <a:off x="5738508" y="4993863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 Box 20"/>
          <p:cNvSpPr txBox="1"/>
          <p:nvPr/>
        </p:nvSpPr>
        <p:spPr>
          <a:xfrm>
            <a:off x="5726268" y="5619178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20"/>
          <p:cNvSpPr txBox="1"/>
          <p:nvPr/>
        </p:nvSpPr>
        <p:spPr>
          <a:xfrm>
            <a:off x="9517260" y="5003170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20"/>
          <p:cNvSpPr txBox="1"/>
          <p:nvPr/>
        </p:nvSpPr>
        <p:spPr>
          <a:xfrm>
            <a:off x="9512180" y="5639721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20"/>
          <p:cNvSpPr txBox="1"/>
          <p:nvPr/>
        </p:nvSpPr>
        <p:spPr>
          <a:xfrm>
            <a:off x="2065626" y="5648485"/>
            <a:ext cx="1095375" cy="363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6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en-US" altLang="en-US" sz="1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图片 4" descr="资源 13430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2700000">
            <a:off x="8788400" y="471488"/>
            <a:ext cx="3403600" cy="1571625"/>
          </a:xfrm>
          <a:prstGeom prst="rect">
            <a:avLst/>
          </a:prstGeom>
        </p:spPr>
      </p:pic>
      <p:pic>
        <p:nvPicPr>
          <p:cNvPr id="210" name="Picture 12" descr="E:\PPT素材\卡通b1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97" y="2937665"/>
            <a:ext cx="1109663" cy="13049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0000">
            <a:off x="9674225" y="957580"/>
            <a:ext cx="2279015" cy="782955"/>
          </a:xfrm>
          <a:prstGeom prst="rect">
            <a:avLst/>
          </a:prstGeom>
        </p:spPr>
      </p:pic>
      <p:pic>
        <p:nvPicPr>
          <p:cNvPr id="6" name="Picture 12" descr="E:\PPT素材\卡通b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410" y="3092450"/>
            <a:ext cx="1109345" cy="13042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E:\PPT素材\卡通b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65" y="5553710"/>
            <a:ext cx="1109345" cy="13042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6" descr="E:\PPT素材\卡通b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46" y="5677981"/>
            <a:ext cx="946547" cy="13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11" descr="E:\PPT素材\卡通b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31899" y="277336"/>
            <a:ext cx="2583815" cy="14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578485"/>
            <a:ext cx="12192000" cy="627951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578485"/>
            <a:ext cx="12192000" cy="627951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79F43FE-95AF-4BE7-9115-BF04527308B1}"/>
              </a:ext>
            </a:extLst>
          </p:cNvPr>
          <p:cNvSpPr/>
          <p:nvPr/>
        </p:nvSpPr>
        <p:spPr>
          <a:xfrm>
            <a:off x="5047508" y="1985010"/>
            <a:ext cx="5729652" cy="1242646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 DỤNG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1011878" y="196235"/>
            <a:ext cx="6236174" cy="5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" y="-1"/>
            <a:ext cx="965047" cy="965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11578" y="3429000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17: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6 </a:t>
            </a:r>
            <a:b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  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20610" y="1611372"/>
            <a:ext cx="7055090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1139611" y="159358"/>
            <a:ext cx="705509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" y="-1"/>
            <a:ext cx="965047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48310"/>
            <a:ext cx="12192000" cy="640969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48945"/>
            <a:ext cx="12192000" cy="640905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E28E52-3678-45C7-92A6-6A85FC754B10}"/>
              </a:ext>
            </a:extLst>
          </p:cNvPr>
          <p:cNvSpPr/>
          <p:nvPr/>
        </p:nvSpPr>
        <p:spPr>
          <a:xfrm>
            <a:off x="5047508" y="1985010"/>
            <a:ext cx="5729652" cy="1242646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KHÁM PHÁ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" b="-529"/>
          <a:stretch/>
        </p:blipFill>
        <p:spPr>
          <a:xfrm>
            <a:off x="0" y="16206"/>
            <a:ext cx="12192000" cy="6841794"/>
          </a:xfrm>
          <a:prstGeom prst="snip2Same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8" t="3847" r="4819" b="5870"/>
          <a:stretch/>
        </p:blipFill>
        <p:spPr>
          <a:xfrm>
            <a:off x="0" y="431800"/>
            <a:ext cx="12192000" cy="642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2"/>
          <p:cNvSpPr/>
          <p:nvPr/>
        </p:nvSpPr>
        <p:spPr>
          <a:xfrm>
            <a:off x="4832350" y="399415"/>
            <a:ext cx="6896100" cy="2385695"/>
          </a:xfrm>
          <a:prstGeom prst="cloudCallout">
            <a:avLst>
              <a:gd name="adj1" fmla="val -42288"/>
              <a:gd name="adj2" fmla="val 82525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en-SG" sz="3200" b="1">
                <a:solidFill>
                  <a:srgbClr val="00206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tìm kết quả từng phép cộng trong phạm vi 6</a:t>
            </a:r>
            <a:endParaRPr lang="vi-VN" altLang="en-SG" sz="3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7330" y="1621790"/>
            <a:ext cx="6896100" cy="5462905"/>
          </a:xfrm>
          <a:prstGeom prst="rect">
            <a:avLst/>
          </a:prstGeom>
          <a:blipFill>
            <a:blip r:embed="rId2"/>
            <a:stretch>
              <a:fillRect b="-126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图片 10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785225" y="4152900"/>
            <a:ext cx="3406775" cy="2640013"/>
          </a:xfrm>
          <a:prstGeom prst="rect">
            <a:avLst/>
          </a:prstGeom>
        </p:spPr>
      </p:pic>
      <p:pic>
        <p:nvPicPr>
          <p:cNvPr id="3" name="图形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745"/>
            <a:ext cx="854710" cy="112204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780" y="1023620"/>
            <a:ext cx="751840" cy="979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260" y="399415"/>
            <a:ext cx="68897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1"/>
          <p:cNvSpPr txBox="1"/>
          <p:nvPr/>
        </p:nvSpPr>
        <p:spPr>
          <a:xfrm>
            <a:off x="2519680" y="516890"/>
            <a:ext cx="89154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BẢNG CỘNG TRONG PHẠM VI 6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525" y="1401445"/>
            <a:ext cx="2463165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+ 1 =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3149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+ 1 =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2384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3 + 1 =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254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4 + 1 =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25685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5 + 1 =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525" y="2448560"/>
            <a:ext cx="2463165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+ 2 =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314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+ 2 =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2257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3 + 2 =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415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4 + 2 =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7525" y="3465195"/>
            <a:ext cx="2463165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+ 3 =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3149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+ 3 = 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9590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3 + 3 = 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7525" y="4526280"/>
            <a:ext cx="2463165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+ 4 =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82290" y="4526280"/>
            <a:ext cx="2212340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+ 4 = 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7525" y="5644515"/>
            <a:ext cx="2463165" cy="838200"/>
          </a:xfrm>
          <a:prstGeom prst="roundRect">
            <a:avLst/>
          </a:prstGeom>
          <a:solidFill>
            <a:srgbClr val="F16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+ 5 = </a:t>
            </a:r>
          </a:p>
        </p:txBody>
      </p:sp>
      <p:pic>
        <p:nvPicPr>
          <p:cNvPr id="2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151755"/>
            <a:ext cx="2476500" cy="1706245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5" y="5645150"/>
            <a:ext cx="1808480" cy="1188720"/>
          </a:xfrm>
          <a:prstGeom prst="rect">
            <a:avLst/>
          </a:prstGeom>
        </p:spPr>
      </p:pic>
      <p:pic>
        <p:nvPicPr>
          <p:cNvPr id="4" name="图形 1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97545" y="3825875"/>
            <a:ext cx="2691765" cy="3408045"/>
          </a:xfrm>
          <a:prstGeom prst="rect">
            <a:avLst/>
          </a:prstGeom>
        </p:spPr>
      </p:pic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1583CBDD-28D5-49CB-92D8-F7E94DDA05CD}"/>
              </a:ext>
            </a:extLst>
          </p:cNvPr>
          <p:cNvSpPr/>
          <p:nvPr/>
        </p:nvSpPr>
        <p:spPr>
          <a:xfrm>
            <a:off x="517525" y="1401445"/>
            <a:ext cx="2463165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+ 1 = 2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FD931C0F-293C-417D-828B-444622BCAE11}"/>
              </a:ext>
            </a:extLst>
          </p:cNvPr>
          <p:cNvSpPr/>
          <p:nvPr/>
        </p:nvSpPr>
        <p:spPr>
          <a:xfrm>
            <a:off x="303149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+ 1 = 3 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3430489B-9F8D-4670-8353-645B0F8830D3}"/>
              </a:ext>
            </a:extLst>
          </p:cNvPr>
          <p:cNvSpPr/>
          <p:nvPr/>
        </p:nvSpPr>
        <p:spPr>
          <a:xfrm>
            <a:off x="532384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 + 1 = 4 </a:t>
            </a: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5BD99296-165A-4C88-B640-C81F7FD908C8}"/>
              </a:ext>
            </a:extLst>
          </p:cNvPr>
          <p:cNvSpPr/>
          <p:nvPr/>
        </p:nvSpPr>
        <p:spPr>
          <a:xfrm>
            <a:off x="7616190" y="1413162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4 + 1 = 5 </a:t>
            </a: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B15B0431-F40F-43B3-A198-88ADC2172C20}"/>
              </a:ext>
            </a:extLst>
          </p:cNvPr>
          <p:cNvSpPr/>
          <p:nvPr/>
        </p:nvSpPr>
        <p:spPr>
          <a:xfrm>
            <a:off x="9922510" y="1407040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5 + 1 = 6 </a:t>
            </a:r>
          </a:p>
        </p:txBody>
      </p:sp>
      <p:sp>
        <p:nvSpPr>
          <p:cNvPr id="44" name="Rounded Rectangle 16">
            <a:extLst>
              <a:ext uri="{FF2B5EF4-FFF2-40B4-BE49-F238E27FC236}">
                <a16:creationId xmlns:a16="http://schemas.microsoft.com/office/drawing/2014/main" id="{B1AFB289-B7F5-49C5-8550-BCC9ED7EE61A}"/>
              </a:ext>
            </a:extLst>
          </p:cNvPr>
          <p:cNvSpPr/>
          <p:nvPr/>
        </p:nvSpPr>
        <p:spPr>
          <a:xfrm>
            <a:off x="517525" y="2448560"/>
            <a:ext cx="2463165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+ 2 = 3</a:t>
            </a:r>
          </a:p>
        </p:txBody>
      </p:sp>
      <p:sp>
        <p:nvSpPr>
          <p:cNvPr id="45" name="Rounded Rectangle 17">
            <a:extLst>
              <a:ext uri="{FF2B5EF4-FFF2-40B4-BE49-F238E27FC236}">
                <a16:creationId xmlns:a16="http://schemas.microsoft.com/office/drawing/2014/main" id="{8B6147DC-FC70-4711-8212-C216AAE43FA8}"/>
              </a:ext>
            </a:extLst>
          </p:cNvPr>
          <p:cNvSpPr/>
          <p:nvPr/>
        </p:nvSpPr>
        <p:spPr>
          <a:xfrm>
            <a:off x="30314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+ 2 = 4 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B32895AC-A696-49D4-93FA-32E4B5137D77}"/>
              </a:ext>
            </a:extLst>
          </p:cNvPr>
          <p:cNvSpPr/>
          <p:nvPr/>
        </p:nvSpPr>
        <p:spPr>
          <a:xfrm>
            <a:off x="534162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 + 2 = 5 </a:t>
            </a:r>
          </a:p>
        </p:txBody>
      </p:sp>
      <p:sp>
        <p:nvSpPr>
          <p:cNvPr id="47" name="Rounded Rectangle 19">
            <a:extLst>
              <a:ext uri="{FF2B5EF4-FFF2-40B4-BE49-F238E27FC236}">
                <a16:creationId xmlns:a16="http://schemas.microsoft.com/office/drawing/2014/main" id="{9C3876DE-710C-4D1A-A806-8895862D6D7A}"/>
              </a:ext>
            </a:extLst>
          </p:cNvPr>
          <p:cNvSpPr/>
          <p:nvPr/>
        </p:nvSpPr>
        <p:spPr>
          <a:xfrm>
            <a:off x="76415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4 + 2 = 6 </a:t>
            </a:r>
          </a:p>
        </p:txBody>
      </p:sp>
      <p:sp>
        <p:nvSpPr>
          <p:cNvPr id="48" name="Rounded Rectangle 23">
            <a:extLst>
              <a:ext uri="{FF2B5EF4-FFF2-40B4-BE49-F238E27FC236}">
                <a16:creationId xmlns:a16="http://schemas.microsoft.com/office/drawing/2014/main" id="{0FE4A6C0-2CBD-4A68-B834-0B3B5AB1768F}"/>
              </a:ext>
            </a:extLst>
          </p:cNvPr>
          <p:cNvSpPr/>
          <p:nvPr/>
        </p:nvSpPr>
        <p:spPr>
          <a:xfrm>
            <a:off x="536575" y="3465195"/>
            <a:ext cx="2463165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+ 3 = 4</a:t>
            </a:r>
          </a:p>
        </p:txBody>
      </p:sp>
      <p:sp>
        <p:nvSpPr>
          <p:cNvPr id="49" name="Rounded Rectangle 24">
            <a:extLst>
              <a:ext uri="{FF2B5EF4-FFF2-40B4-BE49-F238E27FC236}">
                <a16:creationId xmlns:a16="http://schemas.microsoft.com/office/drawing/2014/main" id="{965D30C4-69BE-47DA-9D7A-34AAF13D29BC}"/>
              </a:ext>
            </a:extLst>
          </p:cNvPr>
          <p:cNvSpPr/>
          <p:nvPr/>
        </p:nvSpPr>
        <p:spPr>
          <a:xfrm>
            <a:off x="305054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+ 3 = 5 </a:t>
            </a:r>
          </a:p>
        </p:txBody>
      </p:sp>
      <p:sp>
        <p:nvSpPr>
          <p:cNvPr id="50" name="Rounded Rectangle 25">
            <a:extLst>
              <a:ext uri="{FF2B5EF4-FFF2-40B4-BE49-F238E27FC236}">
                <a16:creationId xmlns:a16="http://schemas.microsoft.com/office/drawing/2014/main" id="{DF919F88-A626-43E5-9FDD-8EDF6DC07AEE}"/>
              </a:ext>
            </a:extLst>
          </p:cNvPr>
          <p:cNvSpPr/>
          <p:nvPr/>
        </p:nvSpPr>
        <p:spPr>
          <a:xfrm>
            <a:off x="531495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 + 3 = 6 </a:t>
            </a:r>
          </a:p>
        </p:txBody>
      </p:sp>
      <p:sp>
        <p:nvSpPr>
          <p:cNvPr id="51" name="Rounded Rectangle 28">
            <a:extLst>
              <a:ext uri="{FF2B5EF4-FFF2-40B4-BE49-F238E27FC236}">
                <a16:creationId xmlns:a16="http://schemas.microsoft.com/office/drawing/2014/main" id="{9CF46305-137C-4A5F-83EE-092E0847AF8A}"/>
              </a:ext>
            </a:extLst>
          </p:cNvPr>
          <p:cNvSpPr/>
          <p:nvPr/>
        </p:nvSpPr>
        <p:spPr>
          <a:xfrm>
            <a:off x="517525" y="4545330"/>
            <a:ext cx="2463165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+ 4 = 5</a:t>
            </a:r>
          </a:p>
        </p:txBody>
      </p:sp>
      <p:sp>
        <p:nvSpPr>
          <p:cNvPr id="52" name="Rounded Rectangle 29">
            <a:extLst>
              <a:ext uri="{FF2B5EF4-FFF2-40B4-BE49-F238E27FC236}">
                <a16:creationId xmlns:a16="http://schemas.microsoft.com/office/drawing/2014/main" id="{A946FAD1-7FDD-47AC-9257-EB1B2520F350}"/>
              </a:ext>
            </a:extLst>
          </p:cNvPr>
          <p:cNvSpPr/>
          <p:nvPr/>
        </p:nvSpPr>
        <p:spPr>
          <a:xfrm>
            <a:off x="3082290" y="4545330"/>
            <a:ext cx="2212340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+ 4 = 6 </a:t>
            </a:r>
          </a:p>
        </p:txBody>
      </p:sp>
      <p:sp>
        <p:nvSpPr>
          <p:cNvPr id="53" name="Rounded Rectangle 32">
            <a:extLst>
              <a:ext uri="{FF2B5EF4-FFF2-40B4-BE49-F238E27FC236}">
                <a16:creationId xmlns:a16="http://schemas.microsoft.com/office/drawing/2014/main" id="{137927F9-9B63-4421-8773-F46DCBA7625E}"/>
              </a:ext>
            </a:extLst>
          </p:cNvPr>
          <p:cNvSpPr/>
          <p:nvPr/>
        </p:nvSpPr>
        <p:spPr bwMode="auto">
          <a:xfrm>
            <a:off x="517525" y="5663565"/>
            <a:ext cx="2463165" cy="838200"/>
          </a:xfrm>
          <a:prstGeom prst="roundRect">
            <a:avLst/>
          </a:prstGeom>
          <a:solidFill>
            <a:srgbClr val="F16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+ 5 = 6</a:t>
            </a:r>
          </a:p>
        </p:txBody>
      </p:sp>
    </p:spTree>
    <p:extLst>
      <p:ext uri="{BB962C8B-B14F-4D97-AF65-F5344CB8AC3E}">
        <p14:creationId xmlns:p14="http://schemas.microsoft.com/office/powerpoint/2010/main" val="14295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1"/>
          <p:cNvSpPr txBox="1"/>
          <p:nvPr/>
        </p:nvSpPr>
        <p:spPr>
          <a:xfrm>
            <a:off x="2519680" y="516890"/>
            <a:ext cx="89154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SzTx/>
              <a:buFontTx/>
              <a:buNone/>
            </a:pPr>
            <a:r>
              <a:rPr lang="en-US" altLang="vi-VN" sz="32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 CỘNG TRONG PHẠM VI 6</a:t>
            </a:r>
            <a:endParaRPr lang="en-US" altLang="vi-VN" sz="3200" b="1" dirty="0">
              <a:solidFill>
                <a:srgbClr val="FFC000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525" y="1401445"/>
            <a:ext cx="2463165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+ 1 =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3149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+ 1 = 3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8574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 + 1 = 4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2729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4 + 1 = 5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849485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5 + 1 = 6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525" y="2448560"/>
            <a:ext cx="2463165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+ 2 =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314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+ 2 = 4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6542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 + 2 = 5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272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4 + 2 = 6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7525" y="3465195"/>
            <a:ext cx="2463165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+ 3 = 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3149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+ 3 = 5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9590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3 + 3 = 6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7525" y="4526280"/>
            <a:ext cx="2463165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+ 4 =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82290" y="4526280"/>
            <a:ext cx="2212340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2 + 4 = 6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7525" y="5644515"/>
            <a:ext cx="2463165" cy="838200"/>
          </a:xfrm>
          <a:prstGeom prst="roundRect">
            <a:avLst/>
          </a:prstGeom>
          <a:solidFill>
            <a:srgbClr val="F16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1 + 5 = 6</a:t>
            </a:r>
          </a:p>
        </p:txBody>
      </p:sp>
      <p:pic>
        <p:nvPicPr>
          <p:cNvPr id="34" name="图片 3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365250"/>
            <a:ext cx="923925" cy="812800"/>
          </a:xfrm>
          <a:prstGeom prst="rect">
            <a:avLst/>
          </a:prstGeom>
        </p:spPr>
      </p:pic>
      <p:pic>
        <p:nvPicPr>
          <p:cNvPr id="3" name="图片 3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336338" y="1401763"/>
            <a:ext cx="855662" cy="750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8" descr="935240504b93d3b21badb4bcbf0ea7fb"/>
          <p:cNvPicPr>
            <a:picLocks noChangeAspect="1"/>
          </p:cNvPicPr>
          <p:nvPr/>
        </p:nvPicPr>
        <p:blipFill>
          <a:blip r:embed="rId3"/>
          <a:srcRect l="69613" t="53680" r="-4910"/>
          <a:stretch>
            <a:fillRect/>
          </a:stretch>
        </p:blipFill>
        <p:spPr>
          <a:xfrm>
            <a:off x="6885305" y="1307465"/>
            <a:ext cx="775970" cy="1050925"/>
          </a:xfrm>
          <a:prstGeom prst="rect">
            <a:avLst/>
          </a:prstGeom>
        </p:spPr>
      </p:pic>
      <p:pic>
        <p:nvPicPr>
          <p:cNvPr id="11" name="图片 8" descr="935240504b93d3b21badb4bcbf0ea7fb"/>
          <p:cNvPicPr>
            <a:picLocks noChangeAspect="1"/>
          </p:cNvPicPr>
          <p:nvPr/>
        </p:nvPicPr>
        <p:blipFill>
          <a:blip r:embed="rId3"/>
          <a:srcRect l="69613" t="53680" r="-4910"/>
          <a:stretch>
            <a:fillRect/>
          </a:stretch>
        </p:blipFill>
        <p:spPr>
          <a:xfrm>
            <a:off x="4540519" y="2371519"/>
            <a:ext cx="775970" cy="1050925"/>
          </a:xfrm>
          <a:prstGeom prst="rect">
            <a:avLst/>
          </a:prstGeom>
        </p:spPr>
      </p:pic>
      <p:pic>
        <p:nvPicPr>
          <p:cNvPr id="207" name="Picture 11" descr="E:\PPT素材\卡通b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3" b="57827"/>
          <a:stretch>
            <a:fillRect/>
          </a:stretch>
        </p:blipFill>
        <p:spPr bwMode="auto">
          <a:xfrm>
            <a:off x="8892540" y="2358390"/>
            <a:ext cx="956945" cy="9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:\PPT素材\卡通b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3" b="57827"/>
          <a:stretch>
            <a:fillRect/>
          </a:stretch>
        </p:blipFill>
        <p:spPr bwMode="auto">
          <a:xfrm>
            <a:off x="2125345" y="3451860"/>
            <a:ext cx="956945" cy="7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347" y="3474800"/>
            <a:ext cx="923290" cy="811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 descr="935240504b93d3b21badb4bcbf0ea7fb"/>
          <p:cNvPicPr>
            <a:picLocks noChangeAspect="1"/>
          </p:cNvPicPr>
          <p:nvPr/>
        </p:nvPicPr>
        <p:blipFill>
          <a:blip r:embed="rId3"/>
          <a:srcRect l="69613" t="53680" r="-4910"/>
          <a:stretch>
            <a:fillRect/>
          </a:stretch>
        </p:blipFill>
        <p:spPr>
          <a:xfrm>
            <a:off x="2255520" y="4448810"/>
            <a:ext cx="775970" cy="1050925"/>
          </a:xfrm>
          <a:prstGeom prst="rect">
            <a:avLst/>
          </a:prstGeom>
        </p:spPr>
      </p:pic>
      <p:pic>
        <p:nvPicPr>
          <p:cNvPr id="15" name="Picture 11" descr="E:\PPT素材\卡通b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3" b="57827"/>
          <a:stretch>
            <a:fillRect/>
          </a:stretch>
        </p:blipFill>
        <p:spPr bwMode="auto">
          <a:xfrm>
            <a:off x="2023745" y="5528945"/>
            <a:ext cx="956945" cy="9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151755"/>
            <a:ext cx="2476500" cy="1706245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5" y="5645150"/>
            <a:ext cx="1808480" cy="1188720"/>
          </a:xfrm>
          <a:prstGeom prst="rect">
            <a:avLst/>
          </a:prstGeom>
        </p:spPr>
      </p:pic>
      <p:pic>
        <p:nvPicPr>
          <p:cNvPr id="4" name="图形 1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97545" y="3825875"/>
            <a:ext cx="2691765" cy="340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  <p:bldP spid="10" grpId="1" animBg="1"/>
      <p:bldP spid="17" grpId="1" animBg="1"/>
      <p:bldP spid="18" grpId="1" animBg="1"/>
      <p:bldP spid="19" grpId="1" animBg="1"/>
      <p:bldP spid="20" grpId="1" animBg="1"/>
      <p:bldP spid="24" grpId="1" animBg="1"/>
      <p:bldP spid="25" grpId="1" animBg="1"/>
      <p:bldP spid="26" grpId="1" animBg="1"/>
      <p:bldP spid="29" grpId="1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1"/>
          <p:cNvSpPr txBox="1"/>
          <p:nvPr/>
        </p:nvSpPr>
        <p:spPr>
          <a:xfrm>
            <a:off x="2519680" y="516890"/>
            <a:ext cx="89154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BẢNG CỘNG TRONG PHẠM VI 6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525" y="1401445"/>
            <a:ext cx="2463165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+ 1 =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3149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+ 1 = 3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2384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3 + 1 = 4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03490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4 + 1 = 5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849485" y="1401445"/>
            <a:ext cx="221234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5 + 1 = 6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525" y="2448560"/>
            <a:ext cx="2463165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+ 2 =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314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+ 2 = 4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2257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3 + 2 = 5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03490" y="2448560"/>
            <a:ext cx="2212340" cy="838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4 + 2 = 6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7525" y="3465195"/>
            <a:ext cx="2463165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+ 3 = 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3149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+ 3 = 5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95900" y="3465195"/>
            <a:ext cx="2212340" cy="838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3 + 3 = 6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7525" y="4526280"/>
            <a:ext cx="2463165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+ 4 =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044190" y="4545330"/>
            <a:ext cx="2212340" cy="838200"/>
          </a:xfrm>
          <a:prstGeom prst="roundRect">
            <a:avLst/>
          </a:prstGeom>
          <a:solidFill>
            <a:srgbClr val="FFA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2 + 4 = 6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7525" y="5644515"/>
            <a:ext cx="2463165" cy="838200"/>
          </a:xfrm>
          <a:prstGeom prst="roundRect">
            <a:avLst/>
          </a:prstGeom>
          <a:solidFill>
            <a:srgbClr val="F16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/>
                <a:cs typeface="Arial" panose="020B0604020202020204" pitchFamily="34" charset="0"/>
              </a:rPr>
              <a:t>1 + 5 = 6</a:t>
            </a:r>
          </a:p>
        </p:txBody>
      </p:sp>
      <p:pic>
        <p:nvPicPr>
          <p:cNvPr id="15" name="Picture 11" descr="E:\PPT素材\卡通b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3" b="57827"/>
          <a:stretch>
            <a:fillRect/>
          </a:stretch>
        </p:blipFill>
        <p:spPr bwMode="auto">
          <a:xfrm>
            <a:off x="2023745" y="5528945"/>
            <a:ext cx="956945" cy="9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151755"/>
            <a:ext cx="2476500" cy="1706245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5" y="5645150"/>
            <a:ext cx="1808480" cy="1188720"/>
          </a:xfrm>
          <a:prstGeom prst="rect">
            <a:avLst/>
          </a:prstGeom>
        </p:spPr>
      </p:pic>
      <p:pic>
        <p:nvPicPr>
          <p:cNvPr id="4" name="图形 1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97545" y="3825875"/>
            <a:ext cx="2691765" cy="34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244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453</Words>
  <Application>Microsoft Office PowerPoint</Application>
  <PresentationFormat>Widescreen</PresentationFormat>
  <Paragraphs>111</Paragraphs>
  <Slides>14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宋体</vt:lpstr>
      <vt:lpstr>UTM Avo</vt:lpstr>
      <vt:lpstr>Calibri</vt:lpstr>
      <vt:lpstr>Cambria Math</vt:lpstr>
      <vt:lpstr>Arial</vt:lpstr>
      <vt:lpstr>Times New Roman</vt:lpstr>
      <vt:lpstr>Green Color</vt:lpstr>
      <vt:lpstr>PowerPoint Presentation</vt:lpstr>
      <vt:lpstr>Bài 17: Phép cộng trong phạm vi 6     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66</cp:revision>
  <dcterms:created xsi:type="dcterms:W3CDTF">2021-11-01T08:16:00Z</dcterms:created>
  <dcterms:modified xsi:type="dcterms:W3CDTF">2025-10-14T06:24:57Z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51CF13D98E464049B0BC2D64141A099E</vt:lpwstr>
  </property>
  <property fmtid="{D5CDD505-2E9C-101B-9397-08002B2CF9AE}" pid="3" name="KSOProductBuildVer">
    <vt:lpwstr>1033-11.2.0.10382</vt:lpwstr>
  </property>
</Properties>
</file>