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6" r:id="rId3"/>
    <p:sldId id="258" r:id="rId4"/>
    <p:sldId id="262" r:id="rId5"/>
    <p:sldId id="269" r:id="rId6"/>
    <p:sldId id="270" r:id="rId7"/>
    <p:sldId id="266" r:id="rId8"/>
    <p:sldId id="267" r:id="rId9"/>
    <p:sldId id="260" r:id="rId10"/>
    <p:sldId id="268" r:id="rId11"/>
    <p:sldId id="263" r:id="rId12"/>
    <p:sldId id="265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EDC2"/>
    <a:srgbClr val="FEE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12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5.svg"/><Relationship Id="rId5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5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7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5.svg"/><Relationship Id="rId10" Type="http://schemas.openxmlformats.org/officeDocument/2006/relationships/image" Target="../media/image10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7.svg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5.svg"/><Relationship Id="rId10" Type="http://schemas.openxmlformats.org/officeDocument/2006/relationships/image" Target="../media/image10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7.sv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10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svg"/><Relationship Id="rId10" Type="http://schemas.openxmlformats.org/officeDocument/2006/relationships/image" Target="../media/image18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3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7.svg"/><Relationship Id="rId10" Type="http://schemas.openxmlformats.org/officeDocument/2006/relationships/image" Target="../media/image22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9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13294" y="647700"/>
            <a:ext cx="16727515" cy="9059322"/>
            <a:chOff x="0" y="-28575"/>
            <a:chExt cx="4405601" cy="23423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05600" cy="2313822"/>
            </a:xfrm>
            <a:custGeom>
              <a:avLst/>
              <a:gdLst/>
              <a:ahLst/>
              <a:cxnLst/>
              <a:rect l="l" t="t" r="r" b="b"/>
              <a:pathLst>
                <a:path w="4405600" h="2240293">
                  <a:moveTo>
                    <a:pt x="23604" y="0"/>
                  </a:moveTo>
                  <a:lnTo>
                    <a:pt x="4381996" y="0"/>
                  </a:lnTo>
                  <a:cubicBezTo>
                    <a:pt x="4395033" y="0"/>
                    <a:pt x="4405600" y="10568"/>
                    <a:pt x="4405600" y="23604"/>
                  </a:cubicBezTo>
                  <a:lnTo>
                    <a:pt x="4405600" y="2216689"/>
                  </a:lnTo>
                  <a:cubicBezTo>
                    <a:pt x="4405600" y="2222949"/>
                    <a:pt x="4403114" y="2228953"/>
                    <a:pt x="4398687" y="2233379"/>
                  </a:cubicBezTo>
                  <a:cubicBezTo>
                    <a:pt x="4394260" y="2237806"/>
                    <a:pt x="4388257" y="2240293"/>
                    <a:pt x="4381996" y="2240293"/>
                  </a:cubicBezTo>
                  <a:lnTo>
                    <a:pt x="23604" y="2240293"/>
                  </a:lnTo>
                  <a:cubicBezTo>
                    <a:pt x="10568" y="2240293"/>
                    <a:pt x="0" y="2229725"/>
                    <a:pt x="0" y="2216689"/>
                  </a:cubicBezTo>
                  <a:lnTo>
                    <a:pt x="0" y="23604"/>
                  </a:lnTo>
                  <a:cubicBezTo>
                    <a:pt x="0" y="10568"/>
                    <a:pt x="10568" y="0"/>
                    <a:pt x="23604" y="0"/>
                  </a:cubicBezTo>
                  <a:close/>
                </a:path>
              </a:pathLst>
            </a:custGeom>
            <a:solidFill>
              <a:srgbClr val="F7EFE2"/>
            </a:solidFill>
            <a:ln cap="rnd">
              <a:noFill/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05601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15826" y="1104900"/>
            <a:ext cx="15729857" cy="8317745"/>
            <a:chOff x="0" y="0"/>
            <a:chExt cx="4142843" cy="2028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42843" cy="2028572"/>
            </a:xfrm>
            <a:custGeom>
              <a:avLst/>
              <a:gdLst/>
              <a:ahLst/>
              <a:cxnLst/>
              <a:rect l="l" t="t" r="r" b="b"/>
              <a:pathLst>
                <a:path w="4142843" h="2028572">
                  <a:moveTo>
                    <a:pt x="25101" y="0"/>
                  </a:moveTo>
                  <a:lnTo>
                    <a:pt x="4117742" y="0"/>
                  </a:lnTo>
                  <a:cubicBezTo>
                    <a:pt x="4124399" y="0"/>
                    <a:pt x="4130784" y="2645"/>
                    <a:pt x="4135491" y="7352"/>
                  </a:cubicBezTo>
                  <a:cubicBezTo>
                    <a:pt x="4140198" y="12059"/>
                    <a:pt x="4142843" y="18444"/>
                    <a:pt x="4142843" y="25101"/>
                  </a:cubicBezTo>
                  <a:lnTo>
                    <a:pt x="4142843" y="2003471"/>
                  </a:lnTo>
                  <a:cubicBezTo>
                    <a:pt x="4142843" y="2010128"/>
                    <a:pt x="4140198" y="2016513"/>
                    <a:pt x="4135491" y="2021220"/>
                  </a:cubicBezTo>
                  <a:cubicBezTo>
                    <a:pt x="4130784" y="2025928"/>
                    <a:pt x="4124399" y="2028572"/>
                    <a:pt x="4117742" y="2028572"/>
                  </a:cubicBezTo>
                  <a:lnTo>
                    <a:pt x="25101" y="2028572"/>
                  </a:lnTo>
                  <a:cubicBezTo>
                    <a:pt x="11238" y="2028572"/>
                    <a:pt x="0" y="2017334"/>
                    <a:pt x="0" y="2003471"/>
                  </a:cubicBezTo>
                  <a:lnTo>
                    <a:pt x="0" y="25101"/>
                  </a:lnTo>
                  <a:cubicBezTo>
                    <a:pt x="0" y="18444"/>
                    <a:pt x="2645" y="12059"/>
                    <a:pt x="7352" y="7352"/>
                  </a:cubicBezTo>
                  <a:cubicBezTo>
                    <a:pt x="12059" y="2645"/>
                    <a:pt x="18444" y="0"/>
                    <a:pt x="2510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42843" cy="2057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855470" y="7052287"/>
            <a:ext cx="2250820" cy="3501413"/>
          </a:xfrm>
          <a:custGeom>
            <a:avLst/>
            <a:gdLst/>
            <a:ahLst/>
            <a:cxnLst/>
            <a:rect l="l" t="t" r="r" b="b"/>
            <a:pathLst>
              <a:path w="4341807" h="6797350">
                <a:moveTo>
                  <a:pt x="0" y="0"/>
                </a:moveTo>
                <a:lnTo>
                  <a:pt x="4341808" y="0"/>
                </a:lnTo>
                <a:lnTo>
                  <a:pt x="4341808" y="6797349"/>
                </a:lnTo>
                <a:lnTo>
                  <a:pt x="0" y="6797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3134439">
            <a:off x="-12635" y="321285"/>
            <a:ext cx="2509903" cy="2020817"/>
          </a:xfrm>
          <a:custGeom>
            <a:avLst/>
            <a:gdLst/>
            <a:ahLst/>
            <a:cxnLst/>
            <a:rect l="l" t="t" r="r" b="b"/>
            <a:pathLst>
              <a:path w="4433864" h="3563300">
                <a:moveTo>
                  <a:pt x="0" y="0"/>
                </a:moveTo>
                <a:lnTo>
                  <a:pt x="4433864" y="0"/>
                </a:lnTo>
                <a:lnTo>
                  <a:pt x="4433864" y="3563299"/>
                </a:lnTo>
                <a:lnTo>
                  <a:pt x="0" y="35632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962585-145D-A32A-E230-0EE68F66B1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336" y="3053081"/>
            <a:ext cx="15476064" cy="39192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91493" y="2187368"/>
            <a:ext cx="17105015" cy="7746433"/>
            <a:chOff x="0" y="0"/>
            <a:chExt cx="4505024" cy="19743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5025" cy="1974399"/>
            </a:xfrm>
            <a:custGeom>
              <a:avLst/>
              <a:gdLst/>
              <a:ahLst/>
              <a:cxnLst/>
              <a:rect l="l" t="t" r="r" b="b"/>
              <a:pathLst>
                <a:path w="4505025" h="1974399">
                  <a:moveTo>
                    <a:pt x="23083" y="0"/>
                  </a:moveTo>
                  <a:lnTo>
                    <a:pt x="4481942" y="0"/>
                  </a:lnTo>
                  <a:cubicBezTo>
                    <a:pt x="4488064" y="0"/>
                    <a:pt x="4493935" y="2432"/>
                    <a:pt x="4498264" y="6761"/>
                  </a:cubicBezTo>
                  <a:cubicBezTo>
                    <a:pt x="4502593" y="11090"/>
                    <a:pt x="4505025" y="16961"/>
                    <a:pt x="4505025" y="23083"/>
                  </a:cubicBezTo>
                  <a:lnTo>
                    <a:pt x="4505025" y="1951316"/>
                  </a:lnTo>
                  <a:cubicBezTo>
                    <a:pt x="4505025" y="1957437"/>
                    <a:pt x="4502593" y="1963309"/>
                    <a:pt x="4498264" y="1967638"/>
                  </a:cubicBezTo>
                  <a:cubicBezTo>
                    <a:pt x="4493935" y="1971967"/>
                    <a:pt x="4488064" y="1974399"/>
                    <a:pt x="4481942" y="1974399"/>
                  </a:cubicBezTo>
                  <a:lnTo>
                    <a:pt x="23083" y="1974399"/>
                  </a:lnTo>
                  <a:cubicBezTo>
                    <a:pt x="16961" y="1974399"/>
                    <a:pt x="11090" y="1971967"/>
                    <a:pt x="6761" y="1967638"/>
                  </a:cubicBezTo>
                  <a:cubicBezTo>
                    <a:pt x="2432" y="1963309"/>
                    <a:pt x="0" y="1957437"/>
                    <a:pt x="0" y="1951316"/>
                  </a:cubicBezTo>
                  <a:lnTo>
                    <a:pt x="0" y="23083"/>
                  </a:lnTo>
                  <a:cubicBezTo>
                    <a:pt x="0" y="16961"/>
                    <a:pt x="2432" y="11090"/>
                    <a:pt x="6761" y="6761"/>
                  </a:cubicBezTo>
                  <a:cubicBezTo>
                    <a:pt x="11090" y="2432"/>
                    <a:pt x="16961" y="0"/>
                    <a:pt x="23083" y="0"/>
                  </a:cubicBezTo>
                  <a:close/>
                </a:path>
              </a:pathLst>
            </a:custGeom>
            <a:solidFill>
              <a:srgbClr val="AA917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505024" cy="200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66800" y="2628900"/>
            <a:ext cx="16099887" cy="6964302"/>
            <a:chOff x="0" y="0"/>
            <a:chExt cx="4179149" cy="10138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9149" cy="1013846"/>
            </a:xfrm>
            <a:custGeom>
              <a:avLst/>
              <a:gdLst/>
              <a:ahLst/>
              <a:cxnLst/>
              <a:rect l="l" t="t" r="r" b="b"/>
              <a:pathLst>
                <a:path w="4179149" h="1013846">
                  <a:moveTo>
                    <a:pt x="24883" y="0"/>
                  </a:moveTo>
                  <a:lnTo>
                    <a:pt x="4154266" y="0"/>
                  </a:lnTo>
                  <a:cubicBezTo>
                    <a:pt x="4168009" y="0"/>
                    <a:pt x="4179149" y="11141"/>
                    <a:pt x="4179149" y="24883"/>
                  </a:cubicBezTo>
                  <a:lnTo>
                    <a:pt x="4179149" y="988963"/>
                  </a:lnTo>
                  <a:cubicBezTo>
                    <a:pt x="4179149" y="995562"/>
                    <a:pt x="4176528" y="1001891"/>
                    <a:pt x="4171861" y="1006558"/>
                  </a:cubicBezTo>
                  <a:cubicBezTo>
                    <a:pt x="4167194" y="1011224"/>
                    <a:pt x="4160865" y="1013846"/>
                    <a:pt x="4154266" y="1013846"/>
                  </a:cubicBezTo>
                  <a:lnTo>
                    <a:pt x="24883" y="1013846"/>
                  </a:lnTo>
                  <a:cubicBezTo>
                    <a:pt x="18284" y="1013846"/>
                    <a:pt x="11955" y="1011224"/>
                    <a:pt x="7288" y="1006558"/>
                  </a:cubicBezTo>
                  <a:cubicBezTo>
                    <a:pt x="2622" y="1001891"/>
                    <a:pt x="0" y="995562"/>
                    <a:pt x="0" y="988963"/>
                  </a:cubicBezTo>
                  <a:lnTo>
                    <a:pt x="0" y="24883"/>
                  </a:lnTo>
                  <a:cubicBezTo>
                    <a:pt x="0" y="18284"/>
                    <a:pt x="2622" y="11955"/>
                    <a:pt x="7288" y="7288"/>
                  </a:cubicBezTo>
                  <a:cubicBezTo>
                    <a:pt x="11955" y="2622"/>
                    <a:pt x="18284" y="0"/>
                    <a:pt x="24883" y="0"/>
                  </a:cubicBezTo>
                  <a:close/>
                </a:path>
              </a:pathLst>
            </a:custGeom>
            <a:solidFill>
              <a:srgbClr val="AA917E"/>
            </a:solidFill>
            <a:ln w="38100" cap="rnd">
              <a:solidFill>
                <a:srgbClr val="ECD7C1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79149" cy="1042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20">
            <a:extLst>
              <a:ext uri="{FF2B5EF4-FFF2-40B4-BE49-F238E27FC236}">
                <a16:creationId xmlns:a16="http://schemas.microsoft.com/office/drawing/2014/main" id="{46C002B5-481C-168C-AA13-31038E2A5C13}"/>
              </a:ext>
            </a:extLst>
          </p:cNvPr>
          <p:cNvSpPr/>
          <p:nvPr/>
        </p:nvSpPr>
        <p:spPr>
          <a:xfrm>
            <a:off x="6354747" y="396668"/>
            <a:ext cx="5933929" cy="1394032"/>
          </a:xfrm>
          <a:custGeom>
            <a:avLst/>
            <a:gdLst/>
            <a:ahLst/>
            <a:cxnLst/>
            <a:rect l="l" t="t" r="r" b="b"/>
            <a:pathLst>
              <a:path w="5052337" h="1230933">
                <a:moveTo>
                  <a:pt x="0" y="0"/>
                </a:moveTo>
                <a:lnTo>
                  <a:pt x="5052337" y="0"/>
                </a:lnTo>
                <a:lnTo>
                  <a:pt x="5052337" y="1230933"/>
                </a:lnTo>
                <a:lnTo>
                  <a:pt x="0" y="1230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42B7F510-1C67-9CAD-5AC9-3CC81A3B20FB}"/>
              </a:ext>
            </a:extLst>
          </p:cNvPr>
          <p:cNvSpPr txBox="1"/>
          <p:nvPr/>
        </p:nvSpPr>
        <p:spPr>
          <a:xfrm rot="7395">
            <a:off x="5341492" y="625701"/>
            <a:ext cx="753546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CC1D79-5459-1526-2B5E-E41478F96954}"/>
              </a:ext>
            </a:extLst>
          </p:cNvPr>
          <p:cNvSpPr txBox="1"/>
          <p:nvPr/>
        </p:nvSpPr>
        <p:spPr>
          <a:xfrm>
            <a:off x="1219200" y="2857500"/>
            <a:ext cx="15849600" cy="320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cùng bạn thảo luận và thực hiện: 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79692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chương trình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TinhTongHaiSo</a:t>
            </a:r>
            <a:r>
              <a:rPr lang="vi-VN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Thêm vào chương trình lệnh hiển thị sao cho mỗi lần chạy chương trình, sau khi nhập vào 2 số, chú mèo thông báo “Tổng hai số bằng:……”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vi-VN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FB9C17B-390D-98CA-DBC4-06B75BCFD5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358" y="6134100"/>
            <a:ext cx="7398706" cy="332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10800000">
            <a:off x="1000168" y="902879"/>
            <a:ext cx="15080543" cy="8203020"/>
            <a:chOff x="0" y="0"/>
            <a:chExt cx="397183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71830" cy="2033805"/>
            </a:xfrm>
            <a:custGeom>
              <a:avLst/>
              <a:gdLst/>
              <a:ahLst/>
              <a:cxnLst/>
              <a:rect l="l" t="t" r="r" b="b"/>
              <a:pathLst>
                <a:path w="3971830" h="2033805">
                  <a:moveTo>
                    <a:pt x="26182" y="0"/>
                  </a:moveTo>
                  <a:lnTo>
                    <a:pt x="3945648" y="0"/>
                  </a:lnTo>
                  <a:cubicBezTo>
                    <a:pt x="3960108" y="0"/>
                    <a:pt x="3971830" y="11722"/>
                    <a:pt x="3971830" y="26182"/>
                  </a:cubicBezTo>
                  <a:lnTo>
                    <a:pt x="3971830" y="2007623"/>
                  </a:lnTo>
                  <a:cubicBezTo>
                    <a:pt x="3971830" y="2014567"/>
                    <a:pt x="3969072" y="2021226"/>
                    <a:pt x="3964162" y="2026136"/>
                  </a:cubicBezTo>
                  <a:cubicBezTo>
                    <a:pt x="3959251" y="2031047"/>
                    <a:pt x="3952592" y="2033805"/>
                    <a:pt x="3945648" y="2033805"/>
                  </a:cubicBezTo>
                  <a:lnTo>
                    <a:pt x="26182" y="2033805"/>
                  </a:lnTo>
                  <a:cubicBezTo>
                    <a:pt x="19238" y="2033805"/>
                    <a:pt x="12579" y="2031047"/>
                    <a:pt x="7669" y="2026136"/>
                  </a:cubicBezTo>
                  <a:cubicBezTo>
                    <a:pt x="2758" y="2021226"/>
                    <a:pt x="0" y="2014567"/>
                    <a:pt x="0" y="2007623"/>
                  </a:cubicBezTo>
                  <a:lnTo>
                    <a:pt x="0" y="26182"/>
                  </a:lnTo>
                  <a:cubicBezTo>
                    <a:pt x="0" y="19238"/>
                    <a:pt x="2758" y="12579"/>
                    <a:pt x="7669" y="7669"/>
                  </a:cubicBezTo>
                  <a:cubicBezTo>
                    <a:pt x="12579" y="2758"/>
                    <a:pt x="19238" y="0"/>
                    <a:pt x="26182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7183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10800000">
            <a:off x="16394250" y="876300"/>
            <a:ext cx="5310462" cy="8203020"/>
            <a:chOff x="0" y="0"/>
            <a:chExt cx="1398640" cy="20338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rot="10800000">
            <a:off x="15621810" y="1447036"/>
            <a:ext cx="1142189" cy="6820664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12" name="Group 12"/>
          <p:cNvGrpSpPr/>
          <p:nvPr/>
        </p:nvGrpSpPr>
        <p:grpSpPr>
          <a:xfrm rot="21593705">
            <a:off x="1820438" y="1534067"/>
            <a:ext cx="13237751" cy="6918414"/>
            <a:chOff x="0" y="0"/>
            <a:chExt cx="3486486" cy="17418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86486" cy="1741851"/>
            </a:xfrm>
            <a:custGeom>
              <a:avLst/>
              <a:gdLst/>
              <a:ahLst/>
              <a:cxnLst/>
              <a:rect l="l" t="t" r="r" b="b"/>
              <a:pathLst>
                <a:path w="3486486" h="1741851">
                  <a:moveTo>
                    <a:pt x="29827" y="0"/>
                  </a:moveTo>
                  <a:lnTo>
                    <a:pt x="3456660" y="0"/>
                  </a:lnTo>
                  <a:cubicBezTo>
                    <a:pt x="3473132" y="0"/>
                    <a:pt x="3486486" y="13354"/>
                    <a:pt x="3486486" y="29827"/>
                  </a:cubicBezTo>
                  <a:lnTo>
                    <a:pt x="3486486" y="1712024"/>
                  </a:lnTo>
                  <a:cubicBezTo>
                    <a:pt x="3486486" y="1719935"/>
                    <a:pt x="3483344" y="1727521"/>
                    <a:pt x="3477750" y="1733115"/>
                  </a:cubicBezTo>
                  <a:cubicBezTo>
                    <a:pt x="3472156" y="1738709"/>
                    <a:pt x="3464570" y="1741851"/>
                    <a:pt x="3456660" y="1741851"/>
                  </a:cubicBezTo>
                  <a:lnTo>
                    <a:pt x="29827" y="1741851"/>
                  </a:lnTo>
                  <a:cubicBezTo>
                    <a:pt x="13354" y="1741851"/>
                    <a:pt x="0" y="1728497"/>
                    <a:pt x="0" y="1712024"/>
                  </a:cubicBezTo>
                  <a:lnTo>
                    <a:pt x="0" y="29827"/>
                  </a:lnTo>
                  <a:cubicBezTo>
                    <a:pt x="0" y="13354"/>
                    <a:pt x="13354" y="0"/>
                    <a:pt x="29827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486486" cy="1770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5470733" y="1638300"/>
            <a:ext cx="5197267" cy="1119284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 rot="7395">
            <a:off x="5174710" y="1670348"/>
            <a:ext cx="5627479" cy="876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kumimoji="0" lang="en-US" sz="56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07D7D61C-B925-D397-3D8D-FDD3B9ECCD75}"/>
              </a:ext>
            </a:extLst>
          </p:cNvPr>
          <p:cNvSpPr/>
          <p:nvPr/>
        </p:nvSpPr>
        <p:spPr>
          <a:xfrm rot="2392304">
            <a:off x="12802022" y="941616"/>
            <a:ext cx="3937664" cy="1429517"/>
          </a:xfrm>
          <a:custGeom>
            <a:avLst/>
            <a:gdLst/>
            <a:ahLst/>
            <a:cxnLst/>
            <a:rect l="l" t="t" r="r" b="b"/>
            <a:pathLst>
              <a:path w="2866942" h="903087">
                <a:moveTo>
                  <a:pt x="0" y="0"/>
                </a:moveTo>
                <a:lnTo>
                  <a:pt x="2866943" y="0"/>
                </a:lnTo>
                <a:lnTo>
                  <a:pt x="2866943" y="903087"/>
                </a:lnTo>
                <a:lnTo>
                  <a:pt x="0" y="9030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E2717-6F28-58B6-A032-0F236A32D939}"/>
              </a:ext>
            </a:extLst>
          </p:cNvPr>
          <p:cNvSpPr txBox="1"/>
          <p:nvPr/>
        </p:nvSpPr>
        <p:spPr>
          <a:xfrm>
            <a:off x="2449594" y="3972677"/>
            <a:ext cx="11571205" cy="265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400" dirty="0"/>
              <a:t>Nhóm lệnh </a:t>
            </a:r>
            <a:r>
              <a:rPr lang="vi-VN" sz="4400" b="1" dirty="0"/>
              <a:t>Các phép toán </a:t>
            </a:r>
            <a:r>
              <a:rPr lang="vi-VN" sz="4400" dirty="0"/>
              <a:t>cung cấp các phép toán cơ bản để xây dựng các biểu thức cần tính giá trị.</a:t>
            </a:r>
            <a:endParaRPr lang="en-US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7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113656">
            <a:off x="2025261" y="1550886"/>
            <a:ext cx="15080543" cy="7722103"/>
            <a:chOff x="0" y="0"/>
            <a:chExt cx="397183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71830" cy="2033805"/>
            </a:xfrm>
            <a:custGeom>
              <a:avLst/>
              <a:gdLst/>
              <a:ahLst/>
              <a:cxnLst/>
              <a:rect l="l" t="t" r="r" b="b"/>
              <a:pathLst>
                <a:path w="3971830" h="2033805">
                  <a:moveTo>
                    <a:pt x="26182" y="0"/>
                  </a:moveTo>
                  <a:lnTo>
                    <a:pt x="3945648" y="0"/>
                  </a:lnTo>
                  <a:cubicBezTo>
                    <a:pt x="3960108" y="0"/>
                    <a:pt x="3971830" y="11722"/>
                    <a:pt x="3971830" y="26182"/>
                  </a:cubicBezTo>
                  <a:lnTo>
                    <a:pt x="3971830" y="2007623"/>
                  </a:lnTo>
                  <a:cubicBezTo>
                    <a:pt x="3971830" y="2014567"/>
                    <a:pt x="3969072" y="2021226"/>
                    <a:pt x="3964162" y="2026136"/>
                  </a:cubicBezTo>
                  <a:cubicBezTo>
                    <a:pt x="3959251" y="2031047"/>
                    <a:pt x="3952592" y="2033805"/>
                    <a:pt x="3945648" y="2033805"/>
                  </a:cubicBezTo>
                  <a:lnTo>
                    <a:pt x="26182" y="2033805"/>
                  </a:lnTo>
                  <a:cubicBezTo>
                    <a:pt x="19238" y="2033805"/>
                    <a:pt x="12579" y="2031047"/>
                    <a:pt x="7669" y="2026136"/>
                  </a:cubicBezTo>
                  <a:cubicBezTo>
                    <a:pt x="2758" y="2021226"/>
                    <a:pt x="0" y="2014567"/>
                    <a:pt x="0" y="2007623"/>
                  </a:cubicBezTo>
                  <a:lnTo>
                    <a:pt x="0" y="26182"/>
                  </a:lnTo>
                  <a:cubicBezTo>
                    <a:pt x="0" y="19238"/>
                    <a:pt x="2758" y="12579"/>
                    <a:pt x="7669" y="7669"/>
                  </a:cubicBezTo>
                  <a:cubicBezTo>
                    <a:pt x="12579" y="2758"/>
                    <a:pt x="19238" y="0"/>
                    <a:pt x="26182" y="0"/>
                  </a:cubicBezTo>
                  <a:close/>
                </a:path>
              </a:pathLst>
            </a:custGeom>
            <a:solidFill>
              <a:srgbClr val="ECD7C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7183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4834">
            <a:off x="3139768" y="2136395"/>
            <a:ext cx="13225815" cy="6502787"/>
            <a:chOff x="0" y="0"/>
            <a:chExt cx="3483342" cy="17126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83342" cy="1712668"/>
            </a:xfrm>
            <a:custGeom>
              <a:avLst/>
              <a:gdLst/>
              <a:ahLst/>
              <a:cxnLst/>
              <a:rect l="l" t="t" r="r" b="b"/>
              <a:pathLst>
                <a:path w="3483342" h="1712668">
                  <a:moveTo>
                    <a:pt x="29854" y="0"/>
                  </a:moveTo>
                  <a:lnTo>
                    <a:pt x="3453489" y="0"/>
                  </a:lnTo>
                  <a:cubicBezTo>
                    <a:pt x="3469977" y="0"/>
                    <a:pt x="3483342" y="13366"/>
                    <a:pt x="3483342" y="29854"/>
                  </a:cubicBezTo>
                  <a:lnTo>
                    <a:pt x="3483342" y="1682815"/>
                  </a:lnTo>
                  <a:cubicBezTo>
                    <a:pt x="3483342" y="1699302"/>
                    <a:pt x="3469977" y="1712668"/>
                    <a:pt x="3453489" y="1712668"/>
                  </a:cubicBezTo>
                  <a:lnTo>
                    <a:pt x="29854" y="1712668"/>
                  </a:lnTo>
                  <a:cubicBezTo>
                    <a:pt x="13366" y="1712668"/>
                    <a:pt x="0" y="1699302"/>
                    <a:pt x="0" y="1682815"/>
                  </a:cubicBezTo>
                  <a:lnTo>
                    <a:pt x="0" y="29854"/>
                  </a:lnTo>
                  <a:cubicBezTo>
                    <a:pt x="0" y="13366"/>
                    <a:pt x="13366" y="0"/>
                    <a:pt x="29854" y="0"/>
                  </a:cubicBezTo>
                  <a:close/>
                </a:path>
              </a:pathLst>
            </a:custGeom>
            <a:solidFill>
              <a:srgbClr val="FAF9F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483342" cy="1741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14685">
            <a:off x="3149061" y="2096313"/>
            <a:ext cx="13207230" cy="6537579"/>
          </a:xfrm>
          <a:custGeom>
            <a:avLst/>
            <a:gdLst/>
            <a:ahLst/>
            <a:cxnLst/>
            <a:rect l="l" t="t" r="r" b="b"/>
            <a:pathLst>
              <a:path w="13207230" h="6537579">
                <a:moveTo>
                  <a:pt x="0" y="0"/>
                </a:moveTo>
                <a:lnTo>
                  <a:pt x="13207230" y="0"/>
                </a:lnTo>
                <a:lnTo>
                  <a:pt x="13207230" y="6537579"/>
                </a:lnTo>
                <a:lnTo>
                  <a:pt x="0" y="6537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909642">
            <a:off x="12346788" y="219171"/>
            <a:ext cx="6235931" cy="4887510"/>
          </a:xfrm>
          <a:custGeom>
            <a:avLst/>
            <a:gdLst/>
            <a:ahLst/>
            <a:cxnLst/>
            <a:rect l="l" t="t" r="r" b="b"/>
            <a:pathLst>
              <a:path w="6235931" h="4887510">
                <a:moveTo>
                  <a:pt x="0" y="0"/>
                </a:moveTo>
                <a:lnTo>
                  <a:pt x="6235931" y="0"/>
                </a:lnTo>
                <a:lnTo>
                  <a:pt x="6235931" y="4887509"/>
                </a:lnTo>
                <a:lnTo>
                  <a:pt x="0" y="48875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 rot="174069">
            <a:off x="4605908" y="3497845"/>
            <a:ext cx="10509822" cy="303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024118" y="1340170"/>
            <a:ext cx="15080543" cy="7722103"/>
            <a:chOff x="0" y="0"/>
            <a:chExt cx="397183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71830" cy="2033805"/>
            </a:xfrm>
            <a:custGeom>
              <a:avLst/>
              <a:gdLst/>
              <a:ahLst/>
              <a:cxnLst/>
              <a:rect l="l" t="t" r="r" b="b"/>
              <a:pathLst>
                <a:path w="3971830" h="2033805">
                  <a:moveTo>
                    <a:pt x="26182" y="0"/>
                  </a:moveTo>
                  <a:lnTo>
                    <a:pt x="3945648" y="0"/>
                  </a:lnTo>
                  <a:cubicBezTo>
                    <a:pt x="3960108" y="0"/>
                    <a:pt x="3971830" y="11722"/>
                    <a:pt x="3971830" y="26182"/>
                  </a:cubicBezTo>
                  <a:lnTo>
                    <a:pt x="3971830" y="2007623"/>
                  </a:lnTo>
                  <a:cubicBezTo>
                    <a:pt x="3971830" y="2014567"/>
                    <a:pt x="3969072" y="2021226"/>
                    <a:pt x="3964162" y="2026136"/>
                  </a:cubicBezTo>
                  <a:cubicBezTo>
                    <a:pt x="3959251" y="2031047"/>
                    <a:pt x="3952592" y="2033805"/>
                    <a:pt x="3945648" y="2033805"/>
                  </a:cubicBezTo>
                  <a:lnTo>
                    <a:pt x="26182" y="2033805"/>
                  </a:lnTo>
                  <a:cubicBezTo>
                    <a:pt x="19238" y="2033805"/>
                    <a:pt x="12579" y="2031047"/>
                    <a:pt x="7669" y="2026136"/>
                  </a:cubicBezTo>
                  <a:cubicBezTo>
                    <a:pt x="2758" y="2021226"/>
                    <a:pt x="0" y="2014567"/>
                    <a:pt x="0" y="2007623"/>
                  </a:cubicBezTo>
                  <a:lnTo>
                    <a:pt x="0" y="26182"/>
                  </a:lnTo>
                  <a:cubicBezTo>
                    <a:pt x="0" y="19238"/>
                    <a:pt x="2758" y="12579"/>
                    <a:pt x="7669" y="7669"/>
                  </a:cubicBezTo>
                  <a:cubicBezTo>
                    <a:pt x="12579" y="2758"/>
                    <a:pt x="19238" y="0"/>
                    <a:pt x="26182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7183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128753" y="1824865"/>
            <a:ext cx="13237751" cy="6613591"/>
            <a:chOff x="0" y="0"/>
            <a:chExt cx="3486486" cy="17418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86486" cy="1741851"/>
            </a:xfrm>
            <a:custGeom>
              <a:avLst/>
              <a:gdLst/>
              <a:ahLst/>
              <a:cxnLst/>
              <a:rect l="l" t="t" r="r" b="b"/>
              <a:pathLst>
                <a:path w="3486486" h="1741851">
                  <a:moveTo>
                    <a:pt x="29827" y="0"/>
                  </a:moveTo>
                  <a:lnTo>
                    <a:pt x="3456660" y="0"/>
                  </a:lnTo>
                  <a:cubicBezTo>
                    <a:pt x="3473132" y="0"/>
                    <a:pt x="3486486" y="13354"/>
                    <a:pt x="3486486" y="29827"/>
                  </a:cubicBezTo>
                  <a:lnTo>
                    <a:pt x="3486486" y="1712024"/>
                  </a:lnTo>
                  <a:cubicBezTo>
                    <a:pt x="3486486" y="1719935"/>
                    <a:pt x="3483344" y="1727521"/>
                    <a:pt x="3477750" y="1733115"/>
                  </a:cubicBezTo>
                  <a:cubicBezTo>
                    <a:pt x="3472156" y="1738709"/>
                    <a:pt x="3464570" y="1741851"/>
                    <a:pt x="3456660" y="1741851"/>
                  </a:cubicBezTo>
                  <a:lnTo>
                    <a:pt x="29827" y="1741851"/>
                  </a:lnTo>
                  <a:cubicBezTo>
                    <a:pt x="13354" y="1741851"/>
                    <a:pt x="0" y="1728497"/>
                    <a:pt x="0" y="1712024"/>
                  </a:cubicBezTo>
                  <a:lnTo>
                    <a:pt x="0" y="29827"/>
                  </a:lnTo>
                  <a:cubicBezTo>
                    <a:pt x="0" y="13354"/>
                    <a:pt x="13354" y="0"/>
                    <a:pt x="29827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486486" cy="1770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029">
            <a:off x="3143014" y="1859345"/>
            <a:ext cx="13209010" cy="6538460"/>
          </a:xfrm>
          <a:custGeom>
            <a:avLst/>
            <a:gdLst/>
            <a:ahLst/>
            <a:cxnLst/>
            <a:rect l="l" t="t" r="r" b="b"/>
            <a:pathLst>
              <a:path w="13209010" h="6538460">
                <a:moveTo>
                  <a:pt x="0" y="0"/>
                </a:moveTo>
                <a:lnTo>
                  <a:pt x="13209010" y="0"/>
                </a:lnTo>
                <a:lnTo>
                  <a:pt x="13209010" y="6538460"/>
                </a:lnTo>
                <a:lnTo>
                  <a:pt x="0" y="6538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435189">
            <a:off x="14462329" y="811938"/>
            <a:ext cx="2883442" cy="3253115"/>
          </a:xfrm>
          <a:custGeom>
            <a:avLst/>
            <a:gdLst/>
            <a:ahLst/>
            <a:cxnLst/>
            <a:rect l="l" t="t" r="r" b="b"/>
            <a:pathLst>
              <a:path w="2883442" h="3253115">
                <a:moveTo>
                  <a:pt x="0" y="0"/>
                </a:moveTo>
                <a:lnTo>
                  <a:pt x="2883442" y="0"/>
                </a:lnTo>
                <a:lnTo>
                  <a:pt x="2883442" y="3253115"/>
                </a:lnTo>
                <a:lnTo>
                  <a:pt x="0" y="3253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374795">
            <a:off x="16437101" y="7775227"/>
            <a:ext cx="2630043" cy="4114800"/>
          </a:xfrm>
          <a:custGeom>
            <a:avLst/>
            <a:gdLst/>
            <a:ahLst/>
            <a:cxnLst/>
            <a:rect l="l" t="t" r="r" b="b"/>
            <a:pathLst>
              <a:path w="2630043" h="4114800">
                <a:moveTo>
                  <a:pt x="0" y="0"/>
                </a:moveTo>
                <a:lnTo>
                  <a:pt x="2630043" y="0"/>
                </a:lnTo>
                <a:lnTo>
                  <a:pt x="26300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F013F59C-A5DD-2E56-92E9-3B4715BE8752}"/>
              </a:ext>
            </a:extLst>
          </p:cNvPr>
          <p:cNvSpPr txBox="1"/>
          <p:nvPr/>
        </p:nvSpPr>
        <p:spPr>
          <a:xfrm>
            <a:off x="5114127" y="3138951"/>
            <a:ext cx="10046200" cy="3592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9000" b="1" dirty="0">
                <a:latin typeface="Arial" panose="020B0604020202020204" pitchFamily="34" charset="0"/>
                <a:cs typeface="Arial" panose="020B0604020202020204" pitchFamily="34" charset="0"/>
              </a:rPr>
              <a:t>BÀI 26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10000" b="1" dirty="0">
                <a:latin typeface="Arial" panose="020B0604020202020204" pitchFamily="34" charset="0"/>
                <a:cs typeface="Arial" panose="020B0604020202020204" pitchFamily="34" charset="0"/>
              </a:rPr>
              <a:t>BIỂU THỨC</a:t>
            </a: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625DDA82-4DD2-CAFF-6228-17BC71EA2CC7}"/>
              </a:ext>
            </a:extLst>
          </p:cNvPr>
          <p:cNvSpPr/>
          <p:nvPr/>
        </p:nvSpPr>
        <p:spPr>
          <a:xfrm>
            <a:off x="2155862" y="6317258"/>
            <a:ext cx="2806384" cy="2609254"/>
          </a:xfrm>
          <a:custGeom>
            <a:avLst/>
            <a:gdLst/>
            <a:ahLst/>
            <a:cxnLst/>
            <a:rect l="l" t="t" r="r" b="b"/>
            <a:pathLst>
              <a:path w="1930640" h="1948940">
                <a:moveTo>
                  <a:pt x="0" y="0"/>
                </a:moveTo>
                <a:lnTo>
                  <a:pt x="1930640" y="0"/>
                </a:lnTo>
                <a:lnTo>
                  <a:pt x="1930640" y="1948940"/>
                </a:lnTo>
                <a:lnTo>
                  <a:pt x="0" y="19489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09600" y="1005140"/>
            <a:ext cx="17068800" cy="8885771"/>
            <a:chOff x="0" y="0"/>
            <a:chExt cx="4080594" cy="20733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80594" cy="2073326"/>
            </a:xfrm>
            <a:custGeom>
              <a:avLst/>
              <a:gdLst/>
              <a:ahLst/>
              <a:cxnLst/>
              <a:rect l="l" t="t" r="r" b="b"/>
              <a:pathLst>
                <a:path w="4080594" h="2073326">
                  <a:moveTo>
                    <a:pt x="25484" y="0"/>
                  </a:moveTo>
                  <a:lnTo>
                    <a:pt x="4055110" y="0"/>
                  </a:lnTo>
                  <a:cubicBezTo>
                    <a:pt x="4061869" y="0"/>
                    <a:pt x="4068351" y="2685"/>
                    <a:pt x="4073130" y="7464"/>
                  </a:cubicBezTo>
                  <a:cubicBezTo>
                    <a:pt x="4077909" y="12243"/>
                    <a:pt x="4080594" y="18725"/>
                    <a:pt x="4080594" y="25484"/>
                  </a:cubicBezTo>
                  <a:lnTo>
                    <a:pt x="4080594" y="2047842"/>
                  </a:lnTo>
                  <a:cubicBezTo>
                    <a:pt x="4080594" y="2054601"/>
                    <a:pt x="4077909" y="2061083"/>
                    <a:pt x="4073130" y="2065862"/>
                  </a:cubicBezTo>
                  <a:cubicBezTo>
                    <a:pt x="4068351" y="2070641"/>
                    <a:pt x="4061869" y="2073326"/>
                    <a:pt x="4055110" y="2073326"/>
                  </a:cubicBezTo>
                  <a:lnTo>
                    <a:pt x="25484" y="2073326"/>
                  </a:lnTo>
                  <a:cubicBezTo>
                    <a:pt x="18725" y="2073326"/>
                    <a:pt x="12243" y="2070641"/>
                    <a:pt x="7464" y="2065862"/>
                  </a:cubicBezTo>
                  <a:cubicBezTo>
                    <a:pt x="2685" y="2061083"/>
                    <a:pt x="0" y="2054601"/>
                    <a:pt x="0" y="2047842"/>
                  </a:cubicBezTo>
                  <a:lnTo>
                    <a:pt x="0" y="25484"/>
                  </a:lnTo>
                  <a:cubicBezTo>
                    <a:pt x="0" y="18725"/>
                    <a:pt x="2685" y="12243"/>
                    <a:pt x="7464" y="7464"/>
                  </a:cubicBezTo>
                  <a:cubicBezTo>
                    <a:pt x="12243" y="2685"/>
                    <a:pt x="18725" y="0"/>
                    <a:pt x="25484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080594" cy="2101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9600" y="-938633"/>
            <a:ext cx="17068800" cy="1765390"/>
            <a:chOff x="0" y="0"/>
            <a:chExt cx="4080594" cy="4649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80594" cy="464959"/>
            </a:xfrm>
            <a:custGeom>
              <a:avLst/>
              <a:gdLst/>
              <a:ahLst/>
              <a:cxnLst/>
              <a:rect l="l" t="t" r="r" b="b"/>
              <a:pathLst>
                <a:path w="4080594" h="464959">
                  <a:moveTo>
                    <a:pt x="25484" y="0"/>
                  </a:moveTo>
                  <a:lnTo>
                    <a:pt x="4055110" y="0"/>
                  </a:lnTo>
                  <a:cubicBezTo>
                    <a:pt x="4061869" y="0"/>
                    <a:pt x="4068351" y="2685"/>
                    <a:pt x="4073130" y="7464"/>
                  </a:cubicBezTo>
                  <a:cubicBezTo>
                    <a:pt x="4077909" y="12243"/>
                    <a:pt x="4080594" y="18725"/>
                    <a:pt x="4080594" y="25484"/>
                  </a:cubicBezTo>
                  <a:lnTo>
                    <a:pt x="4080594" y="439475"/>
                  </a:lnTo>
                  <a:cubicBezTo>
                    <a:pt x="4080594" y="446233"/>
                    <a:pt x="4077909" y="452715"/>
                    <a:pt x="4073130" y="457495"/>
                  </a:cubicBezTo>
                  <a:cubicBezTo>
                    <a:pt x="4068351" y="462274"/>
                    <a:pt x="4061869" y="464959"/>
                    <a:pt x="4055110" y="464959"/>
                  </a:cubicBezTo>
                  <a:lnTo>
                    <a:pt x="25484" y="464959"/>
                  </a:lnTo>
                  <a:cubicBezTo>
                    <a:pt x="11410" y="464959"/>
                    <a:pt x="0" y="453549"/>
                    <a:pt x="0" y="439475"/>
                  </a:cubicBezTo>
                  <a:lnTo>
                    <a:pt x="0" y="25484"/>
                  </a:lnTo>
                  <a:cubicBezTo>
                    <a:pt x="0" y="18725"/>
                    <a:pt x="2685" y="12243"/>
                    <a:pt x="7464" y="7464"/>
                  </a:cubicBezTo>
                  <a:cubicBezTo>
                    <a:pt x="12243" y="2685"/>
                    <a:pt x="18725" y="0"/>
                    <a:pt x="25484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080594" cy="493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3680" y="1866900"/>
            <a:ext cx="16134402" cy="7653102"/>
            <a:chOff x="0" y="0"/>
            <a:chExt cx="3857210" cy="16522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57210" cy="1652215"/>
            </a:xfrm>
            <a:custGeom>
              <a:avLst/>
              <a:gdLst/>
              <a:ahLst/>
              <a:cxnLst/>
              <a:rect l="l" t="t" r="r" b="b"/>
              <a:pathLst>
                <a:path w="3857210" h="1652215">
                  <a:moveTo>
                    <a:pt x="26960" y="0"/>
                  </a:moveTo>
                  <a:lnTo>
                    <a:pt x="3830250" y="0"/>
                  </a:lnTo>
                  <a:cubicBezTo>
                    <a:pt x="3845140" y="0"/>
                    <a:pt x="3857210" y="12070"/>
                    <a:pt x="3857210" y="26960"/>
                  </a:cubicBezTo>
                  <a:lnTo>
                    <a:pt x="3857210" y="1625255"/>
                  </a:lnTo>
                  <a:cubicBezTo>
                    <a:pt x="3857210" y="1640145"/>
                    <a:pt x="3845140" y="1652215"/>
                    <a:pt x="3830250" y="1652215"/>
                  </a:cubicBezTo>
                  <a:lnTo>
                    <a:pt x="26960" y="1652215"/>
                  </a:lnTo>
                  <a:cubicBezTo>
                    <a:pt x="12070" y="1652215"/>
                    <a:pt x="0" y="1640145"/>
                    <a:pt x="0" y="1625255"/>
                  </a:cubicBezTo>
                  <a:lnTo>
                    <a:pt x="0" y="26960"/>
                  </a:lnTo>
                  <a:cubicBezTo>
                    <a:pt x="0" y="12070"/>
                    <a:pt x="12070" y="0"/>
                    <a:pt x="26960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AEA36F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57210" cy="168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>
            <a:off x="8810760" y="-5671471"/>
            <a:ext cx="1079108" cy="13214228"/>
          </a:xfrm>
          <a:custGeom>
            <a:avLst/>
            <a:gdLst/>
            <a:ahLst/>
            <a:cxnLst/>
            <a:rect l="l" t="t" r="r" b="b"/>
            <a:pathLst>
              <a:path w="1079108" h="11510488">
                <a:moveTo>
                  <a:pt x="0" y="0"/>
                </a:moveTo>
                <a:lnTo>
                  <a:pt x="1079108" y="0"/>
                </a:lnTo>
                <a:lnTo>
                  <a:pt x="1079108" y="11510488"/>
                </a:lnTo>
                <a:lnTo>
                  <a:pt x="0" y="11510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E261C833-92F4-013B-E66B-1D8973A4BB04}"/>
              </a:ext>
            </a:extLst>
          </p:cNvPr>
          <p:cNvSpPr/>
          <p:nvPr/>
        </p:nvSpPr>
        <p:spPr>
          <a:xfrm>
            <a:off x="6259753" y="2002854"/>
            <a:ext cx="6332438" cy="1252719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48E36138-060D-0C2B-B0B9-90D2328F3BCB}"/>
              </a:ext>
            </a:extLst>
          </p:cNvPr>
          <p:cNvSpPr txBox="1"/>
          <p:nvPr/>
        </p:nvSpPr>
        <p:spPr>
          <a:xfrm rot="7395">
            <a:off x="5390935" y="2192100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BIỂU THỨC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413FF1-FB0A-5D96-A7C7-A863FF60936D}"/>
              </a:ext>
            </a:extLst>
          </p:cNvPr>
          <p:cNvSpPr txBox="1"/>
          <p:nvPr/>
        </p:nvSpPr>
        <p:spPr>
          <a:xfrm>
            <a:off x="1219200" y="3467100"/>
            <a:ext cx="15493450" cy="396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6925" indent="-679450" algn="just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vi-VN" sz="4000" dirty="0"/>
              <a:t>Để máy tính thực hiện tính toán được giá trị của biểu thức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vi-VN" sz="4000" dirty="0"/>
              <a:t>cần có các biến: </a:t>
            </a:r>
            <a:endParaRPr lang="en-US" sz="4000" dirty="0"/>
          </a:p>
          <a:p>
            <a:pPr marL="796925" indent="1092200" algn="just">
              <a:lnSpc>
                <a:spcPct val="120000"/>
              </a:lnSpc>
              <a:spcAft>
                <a:spcPts val="400"/>
              </a:spcAft>
            </a:pPr>
            <a:r>
              <a:rPr lang="vi-VN" sz="4000" b="1" dirty="0">
                <a:solidFill>
                  <a:srgbClr val="FF0000"/>
                </a:solidFill>
              </a:rPr>
              <a:t>SoHang1</a:t>
            </a:r>
            <a:r>
              <a:rPr lang="vi-VN" sz="4000" dirty="0"/>
              <a:t>: để lưu giá trị Số hạng 1 </a:t>
            </a:r>
            <a:endParaRPr lang="en-US" sz="4000" dirty="0"/>
          </a:p>
          <a:p>
            <a:pPr marL="796925" indent="1092200" algn="just">
              <a:lnSpc>
                <a:spcPct val="120000"/>
              </a:lnSpc>
              <a:spcAft>
                <a:spcPts val="400"/>
              </a:spcAft>
            </a:pPr>
            <a:r>
              <a:rPr lang="vi-VN" sz="4000" b="1" dirty="0">
                <a:solidFill>
                  <a:srgbClr val="FF0000"/>
                </a:solidFill>
              </a:rPr>
              <a:t>SoHang2</a:t>
            </a:r>
            <a:r>
              <a:rPr lang="vi-VN" sz="4000" dirty="0"/>
              <a:t>: để lưu giá trị Số hạng 2 </a:t>
            </a:r>
            <a:endParaRPr lang="en-US" sz="4000" dirty="0"/>
          </a:p>
          <a:p>
            <a:pPr marL="796925" indent="1092200" algn="just">
              <a:lnSpc>
                <a:spcPct val="120000"/>
              </a:lnSpc>
              <a:spcAft>
                <a:spcPts val="400"/>
              </a:spcAft>
            </a:pPr>
            <a:r>
              <a:rPr lang="vi-VN" sz="4000" b="1" dirty="0">
                <a:solidFill>
                  <a:srgbClr val="FF0000"/>
                </a:solidFill>
              </a:rPr>
              <a:t>Tong</a:t>
            </a:r>
            <a:r>
              <a:rPr lang="vi-VN" sz="4000" dirty="0"/>
              <a:t>: để lưu giá trị Tổng số</a:t>
            </a:r>
            <a:endParaRPr lang="en-US" sz="4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BF03F9-FE07-4640-A861-0E1A0A90BFE5}"/>
              </a:ext>
            </a:extLst>
          </p:cNvPr>
          <p:cNvGrpSpPr/>
          <p:nvPr/>
        </p:nvGrpSpPr>
        <p:grpSpPr>
          <a:xfrm>
            <a:off x="2866141" y="7360665"/>
            <a:ext cx="11150524" cy="2476433"/>
            <a:chOff x="683671" y="4921432"/>
            <a:chExt cx="8938231" cy="180226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79C9607-83B2-6579-C439-BFAB0E13715C}"/>
                </a:ext>
              </a:extLst>
            </p:cNvPr>
            <p:cNvSpPr/>
            <p:nvPr/>
          </p:nvSpPr>
          <p:spPr>
            <a:xfrm>
              <a:off x="683671" y="4921432"/>
              <a:ext cx="8938231" cy="1802261"/>
            </a:xfrm>
            <a:prstGeom prst="roundRect">
              <a:avLst/>
            </a:prstGeom>
            <a:solidFill>
              <a:srgbClr val="FFFFA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BCBC1D-3E2E-DB34-1C11-E9C275878569}"/>
                </a:ext>
              </a:extLst>
            </p:cNvPr>
            <p:cNvSpPr txBox="1"/>
            <p:nvPr/>
          </p:nvSpPr>
          <p:spPr>
            <a:xfrm>
              <a:off x="2891371" y="5004568"/>
              <a:ext cx="6425122" cy="16799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sát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26.1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26.2, 26.3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yêu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SGK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80, 81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lập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chương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trình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giá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trị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biểu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Tổng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168465F-AE58-C9FA-A0D6-0F9F3C806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54" y="5109408"/>
              <a:ext cx="1637730" cy="1466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10800000">
            <a:off x="152400" y="419841"/>
            <a:ext cx="9881496" cy="9555815"/>
            <a:chOff x="0" y="-28575"/>
            <a:chExt cx="2602534" cy="2516758"/>
          </a:xfrm>
        </p:grpSpPr>
        <p:sp>
          <p:nvSpPr>
            <p:cNvPr id="6" name="Freeform 6"/>
            <p:cNvSpPr/>
            <p:nvPr/>
          </p:nvSpPr>
          <p:spPr>
            <a:xfrm>
              <a:off x="53754" y="0"/>
              <a:ext cx="2508642" cy="2488183"/>
            </a:xfrm>
            <a:custGeom>
              <a:avLst/>
              <a:gdLst/>
              <a:ahLst/>
              <a:cxnLst/>
              <a:rect l="l" t="t" r="r" b="b"/>
              <a:pathLst>
                <a:path w="2602534" h="2488183">
                  <a:moveTo>
                    <a:pt x="39957" y="0"/>
                  </a:moveTo>
                  <a:lnTo>
                    <a:pt x="2562577" y="0"/>
                  </a:lnTo>
                  <a:cubicBezTo>
                    <a:pt x="2584644" y="0"/>
                    <a:pt x="2602534" y="17889"/>
                    <a:pt x="2602534" y="39957"/>
                  </a:cubicBezTo>
                  <a:lnTo>
                    <a:pt x="2602534" y="2448226"/>
                  </a:lnTo>
                  <a:cubicBezTo>
                    <a:pt x="2602534" y="2470293"/>
                    <a:pt x="2584644" y="2488183"/>
                    <a:pt x="2562577" y="2488183"/>
                  </a:cubicBezTo>
                  <a:lnTo>
                    <a:pt x="39957" y="2488183"/>
                  </a:lnTo>
                  <a:cubicBezTo>
                    <a:pt x="17889" y="2488183"/>
                    <a:pt x="0" y="2470293"/>
                    <a:pt x="0" y="2448226"/>
                  </a:cubicBezTo>
                  <a:lnTo>
                    <a:pt x="0" y="39957"/>
                  </a:lnTo>
                  <a:cubicBezTo>
                    <a:pt x="0" y="17889"/>
                    <a:pt x="17889" y="0"/>
                    <a:pt x="39957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60253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9982199" y="419839"/>
            <a:ext cx="8579853" cy="9447319"/>
            <a:chOff x="0" y="0"/>
            <a:chExt cx="2097044" cy="24881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7044" cy="2488183"/>
            </a:xfrm>
            <a:custGeom>
              <a:avLst/>
              <a:gdLst/>
              <a:ahLst/>
              <a:cxnLst/>
              <a:rect l="l" t="t" r="r" b="b"/>
              <a:pathLst>
                <a:path w="2097044" h="2488183">
                  <a:moveTo>
                    <a:pt x="49589" y="0"/>
                  </a:moveTo>
                  <a:lnTo>
                    <a:pt x="2047454" y="0"/>
                  </a:lnTo>
                  <a:cubicBezTo>
                    <a:pt x="2074842" y="0"/>
                    <a:pt x="2097044" y="22202"/>
                    <a:pt x="2097044" y="49589"/>
                  </a:cubicBezTo>
                  <a:lnTo>
                    <a:pt x="2097044" y="2438594"/>
                  </a:lnTo>
                  <a:cubicBezTo>
                    <a:pt x="2097044" y="2451746"/>
                    <a:pt x="2091819" y="2464359"/>
                    <a:pt x="2082519" y="2473659"/>
                  </a:cubicBezTo>
                  <a:cubicBezTo>
                    <a:pt x="2073220" y="2482958"/>
                    <a:pt x="2060606" y="2488183"/>
                    <a:pt x="2047454" y="2488183"/>
                  </a:cubicBezTo>
                  <a:lnTo>
                    <a:pt x="49589" y="2488183"/>
                  </a:lnTo>
                  <a:cubicBezTo>
                    <a:pt x="36437" y="2488183"/>
                    <a:pt x="23824" y="2482958"/>
                    <a:pt x="14524" y="2473659"/>
                  </a:cubicBezTo>
                  <a:cubicBezTo>
                    <a:pt x="5225" y="2464359"/>
                    <a:pt x="0" y="2451746"/>
                    <a:pt x="0" y="2438594"/>
                  </a:cubicBezTo>
                  <a:lnTo>
                    <a:pt x="0" y="49589"/>
                  </a:lnTo>
                  <a:cubicBezTo>
                    <a:pt x="0" y="36437"/>
                    <a:pt x="5225" y="23824"/>
                    <a:pt x="14524" y="14524"/>
                  </a:cubicBezTo>
                  <a:cubicBezTo>
                    <a:pt x="23824" y="5225"/>
                    <a:pt x="36437" y="0"/>
                    <a:pt x="49589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09704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0667998" y="876300"/>
            <a:ext cx="7620001" cy="8614608"/>
            <a:chOff x="-9619" y="-28575"/>
            <a:chExt cx="1747125" cy="2268868"/>
          </a:xfrm>
        </p:grpSpPr>
        <p:sp>
          <p:nvSpPr>
            <p:cNvPr id="12" name="Freeform 12"/>
            <p:cNvSpPr/>
            <p:nvPr/>
          </p:nvSpPr>
          <p:spPr>
            <a:xfrm>
              <a:off x="-9619" y="0"/>
              <a:ext cx="1747125" cy="2240293"/>
            </a:xfrm>
            <a:custGeom>
              <a:avLst/>
              <a:gdLst/>
              <a:ahLst/>
              <a:cxnLst/>
              <a:rect l="l" t="t" r="r" b="b"/>
              <a:pathLst>
                <a:path w="1700696" h="2240293">
                  <a:moveTo>
                    <a:pt x="61146" y="0"/>
                  </a:moveTo>
                  <a:lnTo>
                    <a:pt x="1639550" y="0"/>
                  </a:lnTo>
                  <a:cubicBezTo>
                    <a:pt x="1673320" y="0"/>
                    <a:pt x="1700696" y="27376"/>
                    <a:pt x="1700696" y="61146"/>
                  </a:cubicBezTo>
                  <a:lnTo>
                    <a:pt x="1700696" y="2179147"/>
                  </a:lnTo>
                  <a:cubicBezTo>
                    <a:pt x="1700696" y="2195364"/>
                    <a:pt x="1694254" y="2210917"/>
                    <a:pt x="1682786" y="2222384"/>
                  </a:cubicBezTo>
                  <a:cubicBezTo>
                    <a:pt x="1671319" y="2233851"/>
                    <a:pt x="1655767" y="2240293"/>
                    <a:pt x="1639550" y="2240293"/>
                  </a:cubicBezTo>
                  <a:lnTo>
                    <a:pt x="61146" y="2240293"/>
                  </a:lnTo>
                  <a:cubicBezTo>
                    <a:pt x="27376" y="2240293"/>
                    <a:pt x="0" y="2212917"/>
                    <a:pt x="0" y="2179147"/>
                  </a:cubicBezTo>
                  <a:lnTo>
                    <a:pt x="0" y="61146"/>
                  </a:lnTo>
                  <a:cubicBezTo>
                    <a:pt x="0" y="27376"/>
                    <a:pt x="27376" y="0"/>
                    <a:pt x="61146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700696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718571" y="851051"/>
            <a:ext cx="8501628" cy="8614608"/>
            <a:chOff x="-67577" y="-28575"/>
            <a:chExt cx="2261674" cy="2268868"/>
          </a:xfrm>
        </p:grpSpPr>
        <p:sp>
          <p:nvSpPr>
            <p:cNvPr id="15" name="Freeform 15"/>
            <p:cNvSpPr/>
            <p:nvPr/>
          </p:nvSpPr>
          <p:spPr>
            <a:xfrm>
              <a:off x="-67577" y="0"/>
              <a:ext cx="2261674" cy="2240293"/>
            </a:xfrm>
            <a:custGeom>
              <a:avLst/>
              <a:gdLst/>
              <a:ahLst/>
              <a:cxnLst/>
              <a:rect l="l" t="t" r="r" b="b"/>
              <a:pathLst>
                <a:path w="2194095" h="2240293">
                  <a:moveTo>
                    <a:pt x="47395" y="0"/>
                  </a:moveTo>
                  <a:lnTo>
                    <a:pt x="2146700" y="0"/>
                  </a:lnTo>
                  <a:cubicBezTo>
                    <a:pt x="2159270" y="0"/>
                    <a:pt x="2171325" y="4993"/>
                    <a:pt x="2180213" y="13882"/>
                  </a:cubicBezTo>
                  <a:cubicBezTo>
                    <a:pt x="2189102" y="22770"/>
                    <a:pt x="2194095" y="34825"/>
                    <a:pt x="2194095" y="47395"/>
                  </a:cubicBezTo>
                  <a:lnTo>
                    <a:pt x="2194095" y="2192897"/>
                  </a:lnTo>
                  <a:cubicBezTo>
                    <a:pt x="2194095" y="2219073"/>
                    <a:pt x="2172876" y="2240293"/>
                    <a:pt x="2146700" y="2240293"/>
                  </a:cubicBezTo>
                  <a:lnTo>
                    <a:pt x="47395" y="2240293"/>
                  </a:lnTo>
                  <a:cubicBezTo>
                    <a:pt x="21220" y="2240293"/>
                    <a:pt x="0" y="2219073"/>
                    <a:pt x="0" y="2192897"/>
                  </a:cubicBezTo>
                  <a:lnTo>
                    <a:pt x="0" y="47395"/>
                  </a:lnTo>
                  <a:cubicBezTo>
                    <a:pt x="0" y="21220"/>
                    <a:pt x="21220" y="0"/>
                    <a:pt x="47395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194095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10800000">
            <a:off x="9436491" y="1421213"/>
            <a:ext cx="910953" cy="7365787"/>
          </a:xfrm>
          <a:custGeom>
            <a:avLst/>
            <a:gdLst/>
            <a:ahLst/>
            <a:cxnLst/>
            <a:rect l="l" t="t" r="r" b="b"/>
            <a:pathLst>
              <a:path w="1079108" h="7365787">
                <a:moveTo>
                  <a:pt x="0" y="0"/>
                </a:moveTo>
                <a:lnTo>
                  <a:pt x="1079108" y="0"/>
                </a:lnTo>
                <a:lnTo>
                  <a:pt x="1079108" y="7365787"/>
                </a:lnTo>
                <a:lnTo>
                  <a:pt x="0" y="73657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56269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97592" y="1080897"/>
            <a:ext cx="5732376" cy="1230933"/>
          </a:xfrm>
          <a:custGeom>
            <a:avLst/>
            <a:gdLst/>
            <a:ahLst/>
            <a:cxnLst/>
            <a:rect l="l" t="t" r="r" b="b"/>
            <a:pathLst>
              <a:path w="5052337" h="1230933">
                <a:moveTo>
                  <a:pt x="0" y="0"/>
                </a:moveTo>
                <a:lnTo>
                  <a:pt x="5052337" y="0"/>
                </a:lnTo>
                <a:lnTo>
                  <a:pt x="5052337" y="1230933"/>
                </a:lnTo>
                <a:lnTo>
                  <a:pt x="0" y="1230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68CA15F6-3418-F096-6E2E-38E5ADD84810}"/>
              </a:ext>
            </a:extLst>
          </p:cNvPr>
          <p:cNvSpPr txBox="1"/>
          <p:nvPr/>
        </p:nvSpPr>
        <p:spPr>
          <a:xfrm rot="7395">
            <a:off x="1683892" y="1234878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DAF3A4A0-31A2-1976-CD5B-8189C7D2F150}"/>
              </a:ext>
            </a:extLst>
          </p:cNvPr>
          <p:cNvSpPr/>
          <p:nvPr/>
        </p:nvSpPr>
        <p:spPr>
          <a:xfrm rot="21153730">
            <a:off x="8289534" y="8470598"/>
            <a:ext cx="1379906" cy="1102292"/>
          </a:xfrm>
          <a:custGeom>
            <a:avLst/>
            <a:gdLst/>
            <a:ahLst/>
            <a:cxnLst/>
            <a:rect l="l" t="t" r="r" b="b"/>
            <a:pathLst>
              <a:path w="1508593" h="1688079">
                <a:moveTo>
                  <a:pt x="0" y="0"/>
                </a:moveTo>
                <a:lnTo>
                  <a:pt x="1508592" y="0"/>
                </a:lnTo>
                <a:lnTo>
                  <a:pt x="1508592" y="1688079"/>
                </a:lnTo>
                <a:lnTo>
                  <a:pt x="0" y="16880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BFDDE0-67E2-803B-C1B3-69EEC493F858}"/>
              </a:ext>
            </a:extLst>
          </p:cNvPr>
          <p:cNvSpPr txBox="1"/>
          <p:nvPr/>
        </p:nvSpPr>
        <p:spPr>
          <a:xfrm>
            <a:off x="762000" y="3291924"/>
            <a:ext cx="8210716" cy="5363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3738" indent="-693738" algn="just">
              <a:lnSpc>
                <a:spcPct val="12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FF0000"/>
                </a:solidFill>
              </a:rPr>
              <a:t>[1] </a:t>
            </a:r>
            <a:r>
              <a:rPr lang="vi-VN" sz="4000" dirty="0"/>
              <a:t>Tạo các biến </a:t>
            </a:r>
            <a:r>
              <a:rPr lang="vi-VN" sz="4000" b="1" dirty="0"/>
              <a:t>Tong, SoHang1, SoHang2</a:t>
            </a:r>
            <a:r>
              <a:rPr lang="vi-VN" sz="4000" dirty="0"/>
              <a:t> và hiển thị các biến này trên sân khấu để quan sát được giá trị của chúng;</a:t>
            </a:r>
            <a:endParaRPr lang="en-US" sz="4000" dirty="0"/>
          </a:p>
          <a:p>
            <a:pPr marL="693738" indent="-693738" algn="just">
              <a:lnSpc>
                <a:spcPct val="12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FF0000"/>
                </a:solidFill>
              </a:rPr>
              <a:t>[2] </a:t>
            </a:r>
            <a:r>
              <a:rPr lang="vi-VN" sz="4000" dirty="0"/>
              <a:t>Tạo chương trình để nhập giá trị cho hai biến </a:t>
            </a:r>
            <a:r>
              <a:rPr lang="vi-VN" sz="4000" b="1" dirty="0"/>
              <a:t>SoHang1</a:t>
            </a:r>
            <a:r>
              <a:rPr lang="vi-VN" sz="4000" dirty="0"/>
              <a:t> và </a:t>
            </a:r>
            <a:r>
              <a:rPr lang="vi-VN" sz="4000" b="1" dirty="0"/>
              <a:t>SoHang2</a:t>
            </a:r>
            <a:r>
              <a:rPr lang="vi-VN" sz="4000" dirty="0"/>
              <a:t> (hình 26.1);</a:t>
            </a:r>
            <a:endParaRPr lang="en-US" sz="4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D0949B-C6C1-F2E7-E5D2-8C2A33C702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458" y="1020156"/>
            <a:ext cx="2036690" cy="20263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65D75E-D872-39AE-699E-513F8380FC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7999" y="3046499"/>
            <a:ext cx="7598001" cy="41432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0B63E3-8543-1B48-C479-C0F049C6D773}"/>
              </a:ext>
            </a:extLst>
          </p:cNvPr>
          <p:cNvSpPr txBox="1"/>
          <p:nvPr/>
        </p:nvSpPr>
        <p:spPr>
          <a:xfrm>
            <a:off x="11285430" y="7304784"/>
            <a:ext cx="603268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400" dirty="0"/>
              <a:t>Hình 26.1. Chương trình nhập giá trị cho biến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10800000">
            <a:off x="152400" y="419841"/>
            <a:ext cx="10820398" cy="9555815"/>
            <a:chOff x="-247283" y="-28575"/>
            <a:chExt cx="2849817" cy="2516758"/>
          </a:xfrm>
        </p:grpSpPr>
        <p:sp>
          <p:nvSpPr>
            <p:cNvPr id="6" name="Freeform 6"/>
            <p:cNvSpPr/>
            <p:nvPr/>
          </p:nvSpPr>
          <p:spPr>
            <a:xfrm>
              <a:off x="-247283" y="0"/>
              <a:ext cx="2789610" cy="2488183"/>
            </a:xfrm>
            <a:custGeom>
              <a:avLst/>
              <a:gdLst/>
              <a:ahLst/>
              <a:cxnLst/>
              <a:rect l="l" t="t" r="r" b="b"/>
              <a:pathLst>
                <a:path w="2602534" h="2488183">
                  <a:moveTo>
                    <a:pt x="39957" y="0"/>
                  </a:moveTo>
                  <a:lnTo>
                    <a:pt x="2562577" y="0"/>
                  </a:lnTo>
                  <a:cubicBezTo>
                    <a:pt x="2584644" y="0"/>
                    <a:pt x="2602534" y="17889"/>
                    <a:pt x="2602534" y="39957"/>
                  </a:cubicBezTo>
                  <a:lnTo>
                    <a:pt x="2602534" y="2448226"/>
                  </a:lnTo>
                  <a:cubicBezTo>
                    <a:pt x="2602534" y="2470293"/>
                    <a:pt x="2584644" y="2488183"/>
                    <a:pt x="2562577" y="2488183"/>
                  </a:cubicBezTo>
                  <a:lnTo>
                    <a:pt x="39957" y="2488183"/>
                  </a:lnTo>
                  <a:cubicBezTo>
                    <a:pt x="17889" y="2488183"/>
                    <a:pt x="0" y="2470293"/>
                    <a:pt x="0" y="2448226"/>
                  </a:cubicBezTo>
                  <a:lnTo>
                    <a:pt x="0" y="39957"/>
                  </a:lnTo>
                  <a:cubicBezTo>
                    <a:pt x="0" y="17889"/>
                    <a:pt x="17889" y="0"/>
                    <a:pt x="39957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60253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9982199" y="419839"/>
            <a:ext cx="8763000" cy="9555815"/>
            <a:chOff x="-44764" y="-28575"/>
            <a:chExt cx="2141808" cy="2516758"/>
          </a:xfrm>
        </p:grpSpPr>
        <p:sp>
          <p:nvSpPr>
            <p:cNvPr id="9" name="Freeform 9"/>
            <p:cNvSpPr/>
            <p:nvPr/>
          </p:nvSpPr>
          <p:spPr>
            <a:xfrm>
              <a:off x="-44764" y="0"/>
              <a:ext cx="1858778" cy="2488183"/>
            </a:xfrm>
            <a:custGeom>
              <a:avLst/>
              <a:gdLst/>
              <a:ahLst/>
              <a:cxnLst/>
              <a:rect l="l" t="t" r="r" b="b"/>
              <a:pathLst>
                <a:path w="2097044" h="2488183">
                  <a:moveTo>
                    <a:pt x="49589" y="0"/>
                  </a:moveTo>
                  <a:lnTo>
                    <a:pt x="2047454" y="0"/>
                  </a:lnTo>
                  <a:cubicBezTo>
                    <a:pt x="2074842" y="0"/>
                    <a:pt x="2097044" y="22202"/>
                    <a:pt x="2097044" y="49589"/>
                  </a:cubicBezTo>
                  <a:lnTo>
                    <a:pt x="2097044" y="2438594"/>
                  </a:lnTo>
                  <a:cubicBezTo>
                    <a:pt x="2097044" y="2451746"/>
                    <a:pt x="2091819" y="2464359"/>
                    <a:pt x="2082519" y="2473659"/>
                  </a:cubicBezTo>
                  <a:cubicBezTo>
                    <a:pt x="2073220" y="2482958"/>
                    <a:pt x="2060606" y="2488183"/>
                    <a:pt x="2047454" y="2488183"/>
                  </a:cubicBezTo>
                  <a:lnTo>
                    <a:pt x="49589" y="2488183"/>
                  </a:lnTo>
                  <a:cubicBezTo>
                    <a:pt x="36437" y="2488183"/>
                    <a:pt x="23824" y="2482958"/>
                    <a:pt x="14524" y="2473659"/>
                  </a:cubicBezTo>
                  <a:cubicBezTo>
                    <a:pt x="5225" y="2464359"/>
                    <a:pt x="0" y="2451746"/>
                    <a:pt x="0" y="2438594"/>
                  </a:cubicBezTo>
                  <a:lnTo>
                    <a:pt x="0" y="49589"/>
                  </a:lnTo>
                  <a:cubicBezTo>
                    <a:pt x="0" y="36437"/>
                    <a:pt x="5225" y="23824"/>
                    <a:pt x="14524" y="14524"/>
                  </a:cubicBezTo>
                  <a:cubicBezTo>
                    <a:pt x="23824" y="5225"/>
                    <a:pt x="36437" y="0"/>
                    <a:pt x="49589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09704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0828543" y="876300"/>
            <a:ext cx="7535655" cy="8614608"/>
            <a:chOff x="-27090" y="-28575"/>
            <a:chExt cx="1727786" cy="2268868"/>
          </a:xfrm>
        </p:grpSpPr>
        <p:sp>
          <p:nvSpPr>
            <p:cNvPr id="12" name="Freeform 12"/>
            <p:cNvSpPr/>
            <p:nvPr/>
          </p:nvSpPr>
          <p:spPr>
            <a:xfrm>
              <a:off x="-27090" y="0"/>
              <a:ext cx="1529229" cy="2240293"/>
            </a:xfrm>
            <a:custGeom>
              <a:avLst/>
              <a:gdLst/>
              <a:ahLst/>
              <a:cxnLst/>
              <a:rect l="l" t="t" r="r" b="b"/>
              <a:pathLst>
                <a:path w="1700696" h="2240293">
                  <a:moveTo>
                    <a:pt x="61146" y="0"/>
                  </a:moveTo>
                  <a:lnTo>
                    <a:pt x="1639550" y="0"/>
                  </a:lnTo>
                  <a:cubicBezTo>
                    <a:pt x="1673320" y="0"/>
                    <a:pt x="1700696" y="27376"/>
                    <a:pt x="1700696" y="61146"/>
                  </a:cubicBezTo>
                  <a:lnTo>
                    <a:pt x="1700696" y="2179147"/>
                  </a:lnTo>
                  <a:cubicBezTo>
                    <a:pt x="1700696" y="2195364"/>
                    <a:pt x="1694254" y="2210917"/>
                    <a:pt x="1682786" y="2222384"/>
                  </a:cubicBezTo>
                  <a:cubicBezTo>
                    <a:pt x="1671319" y="2233851"/>
                    <a:pt x="1655767" y="2240293"/>
                    <a:pt x="1639550" y="2240293"/>
                  </a:cubicBezTo>
                  <a:lnTo>
                    <a:pt x="61146" y="2240293"/>
                  </a:lnTo>
                  <a:cubicBezTo>
                    <a:pt x="27376" y="2240293"/>
                    <a:pt x="0" y="2212917"/>
                    <a:pt x="0" y="2179147"/>
                  </a:cubicBezTo>
                  <a:lnTo>
                    <a:pt x="0" y="61146"/>
                  </a:lnTo>
                  <a:cubicBezTo>
                    <a:pt x="0" y="27376"/>
                    <a:pt x="27376" y="0"/>
                    <a:pt x="61146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700696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740783" y="851051"/>
            <a:ext cx="9728042" cy="8614608"/>
            <a:chOff x="-67577" y="-28575"/>
            <a:chExt cx="2264067" cy="2268868"/>
          </a:xfrm>
        </p:grpSpPr>
        <p:sp>
          <p:nvSpPr>
            <p:cNvPr id="15" name="Freeform 15"/>
            <p:cNvSpPr/>
            <p:nvPr/>
          </p:nvSpPr>
          <p:spPr>
            <a:xfrm>
              <a:off x="-67577" y="0"/>
              <a:ext cx="2264067" cy="2240293"/>
            </a:xfrm>
            <a:custGeom>
              <a:avLst/>
              <a:gdLst/>
              <a:ahLst/>
              <a:cxnLst/>
              <a:rect l="l" t="t" r="r" b="b"/>
              <a:pathLst>
                <a:path w="2194095" h="2240293">
                  <a:moveTo>
                    <a:pt x="47395" y="0"/>
                  </a:moveTo>
                  <a:lnTo>
                    <a:pt x="2146700" y="0"/>
                  </a:lnTo>
                  <a:cubicBezTo>
                    <a:pt x="2159270" y="0"/>
                    <a:pt x="2171325" y="4993"/>
                    <a:pt x="2180213" y="13882"/>
                  </a:cubicBezTo>
                  <a:cubicBezTo>
                    <a:pt x="2189102" y="22770"/>
                    <a:pt x="2194095" y="34825"/>
                    <a:pt x="2194095" y="47395"/>
                  </a:cubicBezTo>
                  <a:lnTo>
                    <a:pt x="2194095" y="2192897"/>
                  </a:lnTo>
                  <a:cubicBezTo>
                    <a:pt x="2194095" y="2219073"/>
                    <a:pt x="2172876" y="2240293"/>
                    <a:pt x="2146700" y="2240293"/>
                  </a:cubicBezTo>
                  <a:lnTo>
                    <a:pt x="47395" y="2240293"/>
                  </a:lnTo>
                  <a:cubicBezTo>
                    <a:pt x="21220" y="2240293"/>
                    <a:pt x="0" y="2219073"/>
                    <a:pt x="0" y="2192897"/>
                  </a:cubicBezTo>
                  <a:lnTo>
                    <a:pt x="0" y="47395"/>
                  </a:lnTo>
                  <a:cubicBezTo>
                    <a:pt x="0" y="21220"/>
                    <a:pt x="21220" y="0"/>
                    <a:pt x="47395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194095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 rot="-10800000">
            <a:off x="10595246" y="1514852"/>
            <a:ext cx="910953" cy="7365787"/>
          </a:xfrm>
          <a:custGeom>
            <a:avLst/>
            <a:gdLst/>
            <a:ahLst/>
            <a:cxnLst/>
            <a:rect l="l" t="t" r="r" b="b"/>
            <a:pathLst>
              <a:path w="1079108" h="7365787">
                <a:moveTo>
                  <a:pt x="0" y="0"/>
                </a:moveTo>
                <a:lnTo>
                  <a:pt x="1079108" y="0"/>
                </a:lnTo>
                <a:lnTo>
                  <a:pt x="1079108" y="7365787"/>
                </a:lnTo>
                <a:lnTo>
                  <a:pt x="0" y="73657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56269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97592" y="1080897"/>
            <a:ext cx="5732376" cy="1230933"/>
          </a:xfrm>
          <a:custGeom>
            <a:avLst/>
            <a:gdLst/>
            <a:ahLst/>
            <a:cxnLst/>
            <a:rect l="l" t="t" r="r" b="b"/>
            <a:pathLst>
              <a:path w="5052337" h="1230933">
                <a:moveTo>
                  <a:pt x="0" y="0"/>
                </a:moveTo>
                <a:lnTo>
                  <a:pt x="5052337" y="0"/>
                </a:lnTo>
                <a:lnTo>
                  <a:pt x="5052337" y="1230933"/>
                </a:lnTo>
                <a:lnTo>
                  <a:pt x="0" y="1230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68CA15F6-3418-F096-6E2E-38E5ADD84810}"/>
              </a:ext>
            </a:extLst>
          </p:cNvPr>
          <p:cNvSpPr txBox="1"/>
          <p:nvPr/>
        </p:nvSpPr>
        <p:spPr>
          <a:xfrm rot="7395">
            <a:off x="1683892" y="1234878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DAF3A4A0-31A2-1976-CD5B-8189C7D2F150}"/>
              </a:ext>
            </a:extLst>
          </p:cNvPr>
          <p:cNvSpPr/>
          <p:nvPr/>
        </p:nvSpPr>
        <p:spPr>
          <a:xfrm rot="21153730">
            <a:off x="11365666" y="8587320"/>
            <a:ext cx="1379906" cy="1102292"/>
          </a:xfrm>
          <a:custGeom>
            <a:avLst/>
            <a:gdLst/>
            <a:ahLst/>
            <a:cxnLst/>
            <a:rect l="l" t="t" r="r" b="b"/>
            <a:pathLst>
              <a:path w="1508593" h="1688079">
                <a:moveTo>
                  <a:pt x="0" y="0"/>
                </a:moveTo>
                <a:lnTo>
                  <a:pt x="1508592" y="0"/>
                </a:lnTo>
                <a:lnTo>
                  <a:pt x="1508592" y="1688079"/>
                </a:lnTo>
                <a:lnTo>
                  <a:pt x="0" y="16880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D0949B-C6C1-F2E7-E5D2-8C2A33C702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799" y="952500"/>
            <a:ext cx="1907147" cy="18974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E9D72B-1D3E-219E-87B9-7264544FC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570" y="2790919"/>
            <a:ext cx="9652830" cy="63911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50E1B6-2E8F-FB56-68E5-8D0FD79A2C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30972" y="2933700"/>
            <a:ext cx="6304628" cy="47186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A53B7C3-07A1-F97C-53E9-E43F1571349B}"/>
              </a:ext>
            </a:extLst>
          </p:cNvPr>
          <p:cNvSpPr txBox="1"/>
          <p:nvPr/>
        </p:nvSpPr>
        <p:spPr>
          <a:xfrm>
            <a:off x="12853066" y="7810500"/>
            <a:ext cx="4532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/>
              <a:t>Hình 26.2.</a:t>
            </a:r>
            <a:r>
              <a:rPr lang="en-US" sz="3000" dirty="0"/>
              <a:t> </a:t>
            </a:r>
            <a:r>
              <a:rPr lang="vi-VN" sz="3000" dirty="0"/>
              <a:t>Chương trình tính tổng của hai số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898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10800000">
            <a:off x="152398" y="419839"/>
            <a:ext cx="11184340" cy="9555815"/>
            <a:chOff x="-247283" y="-28575"/>
            <a:chExt cx="2849817" cy="2516758"/>
          </a:xfrm>
        </p:grpSpPr>
        <p:sp>
          <p:nvSpPr>
            <p:cNvPr id="6" name="Freeform 6"/>
            <p:cNvSpPr/>
            <p:nvPr/>
          </p:nvSpPr>
          <p:spPr>
            <a:xfrm>
              <a:off x="-247283" y="0"/>
              <a:ext cx="2789610" cy="2488183"/>
            </a:xfrm>
            <a:custGeom>
              <a:avLst/>
              <a:gdLst/>
              <a:ahLst/>
              <a:cxnLst/>
              <a:rect l="l" t="t" r="r" b="b"/>
              <a:pathLst>
                <a:path w="2602534" h="2488183">
                  <a:moveTo>
                    <a:pt x="39957" y="0"/>
                  </a:moveTo>
                  <a:lnTo>
                    <a:pt x="2562577" y="0"/>
                  </a:lnTo>
                  <a:cubicBezTo>
                    <a:pt x="2584644" y="0"/>
                    <a:pt x="2602534" y="17889"/>
                    <a:pt x="2602534" y="39957"/>
                  </a:cubicBezTo>
                  <a:lnTo>
                    <a:pt x="2602534" y="2448226"/>
                  </a:lnTo>
                  <a:cubicBezTo>
                    <a:pt x="2602534" y="2470293"/>
                    <a:pt x="2584644" y="2488183"/>
                    <a:pt x="2562577" y="2488183"/>
                  </a:cubicBezTo>
                  <a:lnTo>
                    <a:pt x="39957" y="2488183"/>
                  </a:lnTo>
                  <a:cubicBezTo>
                    <a:pt x="17889" y="2488183"/>
                    <a:pt x="0" y="2470293"/>
                    <a:pt x="0" y="2448226"/>
                  </a:cubicBezTo>
                  <a:lnTo>
                    <a:pt x="0" y="39957"/>
                  </a:lnTo>
                  <a:cubicBezTo>
                    <a:pt x="0" y="17889"/>
                    <a:pt x="17889" y="0"/>
                    <a:pt x="39957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60253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9982199" y="419839"/>
            <a:ext cx="8915400" cy="9555815"/>
            <a:chOff x="-82013" y="-28575"/>
            <a:chExt cx="2179057" cy="2516758"/>
          </a:xfrm>
        </p:grpSpPr>
        <p:sp>
          <p:nvSpPr>
            <p:cNvPr id="9" name="Freeform 9"/>
            <p:cNvSpPr/>
            <p:nvPr/>
          </p:nvSpPr>
          <p:spPr>
            <a:xfrm>
              <a:off x="-82013" y="0"/>
              <a:ext cx="1809239" cy="2488183"/>
            </a:xfrm>
            <a:custGeom>
              <a:avLst/>
              <a:gdLst/>
              <a:ahLst/>
              <a:cxnLst/>
              <a:rect l="l" t="t" r="r" b="b"/>
              <a:pathLst>
                <a:path w="2097044" h="2488183">
                  <a:moveTo>
                    <a:pt x="49589" y="0"/>
                  </a:moveTo>
                  <a:lnTo>
                    <a:pt x="2047454" y="0"/>
                  </a:lnTo>
                  <a:cubicBezTo>
                    <a:pt x="2074842" y="0"/>
                    <a:pt x="2097044" y="22202"/>
                    <a:pt x="2097044" y="49589"/>
                  </a:cubicBezTo>
                  <a:lnTo>
                    <a:pt x="2097044" y="2438594"/>
                  </a:lnTo>
                  <a:cubicBezTo>
                    <a:pt x="2097044" y="2451746"/>
                    <a:pt x="2091819" y="2464359"/>
                    <a:pt x="2082519" y="2473659"/>
                  </a:cubicBezTo>
                  <a:cubicBezTo>
                    <a:pt x="2073220" y="2482958"/>
                    <a:pt x="2060606" y="2488183"/>
                    <a:pt x="2047454" y="2488183"/>
                  </a:cubicBezTo>
                  <a:lnTo>
                    <a:pt x="49589" y="2488183"/>
                  </a:lnTo>
                  <a:cubicBezTo>
                    <a:pt x="36437" y="2488183"/>
                    <a:pt x="23824" y="2482958"/>
                    <a:pt x="14524" y="2473659"/>
                  </a:cubicBezTo>
                  <a:cubicBezTo>
                    <a:pt x="5225" y="2464359"/>
                    <a:pt x="0" y="2451746"/>
                    <a:pt x="0" y="2438594"/>
                  </a:cubicBezTo>
                  <a:lnTo>
                    <a:pt x="0" y="49589"/>
                  </a:lnTo>
                  <a:cubicBezTo>
                    <a:pt x="0" y="36437"/>
                    <a:pt x="5225" y="23824"/>
                    <a:pt x="14524" y="14524"/>
                  </a:cubicBezTo>
                  <a:cubicBezTo>
                    <a:pt x="23824" y="5225"/>
                    <a:pt x="36437" y="0"/>
                    <a:pt x="49589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09704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0828543" y="876300"/>
            <a:ext cx="7535655" cy="8614608"/>
            <a:chOff x="-27090" y="-28575"/>
            <a:chExt cx="1727786" cy="2268868"/>
          </a:xfrm>
        </p:grpSpPr>
        <p:sp>
          <p:nvSpPr>
            <p:cNvPr id="12" name="Freeform 12"/>
            <p:cNvSpPr/>
            <p:nvPr/>
          </p:nvSpPr>
          <p:spPr>
            <a:xfrm>
              <a:off x="-27090" y="0"/>
              <a:ext cx="1466178" cy="2240293"/>
            </a:xfrm>
            <a:custGeom>
              <a:avLst/>
              <a:gdLst/>
              <a:ahLst/>
              <a:cxnLst/>
              <a:rect l="l" t="t" r="r" b="b"/>
              <a:pathLst>
                <a:path w="1700696" h="2240293">
                  <a:moveTo>
                    <a:pt x="61146" y="0"/>
                  </a:moveTo>
                  <a:lnTo>
                    <a:pt x="1639550" y="0"/>
                  </a:lnTo>
                  <a:cubicBezTo>
                    <a:pt x="1673320" y="0"/>
                    <a:pt x="1700696" y="27376"/>
                    <a:pt x="1700696" y="61146"/>
                  </a:cubicBezTo>
                  <a:lnTo>
                    <a:pt x="1700696" y="2179147"/>
                  </a:lnTo>
                  <a:cubicBezTo>
                    <a:pt x="1700696" y="2195364"/>
                    <a:pt x="1694254" y="2210917"/>
                    <a:pt x="1682786" y="2222384"/>
                  </a:cubicBezTo>
                  <a:cubicBezTo>
                    <a:pt x="1671319" y="2233851"/>
                    <a:pt x="1655767" y="2240293"/>
                    <a:pt x="1639550" y="2240293"/>
                  </a:cubicBezTo>
                  <a:lnTo>
                    <a:pt x="61146" y="2240293"/>
                  </a:lnTo>
                  <a:cubicBezTo>
                    <a:pt x="27376" y="2240293"/>
                    <a:pt x="0" y="2212917"/>
                    <a:pt x="0" y="2179147"/>
                  </a:cubicBezTo>
                  <a:lnTo>
                    <a:pt x="0" y="61146"/>
                  </a:lnTo>
                  <a:cubicBezTo>
                    <a:pt x="0" y="27376"/>
                    <a:pt x="27376" y="0"/>
                    <a:pt x="61146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700696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685800" y="851051"/>
            <a:ext cx="10280991" cy="8614608"/>
            <a:chOff x="-67577" y="-28575"/>
            <a:chExt cx="2264067" cy="2268868"/>
          </a:xfrm>
        </p:grpSpPr>
        <p:sp>
          <p:nvSpPr>
            <p:cNvPr id="15" name="Freeform 15"/>
            <p:cNvSpPr/>
            <p:nvPr/>
          </p:nvSpPr>
          <p:spPr>
            <a:xfrm>
              <a:off x="-67577" y="0"/>
              <a:ext cx="2264067" cy="2240293"/>
            </a:xfrm>
            <a:custGeom>
              <a:avLst/>
              <a:gdLst/>
              <a:ahLst/>
              <a:cxnLst/>
              <a:rect l="l" t="t" r="r" b="b"/>
              <a:pathLst>
                <a:path w="2194095" h="2240293">
                  <a:moveTo>
                    <a:pt x="47395" y="0"/>
                  </a:moveTo>
                  <a:lnTo>
                    <a:pt x="2146700" y="0"/>
                  </a:lnTo>
                  <a:cubicBezTo>
                    <a:pt x="2159270" y="0"/>
                    <a:pt x="2171325" y="4993"/>
                    <a:pt x="2180213" y="13882"/>
                  </a:cubicBezTo>
                  <a:cubicBezTo>
                    <a:pt x="2189102" y="22770"/>
                    <a:pt x="2194095" y="34825"/>
                    <a:pt x="2194095" y="47395"/>
                  </a:cubicBezTo>
                  <a:lnTo>
                    <a:pt x="2194095" y="2192897"/>
                  </a:lnTo>
                  <a:cubicBezTo>
                    <a:pt x="2194095" y="2219073"/>
                    <a:pt x="2172876" y="2240293"/>
                    <a:pt x="2146700" y="2240293"/>
                  </a:cubicBezTo>
                  <a:lnTo>
                    <a:pt x="47395" y="2240293"/>
                  </a:lnTo>
                  <a:cubicBezTo>
                    <a:pt x="21220" y="2240293"/>
                    <a:pt x="0" y="2219073"/>
                    <a:pt x="0" y="2192897"/>
                  </a:cubicBezTo>
                  <a:lnTo>
                    <a:pt x="0" y="47395"/>
                  </a:lnTo>
                  <a:cubicBezTo>
                    <a:pt x="0" y="21220"/>
                    <a:pt x="21220" y="0"/>
                    <a:pt x="47395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194095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 rot="-10800000">
            <a:off x="11084545" y="1514850"/>
            <a:ext cx="687135" cy="7365787"/>
          </a:xfrm>
          <a:custGeom>
            <a:avLst/>
            <a:gdLst/>
            <a:ahLst/>
            <a:cxnLst/>
            <a:rect l="l" t="t" r="r" b="b"/>
            <a:pathLst>
              <a:path w="1079108" h="7365787">
                <a:moveTo>
                  <a:pt x="0" y="0"/>
                </a:moveTo>
                <a:lnTo>
                  <a:pt x="1079108" y="0"/>
                </a:lnTo>
                <a:lnTo>
                  <a:pt x="1079108" y="7365787"/>
                </a:lnTo>
                <a:lnTo>
                  <a:pt x="0" y="73657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56269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802024" y="981996"/>
            <a:ext cx="5732376" cy="1133511"/>
          </a:xfrm>
          <a:custGeom>
            <a:avLst/>
            <a:gdLst/>
            <a:ahLst/>
            <a:cxnLst/>
            <a:rect l="l" t="t" r="r" b="b"/>
            <a:pathLst>
              <a:path w="5052337" h="1230933">
                <a:moveTo>
                  <a:pt x="0" y="0"/>
                </a:moveTo>
                <a:lnTo>
                  <a:pt x="5052337" y="0"/>
                </a:lnTo>
                <a:lnTo>
                  <a:pt x="5052337" y="1230933"/>
                </a:lnTo>
                <a:lnTo>
                  <a:pt x="0" y="1230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68CA15F6-3418-F096-6E2E-38E5ADD84810}"/>
              </a:ext>
            </a:extLst>
          </p:cNvPr>
          <p:cNvSpPr txBox="1"/>
          <p:nvPr/>
        </p:nvSpPr>
        <p:spPr>
          <a:xfrm rot="7395">
            <a:off x="1845357" y="1090626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DAF3A4A0-31A2-1976-CD5B-8189C7D2F150}"/>
              </a:ext>
            </a:extLst>
          </p:cNvPr>
          <p:cNvSpPr/>
          <p:nvPr/>
        </p:nvSpPr>
        <p:spPr>
          <a:xfrm rot="21153730">
            <a:off x="11661609" y="8631621"/>
            <a:ext cx="1379906" cy="1102292"/>
          </a:xfrm>
          <a:custGeom>
            <a:avLst/>
            <a:gdLst/>
            <a:ahLst/>
            <a:cxnLst/>
            <a:rect l="l" t="t" r="r" b="b"/>
            <a:pathLst>
              <a:path w="1508593" h="1688079">
                <a:moveTo>
                  <a:pt x="0" y="0"/>
                </a:moveTo>
                <a:lnTo>
                  <a:pt x="1508592" y="0"/>
                </a:lnTo>
                <a:lnTo>
                  <a:pt x="1508592" y="1688079"/>
                </a:lnTo>
                <a:lnTo>
                  <a:pt x="0" y="16880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D0949B-C6C1-F2E7-E5D2-8C2A33C702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799" y="952500"/>
            <a:ext cx="1907147" cy="18974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C34A0A-178F-A0AE-8E70-223F9E7B1453}"/>
              </a:ext>
            </a:extLst>
          </p:cNvPr>
          <p:cNvSpPr txBox="1"/>
          <p:nvPr/>
        </p:nvSpPr>
        <p:spPr>
          <a:xfrm>
            <a:off x="838200" y="2095500"/>
            <a:ext cx="10025040" cy="7379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 algn="just">
              <a:lnSpc>
                <a:spcPct val="120000"/>
              </a:lnSpc>
              <a:spcAft>
                <a:spcPts val="400"/>
              </a:spcAft>
            </a:pPr>
            <a:r>
              <a:rPr lang="vi-VN" sz="3800" dirty="0">
                <a:solidFill>
                  <a:srgbClr val="FF0000"/>
                </a:solidFill>
              </a:rPr>
              <a:t>[</a:t>
            </a:r>
            <a:r>
              <a:rPr lang="en-US" sz="3800" dirty="0">
                <a:solidFill>
                  <a:srgbClr val="FF0000"/>
                </a:solidFill>
              </a:rPr>
              <a:t>5</a:t>
            </a:r>
            <a:r>
              <a:rPr lang="vi-VN" sz="3800" dirty="0">
                <a:solidFill>
                  <a:srgbClr val="FF0000"/>
                </a:solidFill>
              </a:rPr>
              <a:t>]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vi-VN" sz="3800" dirty="0"/>
              <a:t>Chạy thử chương trình, nhập giá trị cho các biến: </a:t>
            </a:r>
            <a:endParaRPr lang="en-US" sz="3800" dirty="0"/>
          </a:p>
          <a:p>
            <a:pPr marL="461963" indent="-461963" algn="just">
              <a:lnSpc>
                <a:spcPct val="120000"/>
              </a:lnSpc>
              <a:spcAft>
                <a:spcPts val="400"/>
              </a:spcAft>
            </a:pPr>
            <a:r>
              <a:rPr lang="en-US" sz="3800" dirty="0"/>
              <a:t>	</a:t>
            </a:r>
            <a:r>
              <a:rPr lang="vi-VN" sz="3800" b="1" dirty="0"/>
              <a:t>SoHang1</a:t>
            </a:r>
            <a:r>
              <a:rPr lang="vi-VN" sz="3800" dirty="0"/>
              <a:t> = 100; </a:t>
            </a:r>
            <a:endParaRPr lang="en-US" sz="3800" dirty="0"/>
          </a:p>
          <a:p>
            <a:pPr marL="461963" indent="-461963" algn="just">
              <a:lnSpc>
                <a:spcPct val="120000"/>
              </a:lnSpc>
              <a:spcAft>
                <a:spcPts val="400"/>
              </a:spcAft>
            </a:pPr>
            <a:r>
              <a:rPr lang="en-US" sz="3800" dirty="0"/>
              <a:t>	</a:t>
            </a:r>
            <a:r>
              <a:rPr lang="vi-VN" sz="3800" b="1" dirty="0"/>
              <a:t>SoHang2</a:t>
            </a:r>
            <a:r>
              <a:rPr lang="vi-VN" sz="3800" dirty="0"/>
              <a:t> = 200.</a:t>
            </a:r>
            <a:endParaRPr lang="en-US" sz="3800" dirty="0"/>
          </a:p>
          <a:p>
            <a:pPr marL="461963" indent="-461963" algn="just">
              <a:lnSpc>
                <a:spcPct val="120000"/>
              </a:lnSpc>
              <a:spcAft>
                <a:spcPts val="400"/>
              </a:spcAft>
            </a:pPr>
            <a:r>
              <a:rPr lang="en-US" sz="3800" dirty="0"/>
              <a:t>	</a:t>
            </a:r>
            <a:r>
              <a:rPr lang="vi-VN" sz="3800" dirty="0"/>
              <a:t>Ngay lập tức “MÁY TÍNH CỦA EM” cho kết quả: </a:t>
            </a:r>
            <a:r>
              <a:rPr lang="vi-VN" sz="3800" b="1" dirty="0"/>
              <a:t>Tong</a:t>
            </a:r>
            <a:r>
              <a:rPr lang="vi-VN" sz="3800" dirty="0"/>
              <a:t> = 300 (hình 26.3).</a:t>
            </a:r>
            <a:endParaRPr lang="en-US" sz="3800" dirty="0"/>
          </a:p>
          <a:p>
            <a:pPr marL="461963" indent="-461963" algn="just">
              <a:lnSpc>
                <a:spcPct val="120000"/>
              </a:lnSpc>
              <a:spcAft>
                <a:spcPts val="400"/>
              </a:spcAft>
            </a:pPr>
            <a:r>
              <a:rPr lang="vi-VN" sz="3800" dirty="0">
                <a:solidFill>
                  <a:srgbClr val="FF0000"/>
                </a:solidFill>
              </a:rPr>
              <a:t>[</a:t>
            </a:r>
            <a:r>
              <a:rPr lang="en-US" sz="3800" dirty="0">
                <a:solidFill>
                  <a:srgbClr val="FF0000"/>
                </a:solidFill>
              </a:rPr>
              <a:t>6</a:t>
            </a:r>
            <a:r>
              <a:rPr lang="vi-VN" sz="3800" dirty="0">
                <a:solidFill>
                  <a:srgbClr val="FF0000"/>
                </a:solidFill>
              </a:rPr>
              <a:t>] </a:t>
            </a:r>
            <a:r>
              <a:rPr lang="vi-VN" sz="3800" dirty="0"/>
              <a:t>Lưu chương trình vào thư mục của em với tên </a:t>
            </a:r>
            <a:r>
              <a:rPr lang="vi-VN" sz="3800" b="1" dirty="0"/>
              <a:t>TinhTongHaiSo</a:t>
            </a:r>
            <a:r>
              <a:rPr lang="vi-VN" sz="3800" dirty="0"/>
              <a:t>. </a:t>
            </a:r>
            <a:endParaRPr lang="en-US" sz="3800" dirty="0"/>
          </a:p>
          <a:p>
            <a:pPr marL="461963" indent="-461963" algn="just">
              <a:lnSpc>
                <a:spcPct val="120000"/>
              </a:lnSpc>
              <a:spcAft>
                <a:spcPts val="500"/>
              </a:spcAft>
            </a:pPr>
            <a:r>
              <a:rPr lang="en-US" sz="3800" dirty="0"/>
              <a:t>                                    </a:t>
            </a:r>
            <a:r>
              <a:rPr lang="vi-VN" sz="3800" dirty="0"/>
              <a:t>là biểu thức thực hiện cộng giá trị hai biến </a:t>
            </a:r>
            <a:r>
              <a:rPr lang="vi-VN" sz="3800" b="1" dirty="0"/>
              <a:t>SoHang1</a:t>
            </a:r>
            <a:r>
              <a:rPr lang="vi-VN" sz="3800" dirty="0"/>
              <a:t> và </a:t>
            </a:r>
            <a:r>
              <a:rPr lang="vi-VN" sz="3800" b="1" dirty="0"/>
              <a:t>SoHang2</a:t>
            </a:r>
            <a:r>
              <a:rPr lang="vi-VN" sz="3800" dirty="0"/>
              <a:t>.</a:t>
            </a:r>
            <a:endParaRPr lang="en-US" sz="3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A02CC1-5071-5D97-7D1B-4FBA253F20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6620" y="7886700"/>
            <a:ext cx="3237780" cy="8312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C90A9C7-C0FF-3084-0B53-A2B2B1E3C55B}"/>
              </a:ext>
            </a:extLst>
          </p:cNvPr>
          <p:cNvSpPr txBox="1"/>
          <p:nvPr/>
        </p:nvSpPr>
        <p:spPr>
          <a:xfrm>
            <a:off x="12897270" y="7648583"/>
            <a:ext cx="4574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/>
              <a:t>Hình 26.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5B466D3-E3A5-F22C-A6A9-97B76C0CB4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35899" y="3115800"/>
            <a:ext cx="5053937" cy="43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9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9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09599" y="647700"/>
            <a:ext cx="17068801" cy="9296399"/>
            <a:chOff x="-53648" y="-28575"/>
            <a:chExt cx="4495487" cy="2403696"/>
          </a:xfrm>
        </p:grpSpPr>
        <p:sp>
          <p:nvSpPr>
            <p:cNvPr id="6" name="Freeform 6"/>
            <p:cNvSpPr/>
            <p:nvPr/>
          </p:nvSpPr>
          <p:spPr>
            <a:xfrm>
              <a:off x="-53648" y="0"/>
              <a:ext cx="4495487" cy="2375121"/>
            </a:xfrm>
            <a:custGeom>
              <a:avLst/>
              <a:gdLst/>
              <a:ahLst/>
              <a:cxnLst/>
              <a:rect l="l" t="t" r="r" b="b"/>
              <a:pathLst>
                <a:path w="4405600" h="2240293">
                  <a:moveTo>
                    <a:pt x="23604" y="0"/>
                  </a:moveTo>
                  <a:lnTo>
                    <a:pt x="4381996" y="0"/>
                  </a:lnTo>
                  <a:cubicBezTo>
                    <a:pt x="4395033" y="0"/>
                    <a:pt x="4405600" y="10568"/>
                    <a:pt x="4405600" y="23604"/>
                  </a:cubicBezTo>
                  <a:lnTo>
                    <a:pt x="4405600" y="2216689"/>
                  </a:lnTo>
                  <a:cubicBezTo>
                    <a:pt x="4405600" y="2222949"/>
                    <a:pt x="4403114" y="2228953"/>
                    <a:pt x="4398687" y="2233379"/>
                  </a:cubicBezTo>
                  <a:cubicBezTo>
                    <a:pt x="4394260" y="2237806"/>
                    <a:pt x="4388257" y="2240293"/>
                    <a:pt x="4381996" y="2240293"/>
                  </a:cubicBezTo>
                  <a:lnTo>
                    <a:pt x="23604" y="2240293"/>
                  </a:lnTo>
                  <a:cubicBezTo>
                    <a:pt x="10568" y="2240293"/>
                    <a:pt x="0" y="2229725"/>
                    <a:pt x="0" y="2216689"/>
                  </a:cubicBezTo>
                  <a:lnTo>
                    <a:pt x="0" y="23604"/>
                  </a:lnTo>
                  <a:cubicBezTo>
                    <a:pt x="0" y="10568"/>
                    <a:pt x="10568" y="0"/>
                    <a:pt x="23604" y="0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05601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" y="976141"/>
            <a:ext cx="16383000" cy="8739359"/>
            <a:chOff x="0" y="0"/>
            <a:chExt cx="4142843" cy="2028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42843" cy="2028572"/>
            </a:xfrm>
            <a:custGeom>
              <a:avLst/>
              <a:gdLst/>
              <a:ahLst/>
              <a:cxnLst/>
              <a:rect l="l" t="t" r="r" b="b"/>
              <a:pathLst>
                <a:path w="4142843" h="2028572">
                  <a:moveTo>
                    <a:pt x="25101" y="0"/>
                  </a:moveTo>
                  <a:lnTo>
                    <a:pt x="4117742" y="0"/>
                  </a:lnTo>
                  <a:cubicBezTo>
                    <a:pt x="4124399" y="0"/>
                    <a:pt x="4130784" y="2645"/>
                    <a:pt x="4135491" y="7352"/>
                  </a:cubicBezTo>
                  <a:cubicBezTo>
                    <a:pt x="4140198" y="12059"/>
                    <a:pt x="4142843" y="18444"/>
                    <a:pt x="4142843" y="25101"/>
                  </a:cubicBezTo>
                  <a:lnTo>
                    <a:pt x="4142843" y="2003471"/>
                  </a:lnTo>
                  <a:cubicBezTo>
                    <a:pt x="4142843" y="2010128"/>
                    <a:pt x="4140198" y="2016513"/>
                    <a:pt x="4135491" y="2021220"/>
                  </a:cubicBezTo>
                  <a:cubicBezTo>
                    <a:pt x="4130784" y="2025928"/>
                    <a:pt x="4124399" y="2028572"/>
                    <a:pt x="4117742" y="2028572"/>
                  </a:cubicBezTo>
                  <a:lnTo>
                    <a:pt x="25101" y="2028572"/>
                  </a:lnTo>
                  <a:cubicBezTo>
                    <a:pt x="11238" y="2028572"/>
                    <a:pt x="0" y="2017334"/>
                    <a:pt x="0" y="2003471"/>
                  </a:cubicBezTo>
                  <a:lnTo>
                    <a:pt x="0" y="25101"/>
                  </a:lnTo>
                  <a:cubicBezTo>
                    <a:pt x="0" y="18444"/>
                    <a:pt x="2645" y="12059"/>
                    <a:pt x="7352" y="7352"/>
                  </a:cubicBezTo>
                  <a:cubicBezTo>
                    <a:pt x="12059" y="2645"/>
                    <a:pt x="18444" y="0"/>
                    <a:pt x="2510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42843" cy="2057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 15">
            <a:extLst>
              <a:ext uri="{FF2B5EF4-FFF2-40B4-BE49-F238E27FC236}">
                <a16:creationId xmlns:a16="http://schemas.microsoft.com/office/drawing/2014/main" id="{FBDE6FD3-1BFB-FEE7-D905-5C83CE11C41D}"/>
              </a:ext>
            </a:extLst>
          </p:cNvPr>
          <p:cNvSpPr/>
          <p:nvPr/>
        </p:nvSpPr>
        <p:spPr>
          <a:xfrm>
            <a:off x="4648200" y="190500"/>
            <a:ext cx="8610600" cy="1252719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01B62FF1-1A79-87D1-065B-B2C358ADB88E}"/>
              </a:ext>
            </a:extLst>
          </p:cNvPr>
          <p:cNvSpPr txBox="1"/>
          <p:nvPr/>
        </p:nvSpPr>
        <p:spPr>
          <a:xfrm rot="7395">
            <a:off x="4872746" y="351427"/>
            <a:ext cx="7928013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XÂY DỰNG BIỂU THỨC</a:t>
            </a:r>
          </a:p>
        </p:txBody>
      </p:sp>
      <p:sp>
        <p:nvSpPr>
          <p:cNvPr id="11" name="Freeform 11"/>
          <p:cNvSpPr/>
          <p:nvPr/>
        </p:nvSpPr>
        <p:spPr>
          <a:xfrm rot="3134439">
            <a:off x="-209530" y="252257"/>
            <a:ext cx="2509903" cy="2020817"/>
          </a:xfrm>
          <a:custGeom>
            <a:avLst/>
            <a:gdLst/>
            <a:ahLst/>
            <a:cxnLst/>
            <a:rect l="l" t="t" r="r" b="b"/>
            <a:pathLst>
              <a:path w="4433864" h="3563300">
                <a:moveTo>
                  <a:pt x="0" y="0"/>
                </a:moveTo>
                <a:lnTo>
                  <a:pt x="4433864" y="0"/>
                </a:lnTo>
                <a:lnTo>
                  <a:pt x="4433864" y="3563299"/>
                </a:lnTo>
                <a:lnTo>
                  <a:pt x="0" y="35632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F61C1-17B0-535E-D94B-BD0C38F58DDC}"/>
              </a:ext>
            </a:extLst>
          </p:cNvPr>
          <p:cNvSpPr txBox="1"/>
          <p:nvPr/>
        </p:nvSpPr>
        <p:spPr>
          <a:xfrm>
            <a:off x="1419796" y="1633719"/>
            <a:ext cx="15384050" cy="1459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13263" indent="-4513263" algn="just">
              <a:lnSpc>
                <a:spcPct val="110000"/>
              </a:lnSpc>
              <a:spcAft>
                <a:spcPts val="600"/>
              </a:spcAft>
            </a:pPr>
            <a:r>
              <a:rPr lang="en-US" sz="4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 Hãy x</a:t>
            </a:r>
            <a:r>
              <a:rPr lang="vi-VN" sz="4200" dirty="0"/>
              <a:t>ây dựng các biểu thức theo hướng dẫn trong bảng sau: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B7514E-ED6F-C235-A9D6-BC779D8933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1899" y="3116083"/>
            <a:ext cx="15618301" cy="64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09600" y="1005140"/>
            <a:ext cx="17068800" cy="8885771"/>
            <a:chOff x="0" y="0"/>
            <a:chExt cx="4080594" cy="20733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80594" cy="2073326"/>
            </a:xfrm>
            <a:custGeom>
              <a:avLst/>
              <a:gdLst/>
              <a:ahLst/>
              <a:cxnLst/>
              <a:rect l="l" t="t" r="r" b="b"/>
              <a:pathLst>
                <a:path w="4080594" h="2073326">
                  <a:moveTo>
                    <a:pt x="25484" y="0"/>
                  </a:moveTo>
                  <a:lnTo>
                    <a:pt x="4055110" y="0"/>
                  </a:lnTo>
                  <a:cubicBezTo>
                    <a:pt x="4061869" y="0"/>
                    <a:pt x="4068351" y="2685"/>
                    <a:pt x="4073130" y="7464"/>
                  </a:cubicBezTo>
                  <a:cubicBezTo>
                    <a:pt x="4077909" y="12243"/>
                    <a:pt x="4080594" y="18725"/>
                    <a:pt x="4080594" y="25484"/>
                  </a:cubicBezTo>
                  <a:lnTo>
                    <a:pt x="4080594" y="2047842"/>
                  </a:lnTo>
                  <a:cubicBezTo>
                    <a:pt x="4080594" y="2054601"/>
                    <a:pt x="4077909" y="2061083"/>
                    <a:pt x="4073130" y="2065862"/>
                  </a:cubicBezTo>
                  <a:cubicBezTo>
                    <a:pt x="4068351" y="2070641"/>
                    <a:pt x="4061869" y="2073326"/>
                    <a:pt x="4055110" y="2073326"/>
                  </a:cubicBezTo>
                  <a:lnTo>
                    <a:pt x="25484" y="2073326"/>
                  </a:lnTo>
                  <a:cubicBezTo>
                    <a:pt x="18725" y="2073326"/>
                    <a:pt x="12243" y="2070641"/>
                    <a:pt x="7464" y="2065862"/>
                  </a:cubicBezTo>
                  <a:cubicBezTo>
                    <a:pt x="2685" y="2061083"/>
                    <a:pt x="0" y="2054601"/>
                    <a:pt x="0" y="2047842"/>
                  </a:cubicBezTo>
                  <a:lnTo>
                    <a:pt x="0" y="25484"/>
                  </a:lnTo>
                  <a:cubicBezTo>
                    <a:pt x="0" y="18725"/>
                    <a:pt x="2685" y="12243"/>
                    <a:pt x="7464" y="7464"/>
                  </a:cubicBezTo>
                  <a:cubicBezTo>
                    <a:pt x="12243" y="2685"/>
                    <a:pt x="18725" y="0"/>
                    <a:pt x="25484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080594" cy="2101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9600" y="-938633"/>
            <a:ext cx="17068800" cy="1765390"/>
            <a:chOff x="0" y="0"/>
            <a:chExt cx="4080594" cy="4649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80594" cy="464959"/>
            </a:xfrm>
            <a:custGeom>
              <a:avLst/>
              <a:gdLst/>
              <a:ahLst/>
              <a:cxnLst/>
              <a:rect l="l" t="t" r="r" b="b"/>
              <a:pathLst>
                <a:path w="4080594" h="464959">
                  <a:moveTo>
                    <a:pt x="25484" y="0"/>
                  </a:moveTo>
                  <a:lnTo>
                    <a:pt x="4055110" y="0"/>
                  </a:lnTo>
                  <a:cubicBezTo>
                    <a:pt x="4061869" y="0"/>
                    <a:pt x="4068351" y="2685"/>
                    <a:pt x="4073130" y="7464"/>
                  </a:cubicBezTo>
                  <a:cubicBezTo>
                    <a:pt x="4077909" y="12243"/>
                    <a:pt x="4080594" y="18725"/>
                    <a:pt x="4080594" y="25484"/>
                  </a:cubicBezTo>
                  <a:lnTo>
                    <a:pt x="4080594" y="439475"/>
                  </a:lnTo>
                  <a:cubicBezTo>
                    <a:pt x="4080594" y="446233"/>
                    <a:pt x="4077909" y="452715"/>
                    <a:pt x="4073130" y="457495"/>
                  </a:cubicBezTo>
                  <a:cubicBezTo>
                    <a:pt x="4068351" y="462274"/>
                    <a:pt x="4061869" y="464959"/>
                    <a:pt x="4055110" y="464959"/>
                  </a:cubicBezTo>
                  <a:lnTo>
                    <a:pt x="25484" y="464959"/>
                  </a:lnTo>
                  <a:cubicBezTo>
                    <a:pt x="11410" y="464959"/>
                    <a:pt x="0" y="453549"/>
                    <a:pt x="0" y="439475"/>
                  </a:cubicBezTo>
                  <a:lnTo>
                    <a:pt x="0" y="25484"/>
                  </a:lnTo>
                  <a:cubicBezTo>
                    <a:pt x="0" y="18725"/>
                    <a:pt x="2685" y="12243"/>
                    <a:pt x="7464" y="7464"/>
                  </a:cubicBezTo>
                  <a:cubicBezTo>
                    <a:pt x="12243" y="2685"/>
                    <a:pt x="18725" y="0"/>
                    <a:pt x="25484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080594" cy="493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3680" y="1866900"/>
            <a:ext cx="16134402" cy="7653102"/>
            <a:chOff x="0" y="0"/>
            <a:chExt cx="3857210" cy="1652215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57210" cy="1652215"/>
            </a:xfrm>
            <a:custGeom>
              <a:avLst/>
              <a:gdLst/>
              <a:ahLst/>
              <a:cxnLst/>
              <a:rect l="l" t="t" r="r" b="b"/>
              <a:pathLst>
                <a:path w="3857210" h="1652215">
                  <a:moveTo>
                    <a:pt x="26960" y="0"/>
                  </a:moveTo>
                  <a:lnTo>
                    <a:pt x="3830250" y="0"/>
                  </a:lnTo>
                  <a:cubicBezTo>
                    <a:pt x="3845140" y="0"/>
                    <a:pt x="3857210" y="12070"/>
                    <a:pt x="3857210" y="26960"/>
                  </a:cubicBezTo>
                  <a:lnTo>
                    <a:pt x="3857210" y="1625255"/>
                  </a:lnTo>
                  <a:cubicBezTo>
                    <a:pt x="3857210" y="1640145"/>
                    <a:pt x="3845140" y="1652215"/>
                    <a:pt x="3830250" y="1652215"/>
                  </a:cubicBezTo>
                  <a:lnTo>
                    <a:pt x="26960" y="1652215"/>
                  </a:lnTo>
                  <a:cubicBezTo>
                    <a:pt x="12070" y="1652215"/>
                    <a:pt x="0" y="1640145"/>
                    <a:pt x="0" y="1625255"/>
                  </a:cubicBezTo>
                  <a:lnTo>
                    <a:pt x="0" y="26960"/>
                  </a:lnTo>
                  <a:cubicBezTo>
                    <a:pt x="0" y="12070"/>
                    <a:pt x="12070" y="0"/>
                    <a:pt x="26960" y="0"/>
                  </a:cubicBezTo>
                  <a:close/>
                </a:path>
              </a:pathLst>
            </a:custGeom>
            <a:grpFill/>
            <a:ln w="38100" cap="rnd">
              <a:solidFill>
                <a:srgbClr val="AEA36F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57210" cy="16807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 rot="5400000">
            <a:off x="8810760" y="-5671471"/>
            <a:ext cx="1079108" cy="13214228"/>
          </a:xfrm>
          <a:custGeom>
            <a:avLst/>
            <a:gdLst/>
            <a:ahLst/>
            <a:cxnLst/>
            <a:rect l="l" t="t" r="r" b="b"/>
            <a:pathLst>
              <a:path w="1079108" h="11510488">
                <a:moveTo>
                  <a:pt x="0" y="0"/>
                </a:moveTo>
                <a:lnTo>
                  <a:pt x="1079108" y="0"/>
                </a:lnTo>
                <a:lnTo>
                  <a:pt x="1079108" y="11510488"/>
                </a:lnTo>
                <a:lnTo>
                  <a:pt x="0" y="11510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51159732-E121-B840-FB96-73D902BA5F75}"/>
              </a:ext>
            </a:extLst>
          </p:cNvPr>
          <p:cNvSpPr/>
          <p:nvPr/>
        </p:nvSpPr>
        <p:spPr>
          <a:xfrm>
            <a:off x="4988469" y="1894780"/>
            <a:ext cx="8610600" cy="1252719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9A6D8DCA-3B1C-E214-6F8B-F28624C24F7F}"/>
              </a:ext>
            </a:extLst>
          </p:cNvPr>
          <p:cNvSpPr txBox="1"/>
          <p:nvPr/>
        </p:nvSpPr>
        <p:spPr>
          <a:xfrm rot="7395">
            <a:off x="5213015" y="2055707"/>
            <a:ext cx="7928013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XÂY DỰNG BIỂU THỨC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BE9A51-E1EB-6CAC-5FEC-C228993491E4}"/>
              </a:ext>
            </a:extLst>
          </p:cNvPr>
          <p:cNvGrpSpPr/>
          <p:nvPr/>
        </p:nvGrpSpPr>
        <p:grpSpPr>
          <a:xfrm>
            <a:off x="1353884" y="5275471"/>
            <a:ext cx="15552132" cy="1696829"/>
            <a:chOff x="816772" y="1817066"/>
            <a:chExt cx="10588647" cy="16968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A0FE3C-3E13-B39A-967D-4EC06B3E771A}"/>
                </a:ext>
              </a:extLst>
            </p:cNvPr>
            <p:cNvSpPr txBox="1"/>
            <p:nvPr/>
          </p:nvSpPr>
          <p:spPr>
            <a:xfrm>
              <a:off x="816772" y="1828562"/>
              <a:ext cx="10588647" cy="1685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- Trong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táo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chuối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“, đ</a:t>
              </a:r>
              <a:r>
                <a:rPr lang="fr-FR" sz="4200" dirty="0">
                  <a:latin typeface="Arial" panose="020B0604020202020204" pitchFamily="34" charset="0"/>
                  <a:cs typeface="Arial" panose="020B0604020202020204" pitchFamily="34" charset="0"/>
                </a:rPr>
                <a:t>ó là </a:t>
              </a:r>
              <a:r>
                <a:rPr lang="fr-FR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fr-FR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fr-FR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fr-FR" sz="4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515AE05-377C-C708-9C42-02FE19E34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98938" y="1817066"/>
              <a:ext cx="2875938" cy="99917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26B510-8BF9-1C70-BD5A-A3D1FB72F904}"/>
              </a:ext>
            </a:extLst>
          </p:cNvPr>
          <p:cNvGrpSpPr/>
          <p:nvPr/>
        </p:nvGrpSpPr>
        <p:grpSpPr>
          <a:xfrm>
            <a:off x="1371600" y="7256785"/>
            <a:ext cx="15534416" cy="2611115"/>
            <a:chOff x="816772" y="2896634"/>
            <a:chExt cx="10706634" cy="261111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4C7F0C-399D-FC4C-210D-66F8D3878681}"/>
                </a:ext>
              </a:extLst>
            </p:cNvPr>
            <p:cNvSpPr txBox="1"/>
            <p:nvPr/>
          </p:nvSpPr>
          <p:spPr>
            <a:xfrm>
              <a:off x="816772" y="2982186"/>
              <a:ext cx="10706634" cy="252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trả lại kết quả là số dư của phép chia hai số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ó là phép chia lấy dư.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7E035E1-733B-AAEA-8C56-2F2A58D31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62998" y="2896634"/>
              <a:ext cx="2792668" cy="1103445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351D5E5-95F1-A241-6D28-E2166ABECACA}"/>
              </a:ext>
            </a:extLst>
          </p:cNvPr>
          <p:cNvSpPr txBox="1"/>
          <p:nvPr/>
        </p:nvSpPr>
        <p:spPr>
          <a:xfrm>
            <a:off x="1422333" y="3367866"/>
            <a:ext cx="15534416" cy="1685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Với các phép toán trong nhóm lệnh Các phép toán em có thể xây dựng được biểu thức có nhiều phép toán với nhiều biến.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91493" y="2437256"/>
            <a:ext cx="17105015" cy="7496545"/>
            <a:chOff x="0" y="0"/>
            <a:chExt cx="4505024" cy="19743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5025" cy="1974399"/>
            </a:xfrm>
            <a:custGeom>
              <a:avLst/>
              <a:gdLst/>
              <a:ahLst/>
              <a:cxnLst/>
              <a:rect l="l" t="t" r="r" b="b"/>
              <a:pathLst>
                <a:path w="4505025" h="1974399">
                  <a:moveTo>
                    <a:pt x="23083" y="0"/>
                  </a:moveTo>
                  <a:lnTo>
                    <a:pt x="4481942" y="0"/>
                  </a:lnTo>
                  <a:cubicBezTo>
                    <a:pt x="4488064" y="0"/>
                    <a:pt x="4493935" y="2432"/>
                    <a:pt x="4498264" y="6761"/>
                  </a:cubicBezTo>
                  <a:cubicBezTo>
                    <a:pt x="4502593" y="11090"/>
                    <a:pt x="4505025" y="16961"/>
                    <a:pt x="4505025" y="23083"/>
                  </a:cubicBezTo>
                  <a:lnTo>
                    <a:pt x="4505025" y="1951316"/>
                  </a:lnTo>
                  <a:cubicBezTo>
                    <a:pt x="4505025" y="1957437"/>
                    <a:pt x="4502593" y="1963309"/>
                    <a:pt x="4498264" y="1967638"/>
                  </a:cubicBezTo>
                  <a:cubicBezTo>
                    <a:pt x="4493935" y="1971967"/>
                    <a:pt x="4488064" y="1974399"/>
                    <a:pt x="4481942" y="1974399"/>
                  </a:cubicBezTo>
                  <a:lnTo>
                    <a:pt x="23083" y="1974399"/>
                  </a:lnTo>
                  <a:cubicBezTo>
                    <a:pt x="16961" y="1974399"/>
                    <a:pt x="11090" y="1971967"/>
                    <a:pt x="6761" y="1967638"/>
                  </a:cubicBezTo>
                  <a:cubicBezTo>
                    <a:pt x="2432" y="1963309"/>
                    <a:pt x="0" y="1957437"/>
                    <a:pt x="0" y="1951316"/>
                  </a:cubicBezTo>
                  <a:lnTo>
                    <a:pt x="0" y="23083"/>
                  </a:lnTo>
                  <a:cubicBezTo>
                    <a:pt x="0" y="16961"/>
                    <a:pt x="2432" y="11090"/>
                    <a:pt x="6761" y="6761"/>
                  </a:cubicBezTo>
                  <a:cubicBezTo>
                    <a:pt x="11090" y="2432"/>
                    <a:pt x="16961" y="0"/>
                    <a:pt x="23083" y="0"/>
                  </a:cubicBezTo>
                  <a:close/>
                </a:path>
              </a:pathLst>
            </a:custGeom>
            <a:solidFill>
              <a:srgbClr val="AA917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505024" cy="200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66800" y="2899849"/>
            <a:ext cx="16099887" cy="4072451"/>
            <a:chOff x="0" y="0"/>
            <a:chExt cx="4179149" cy="10138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9149" cy="1013846"/>
            </a:xfrm>
            <a:custGeom>
              <a:avLst/>
              <a:gdLst/>
              <a:ahLst/>
              <a:cxnLst/>
              <a:rect l="l" t="t" r="r" b="b"/>
              <a:pathLst>
                <a:path w="4179149" h="1013846">
                  <a:moveTo>
                    <a:pt x="24883" y="0"/>
                  </a:moveTo>
                  <a:lnTo>
                    <a:pt x="4154266" y="0"/>
                  </a:lnTo>
                  <a:cubicBezTo>
                    <a:pt x="4168009" y="0"/>
                    <a:pt x="4179149" y="11141"/>
                    <a:pt x="4179149" y="24883"/>
                  </a:cubicBezTo>
                  <a:lnTo>
                    <a:pt x="4179149" y="988963"/>
                  </a:lnTo>
                  <a:cubicBezTo>
                    <a:pt x="4179149" y="995562"/>
                    <a:pt x="4176528" y="1001891"/>
                    <a:pt x="4171861" y="1006558"/>
                  </a:cubicBezTo>
                  <a:cubicBezTo>
                    <a:pt x="4167194" y="1011224"/>
                    <a:pt x="4160865" y="1013846"/>
                    <a:pt x="4154266" y="1013846"/>
                  </a:cubicBezTo>
                  <a:lnTo>
                    <a:pt x="24883" y="1013846"/>
                  </a:lnTo>
                  <a:cubicBezTo>
                    <a:pt x="18284" y="1013846"/>
                    <a:pt x="11955" y="1011224"/>
                    <a:pt x="7288" y="1006558"/>
                  </a:cubicBezTo>
                  <a:cubicBezTo>
                    <a:pt x="2622" y="1001891"/>
                    <a:pt x="0" y="995562"/>
                    <a:pt x="0" y="988963"/>
                  </a:cubicBezTo>
                  <a:lnTo>
                    <a:pt x="0" y="24883"/>
                  </a:lnTo>
                  <a:cubicBezTo>
                    <a:pt x="0" y="18284"/>
                    <a:pt x="2622" y="11955"/>
                    <a:pt x="7288" y="7288"/>
                  </a:cubicBezTo>
                  <a:cubicBezTo>
                    <a:pt x="11955" y="2622"/>
                    <a:pt x="18284" y="0"/>
                    <a:pt x="24883" y="0"/>
                  </a:cubicBezTo>
                  <a:close/>
                </a:path>
              </a:pathLst>
            </a:custGeom>
            <a:solidFill>
              <a:srgbClr val="AA917E"/>
            </a:solidFill>
            <a:ln w="38100" cap="rnd">
              <a:solidFill>
                <a:srgbClr val="ECD7C1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79149" cy="1042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20">
            <a:extLst>
              <a:ext uri="{FF2B5EF4-FFF2-40B4-BE49-F238E27FC236}">
                <a16:creationId xmlns:a16="http://schemas.microsoft.com/office/drawing/2014/main" id="{46C002B5-481C-168C-AA13-31038E2A5C13}"/>
              </a:ext>
            </a:extLst>
          </p:cNvPr>
          <p:cNvSpPr/>
          <p:nvPr/>
        </p:nvSpPr>
        <p:spPr>
          <a:xfrm>
            <a:off x="6354747" y="396668"/>
            <a:ext cx="5933929" cy="1394032"/>
          </a:xfrm>
          <a:custGeom>
            <a:avLst/>
            <a:gdLst/>
            <a:ahLst/>
            <a:cxnLst/>
            <a:rect l="l" t="t" r="r" b="b"/>
            <a:pathLst>
              <a:path w="5052337" h="1230933">
                <a:moveTo>
                  <a:pt x="0" y="0"/>
                </a:moveTo>
                <a:lnTo>
                  <a:pt x="5052337" y="0"/>
                </a:lnTo>
                <a:lnTo>
                  <a:pt x="5052337" y="1230933"/>
                </a:lnTo>
                <a:lnTo>
                  <a:pt x="0" y="1230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42B7F510-1C67-9CAD-5AC9-3CC81A3B20FB}"/>
              </a:ext>
            </a:extLst>
          </p:cNvPr>
          <p:cNvSpPr txBox="1"/>
          <p:nvPr/>
        </p:nvSpPr>
        <p:spPr>
          <a:xfrm rot="7395">
            <a:off x="5341492" y="625701"/>
            <a:ext cx="753546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D7D861-50D7-DC70-A71A-5901389F6445}"/>
              </a:ext>
            </a:extLst>
          </p:cNvPr>
          <p:cNvSpPr txBox="1"/>
          <p:nvPr/>
        </p:nvSpPr>
        <p:spPr>
          <a:xfrm>
            <a:off x="1197513" y="3086100"/>
            <a:ext cx="15795087" cy="3521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solidFill>
                  <a:schemeClr val="bg1"/>
                </a:solidFill>
              </a:rPr>
              <a:t>chương tr</a:t>
            </a:r>
            <a:r>
              <a:rPr lang="en-US" sz="4400" b="1" dirty="0">
                <a:solidFill>
                  <a:schemeClr val="bg1"/>
                </a:solidFill>
              </a:rPr>
              <a:t>ì</a:t>
            </a:r>
            <a:r>
              <a:rPr lang="vi-VN" sz="4400" b="1" dirty="0">
                <a:solidFill>
                  <a:schemeClr val="bg1"/>
                </a:solidFill>
              </a:rPr>
              <a:t>nh</a:t>
            </a:r>
            <a:r>
              <a:rPr lang="en-US" sz="4400" b="1" dirty="0">
                <a:solidFill>
                  <a:schemeClr val="bg1"/>
                </a:solidFill>
              </a:rPr>
              <a:t>:</a:t>
            </a:r>
            <a:r>
              <a:rPr lang="vi-VN" sz="4400" b="1" dirty="0">
                <a:solidFill>
                  <a:schemeClr val="bg1"/>
                </a:solidFill>
              </a:rPr>
              <a:t> </a:t>
            </a:r>
            <a:endParaRPr lang="en-US" sz="4400" b="1" dirty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</a:rPr>
              <a:t>         N</a:t>
            </a:r>
            <a:r>
              <a:rPr lang="vi-VN" sz="4400" b="1" dirty="0">
                <a:solidFill>
                  <a:schemeClr val="bg1"/>
                </a:solidFill>
              </a:rPr>
              <a:t>hập hai số </a:t>
            </a:r>
            <a:r>
              <a:rPr lang="vi-VN" sz="4400" b="1" dirty="0">
                <a:solidFill>
                  <a:srgbClr val="FFFF00"/>
                </a:solidFill>
              </a:rPr>
              <a:t>So1</a:t>
            </a:r>
            <a:r>
              <a:rPr lang="vi-VN" sz="4400" b="1" dirty="0">
                <a:solidFill>
                  <a:schemeClr val="bg1"/>
                </a:solidFill>
              </a:rPr>
              <a:t> và </a:t>
            </a:r>
            <a:r>
              <a:rPr lang="vi-VN" sz="4400" b="1" dirty="0">
                <a:solidFill>
                  <a:srgbClr val="FFFF00"/>
                </a:solidFill>
              </a:rPr>
              <a:t>So2</a:t>
            </a:r>
            <a:r>
              <a:rPr lang="vi-VN" sz="4400" b="1" dirty="0">
                <a:solidFill>
                  <a:schemeClr val="bg1"/>
                </a:solidFill>
              </a:rPr>
              <a:t> từ bàn phím. Tính tích hai số đó (</a:t>
            </a:r>
            <a:r>
              <a:rPr lang="vi-VN" sz="4400" b="1" dirty="0">
                <a:solidFill>
                  <a:srgbClr val="FFFF00"/>
                </a:solidFill>
              </a:rPr>
              <a:t>So1 × So2</a:t>
            </a:r>
            <a:r>
              <a:rPr lang="vi-VN" sz="4400" b="1" dirty="0">
                <a:solidFill>
                  <a:schemeClr val="bg1"/>
                </a:solidFill>
              </a:rPr>
              <a:t>). Hiển thị các biến: </a:t>
            </a:r>
            <a:r>
              <a:rPr lang="vi-VN" sz="4400" b="1" dirty="0">
                <a:solidFill>
                  <a:srgbClr val="FFFF00"/>
                </a:solidFill>
              </a:rPr>
              <a:t>trả lời, So1, So2 </a:t>
            </a:r>
            <a:r>
              <a:rPr lang="vi-VN" sz="4400" b="1" dirty="0">
                <a:solidFill>
                  <a:schemeClr val="bg1"/>
                </a:solidFill>
              </a:rPr>
              <a:t>và </a:t>
            </a:r>
            <a:r>
              <a:rPr lang="vi-VN" sz="4400" b="1" dirty="0">
                <a:solidFill>
                  <a:srgbClr val="FFFF00"/>
                </a:solidFill>
              </a:rPr>
              <a:t>Tich</a:t>
            </a:r>
            <a:r>
              <a:rPr lang="vi-VN" sz="4400" b="1" dirty="0">
                <a:solidFill>
                  <a:schemeClr val="bg1"/>
                </a:solidFill>
              </a:rPr>
              <a:t> trên sân khấu để quan sát giá trị của chúng.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F1DD80C-97AE-0316-3119-DCDA8B7B55FE}"/>
              </a:ext>
            </a:extLst>
          </p:cNvPr>
          <p:cNvGrpSpPr/>
          <p:nvPr/>
        </p:nvGrpSpPr>
        <p:grpSpPr>
          <a:xfrm>
            <a:off x="1114863" y="7340779"/>
            <a:ext cx="4806658" cy="2298521"/>
            <a:chOff x="0" y="0"/>
            <a:chExt cx="1265951" cy="605372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3B25FF3-A977-3F30-D76E-131599F25CB6}"/>
                </a:ext>
              </a:extLst>
            </p:cNvPr>
            <p:cNvSpPr/>
            <p:nvPr/>
          </p:nvSpPr>
          <p:spPr>
            <a:xfrm>
              <a:off x="0" y="0"/>
              <a:ext cx="1265951" cy="605372"/>
            </a:xfrm>
            <a:custGeom>
              <a:avLst/>
              <a:gdLst/>
              <a:ahLst/>
              <a:cxnLst/>
              <a:rect l="l" t="t" r="r" b="b"/>
              <a:pathLst>
                <a:path w="1265951" h="605372">
                  <a:moveTo>
                    <a:pt x="82144" y="0"/>
                  </a:moveTo>
                  <a:lnTo>
                    <a:pt x="1183807" y="0"/>
                  </a:lnTo>
                  <a:cubicBezTo>
                    <a:pt x="1229174" y="0"/>
                    <a:pt x="1265951" y="36777"/>
                    <a:pt x="1265951" y="82144"/>
                  </a:cubicBezTo>
                  <a:lnTo>
                    <a:pt x="1265951" y="523228"/>
                  </a:lnTo>
                  <a:cubicBezTo>
                    <a:pt x="1265951" y="568595"/>
                    <a:pt x="1229174" y="605372"/>
                    <a:pt x="1183807" y="605372"/>
                  </a:cubicBezTo>
                  <a:lnTo>
                    <a:pt x="82144" y="605372"/>
                  </a:lnTo>
                  <a:cubicBezTo>
                    <a:pt x="60358" y="605372"/>
                    <a:pt x="39464" y="596717"/>
                    <a:pt x="24059" y="581312"/>
                  </a:cubicBezTo>
                  <a:cubicBezTo>
                    <a:pt x="8654" y="565907"/>
                    <a:pt x="0" y="545014"/>
                    <a:pt x="0" y="523228"/>
                  </a:cubicBezTo>
                  <a:lnTo>
                    <a:pt x="0" y="82144"/>
                  </a:lnTo>
                  <a:cubicBezTo>
                    <a:pt x="0" y="36777"/>
                    <a:pt x="36777" y="0"/>
                    <a:pt x="82144" y="0"/>
                  </a:cubicBezTo>
                  <a:close/>
                </a:path>
              </a:pathLst>
            </a:custGeom>
            <a:solidFill>
              <a:srgbClr val="AA917E"/>
            </a:solidFill>
            <a:ln w="38100" cap="rnd">
              <a:solidFill>
                <a:srgbClr val="ECD7C1"/>
              </a:solidFill>
              <a:prstDash val="dash"/>
              <a:round/>
            </a:ln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D980802C-E29F-F04C-A3F4-BB37EA487145}"/>
                </a:ext>
              </a:extLst>
            </p:cNvPr>
            <p:cNvSpPr txBox="1"/>
            <p:nvPr/>
          </p:nvSpPr>
          <p:spPr>
            <a:xfrm>
              <a:off x="0" y="-28575"/>
              <a:ext cx="1265951" cy="633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407D3BF-29FF-BF44-1C0C-9BB265E22A4A}"/>
              </a:ext>
            </a:extLst>
          </p:cNvPr>
          <p:cNvGrpSpPr/>
          <p:nvPr/>
        </p:nvGrpSpPr>
        <p:grpSpPr>
          <a:xfrm>
            <a:off x="6740671" y="7340779"/>
            <a:ext cx="4806658" cy="2298521"/>
            <a:chOff x="0" y="0"/>
            <a:chExt cx="1265951" cy="605372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E080EF3-3E65-B138-0ADC-4E965267A34F}"/>
                </a:ext>
              </a:extLst>
            </p:cNvPr>
            <p:cNvSpPr/>
            <p:nvPr/>
          </p:nvSpPr>
          <p:spPr>
            <a:xfrm>
              <a:off x="0" y="0"/>
              <a:ext cx="1265951" cy="605372"/>
            </a:xfrm>
            <a:custGeom>
              <a:avLst/>
              <a:gdLst/>
              <a:ahLst/>
              <a:cxnLst/>
              <a:rect l="l" t="t" r="r" b="b"/>
              <a:pathLst>
                <a:path w="1265951" h="605372">
                  <a:moveTo>
                    <a:pt x="82144" y="0"/>
                  </a:moveTo>
                  <a:lnTo>
                    <a:pt x="1183807" y="0"/>
                  </a:lnTo>
                  <a:cubicBezTo>
                    <a:pt x="1229174" y="0"/>
                    <a:pt x="1265951" y="36777"/>
                    <a:pt x="1265951" y="82144"/>
                  </a:cubicBezTo>
                  <a:lnTo>
                    <a:pt x="1265951" y="523228"/>
                  </a:lnTo>
                  <a:cubicBezTo>
                    <a:pt x="1265951" y="568595"/>
                    <a:pt x="1229174" y="605372"/>
                    <a:pt x="1183807" y="605372"/>
                  </a:cubicBezTo>
                  <a:lnTo>
                    <a:pt x="82144" y="605372"/>
                  </a:lnTo>
                  <a:cubicBezTo>
                    <a:pt x="60358" y="605372"/>
                    <a:pt x="39464" y="596717"/>
                    <a:pt x="24059" y="581312"/>
                  </a:cubicBezTo>
                  <a:cubicBezTo>
                    <a:pt x="8654" y="565907"/>
                    <a:pt x="0" y="545014"/>
                    <a:pt x="0" y="523228"/>
                  </a:cubicBezTo>
                  <a:lnTo>
                    <a:pt x="0" y="82144"/>
                  </a:lnTo>
                  <a:cubicBezTo>
                    <a:pt x="0" y="36777"/>
                    <a:pt x="36777" y="0"/>
                    <a:pt x="82144" y="0"/>
                  </a:cubicBezTo>
                  <a:close/>
                </a:path>
              </a:pathLst>
            </a:custGeom>
            <a:solidFill>
              <a:srgbClr val="AA917E"/>
            </a:solidFill>
            <a:ln w="38100" cap="rnd">
              <a:solidFill>
                <a:srgbClr val="ECD7C1"/>
              </a:solidFill>
              <a:prstDash val="dash"/>
              <a:round/>
            </a:ln>
          </p:spPr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39AD477C-E8DA-52EB-44BB-98776F41563D}"/>
                </a:ext>
              </a:extLst>
            </p:cNvPr>
            <p:cNvSpPr txBox="1"/>
            <p:nvPr/>
          </p:nvSpPr>
          <p:spPr>
            <a:xfrm>
              <a:off x="0" y="-28575"/>
              <a:ext cx="1265951" cy="633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7AFE62A-79D2-4288-5AF8-D763EF94BE84}"/>
              </a:ext>
            </a:extLst>
          </p:cNvPr>
          <p:cNvGrpSpPr/>
          <p:nvPr/>
        </p:nvGrpSpPr>
        <p:grpSpPr>
          <a:xfrm>
            <a:off x="12175912" y="7340779"/>
            <a:ext cx="4806658" cy="2298521"/>
            <a:chOff x="0" y="0"/>
            <a:chExt cx="1265951" cy="605372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170315B-9470-CF34-C949-49A5A370F876}"/>
                </a:ext>
              </a:extLst>
            </p:cNvPr>
            <p:cNvSpPr/>
            <p:nvPr/>
          </p:nvSpPr>
          <p:spPr>
            <a:xfrm>
              <a:off x="0" y="0"/>
              <a:ext cx="1265951" cy="605372"/>
            </a:xfrm>
            <a:custGeom>
              <a:avLst/>
              <a:gdLst/>
              <a:ahLst/>
              <a:cxnLst/>
              <a:rect l="l" t="t" r="r" b="b"/>
              <a:pathLst>
                <a:path w="1265951" h="605372">
                  <a:moveTo>
                    <a:pt x="82144" y="0"/>
                  </a:moveTo>
                  <a:lnTo>
                    <a:pt x="1183807" y="0"/>
                  </a:lnTo>
                  <a:cubicBezTo>
                    <a:pt x="1229174" y="0"/>
                    <a:pt x="1265951" y="36777"/>
                    <a:pt x="1265951" y="82144"/>
                  </a:cubicBezTo>
                  <a:lnTo>
                    <a:pt x="1265951" y="523228"/>
                  </a:lnTo>
                  <a:cubicBezTo>
                    <a:pt x="1265951" y="568595"/>
                    <a:pt x="1229174" y="605372"/>
                    <a:pt x="1183807" y="605372"/>
                  </a:cubicBezTo>
                  <a:lnTo>
                    <a:pt x="82144" y="605372"/>
                  </a:lnTo>
                  <a:cubicBezTo>
                    <a:pt x="60358" y="605372"/>
                    <a:pt x="39464" y="596717"/>
                    <a:pt x="24059" y="581312"/>
                  </a:cubicBezTo>
                  <a:cubicBezTo>
                    <a:pt x="8654" y="565907"/>
                    <a:pt x="0" y="545014"/>
                    <a:pt x="0" y="523228"/>
                  </a:cubicBezTo>
                  <a:lnTo>
                    <a:pt x="0" y="82144"/>
                  </a:lnTo>
                  <a:cubicBezTo>
                    <a:pt x="0" y="36777"/>
                    <a:pt x="36777" y="0"/>
                    <a:pt x="82144" y="0"/>
                  </a:cubicBezTo>
                  <a:close/>
                </a:path>
              </a:pathLst>
            </a:custGeom>
            <a:solidFill>
              <a:srgbClr val="AA917E"/>
            </a:solidFill>
            <a:ln w="38100" cap="rnd">
              <a:solidFill>
                <a:srgbClr val="ECD7C1"/>
              </a:solidFill>
              <a:prstDash val="dash"/>
              <a:round/>
            </a:ln>
          </p:spPr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737F54CF-31A3-5217-F122-DD282C010C7F}"/>
                </a:ext>
              </a:extLst>
            </p:cNvPr>
            <p:cNvSpPr txBox="1"/>
            <p:nvPr/>
          </p:nvSpPr>
          <p:spPr>
            <a:xfrm>
              <a:off x="0" y="-28575"/>
              <a:ext cx="1265951" cy="633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4520FEC1-F4CE-44FE-215C-90B3F10568F5}"/>
              </a:ext>
            </a:extLst>
          </p:cNvPr>
          <p:cNvSpPr/>
          <p:nvPr/>
        </p:nvSpPr>
        <p:spPr>
          <a:xfrm>
            <a:off x="2676535" y="7584210"/>
            <a:ext cx="1584630" cy="1811660"/>
          </a:xfrm>
          <a:custGeom>
            <a:avLst/>
            <a:gdLst/>
            <a:ahLst/>
            <a:cxnLst/>
            <a:rect l="l" t="t" r="r" b="b"/>
            <a:pathLst>
              <a:path w="1584630" h="1811660">
                <a:moveTo>
                  <a:pt x="0" y="0"/>
                </a:moveTo>
                <a:lnTo>
                  <a:pt x="1584630" y="0"/>
                </a:lnTo>
                <a:lnTo>
                  <a:pt x="1584630" y="1811660"/>
                </a:lnTo>
                <a:lnTo>
                  <a:pt x="0" y="18116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E9826099-405C-4867-8443-A905DA7E1663}"/>
              </a:ext>
            </a:extLst>
          </p:cNvPr>
          <p:cNvSpPr/>
          <p:nvPr/>
        </p:nvSpPr>
        <p:spPr>
          <a:xfrm rot="21153730">
            <a:off x="13701462" y="7617614"/>
            <a:ext cx="1508593" cy="1688079"/>
          </a:xfrm>
          <a:custGeom>
            <a:avLst/>
            <a:gdLst/>
            <a:ahLst/>
            <a:cxnLst/>
            <a:rect l="l" t="t" r="r" b="b"/>
            <a:pathLst>
              <a:path w="1508593" h="1688079">
                <a:moveTo>
                  <a:pt x="0" y="0"/>
                </a:moveTo>
                <a:lnTo>
                  <a:pt x="1508592" y="0"/>
                </a:lnTo>
                <a:lnTo>
                  <a:pt x="1508592" y="1688079"/>
                </a:lnTo>
                <a:lnTo>
                  <a:pt x="0" y="16880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2F7336-E0EB-285F-4243-BA691E58F2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9611" y="7545455"/>
            <a:ext cx="2317754" cy="186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446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Times New Roman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Presentation in Colorful Illustrative Style</dc:title>
  <cp:lastModifiedBy>MAYCHU</cp:lastModifiedBy>
  <cp:revision>25</cp:revision>
  <dcterms:created xsi:type="dcterms:W3CDTF">2006-08-16T00:00:00Z</dcterms:created>
  <dcterms:modified xsi:type="dcterms:W3CDTF">2025-03-26T10:16:29Z</dcterms:modified>
  <dc:identifier>DAGEvgh5pV8</dc:identifier>
</cp:coreProperties>
</file>