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6" r:id="rId2"/>
    <p:sldId id="279" r:id="rId3"/>
    <p:sldId id="297" r:id="rId4"/>
    <p:sldId id="257" r:id="rId5"/>
    <p:sldId id="280" r:id="rId6"/>
    <p:sldId id="258" r:id="rId7"/>
    <p:sldId id="288" r:id="rId8"/>
    <p:sldId id="291" r:id="rId9"/>
    <p:sldId id="292" r:id="rId10"/>
    <p:sldId id="285" r:id="rId11"/>
    <p:sldId id="293" r:id="rId12"/>
    <p:sldId id="265" r:id="rId13"/>
    <p:sldId id="294" r:id="rId14"/>
    <p:sldId id="264" r:id="rId15"/>
    <p:sldId id="256"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CC00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69" d="100"/>
          <a:sy n="69"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F4FDC-8EDA-4E12-A984-D921FC89B3E0}" type="datetimeFigureOut">
              <a:rPr lang="en-US" smtClean="0"/>
              <a:t>14/11/2025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425FF-973D-4C53-A502-09D03FCE6BBE}" type="slidenum">
              <a:rPr lang="en-US" smtClean="0"/>
              <a:t>‹#›</a:t>
            </a:fld>
            <a:endParaRPr lang="en-US"/>
          </a:p>
        </p:txBody>
      </p:sp>
    </p:spTree>
    <p:extLst>
      <p:ext uri="{BB962C8B-B14F-4D97-AF65-F5344CB8AC3E}">
        <p14:creationId xmlns:p14="http://schemas.microsoft.com/office/powerpoint/2010/main" val="424252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f6d2a422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f6d2a422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27f6d2a422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14/11/2025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7f6d2a4227_0_0"/>
          <p:cNvSpPr txBox="1">
            <a:spLocks noGrp="1"/>
          </p:cNvSpPr>
          <p:nvPr>
            <p:ph type="ctrTitle"/>
          </p:nvPr>
        </p:nvSpPr>
        <p:spPr>
          <a:xfrm>
            <a:off x="365759" y="2166364"/>
            <a:ext cx="11471700" cy="1739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solidFill>
                  <a:srgbClr val="FF0000"/>
                </a:solidFill>
              </a:rPr>
              <a:t>TIN HỌC </a:t>
            </a:r>
            <a:r>
              <a:rPr lang="en-US" b="1" dirty="0" smtClean="0">
                <a:solidFill>
                  <a:srgbClr val="FF0000"/>
                </a:solidFill>
              </a:rPr>
              <a:t>3 </a:t>
            </a:r>
            <a:r>
              <a:rPr lang="en-US" b="1" dirty="0">
                <a:solidFill>
                  <a:srgbClr val="FF0000"/>
                </a:solidFill>
              </a:rPr>
              <a:t>– TUẦN </a:t>
            </a:r>
            <a:r>
              <a:rPr lang="en-US" b="1" dirty="0" smtClean="0">
                <a:solidFill>
                  <a:srgbClr val="FF0000"/>
                </a:solidFill>
              </a:rPr>
              <a:t>11</a:t>
            </a:r>
            <a:endParaRPr dirty="0"/>
          </a:p>
        </p:txBody>
      </p:sp>
      <p:sp>
        <p:nvSpPr>
          <p:cNvPr id="84" name="Google Shape;84;g27f6d2a4227_0_0"/>
          <p:cNvSpPr txBox="1">
            <a:spLocks noGrp="1"/>
          </p:cNvSpPr>
          <p:nvPr>
            <p:ph type="subTitle" idx="1"/>
          </p:nvPr>
        </p:nvSpPr>
        <p:spPr>
          <a:xfrm>
            <a:off x="1524000" y="726577"/>
            <a:ext cx="9144000" cy="1309200"/>
          </a:xfrm>
          <a:prstGeom prst="rect">
            <a:avLst/>
          </a:prstGeom>
        </p:spPr>
        <p:txBody>
          <a:bodyPr spcFirstLastPara="1" wrap="square" lIns="91425" tIns="45700" rIns="91425" bIns="45700" anchor="t" anchorCtr="0">
            <a:normAutofit/>
          </a:bodyPr>
          <a:lstStyle/>
          <a:p>
            <a:pPr marL="0" lvl="0" indent="0" algn="ctr" rtl="0">
              <a:spcBef>
                <a:spcPts val="1200"/>
              </a:spcBef>
              <a:spcAft>
                <a:spcPts val="200"/>
              </a:spcAft>
              <a:buNone/>
            </a:pPr>
            <a:r>
              <a:rPr lang="en-US" b="1" dirty="0" smtClean="0">
                <a:solidFill>
                  <a:srgbClr val="002060"/>
                </a:solidFill>
                <a:latin typeface="Times New Roman" panose="02020603050405020304" pitchFamily="18" charset="0"/>
                <a:cs typeface="Times New Roman" panose="02020603050405020304" pitchFamily="18" charset="0"/>
              </a:rPr>
              <a:t>ỦY BAN NHÂN DÂN PHƯỜNG BỒ ĐỀ</a:t>
            </a:r>
          </a:p>
          <a:p>
            <a:pPr marL="0" lvl="0" indent="0" algn="ctr" rtl="0">
              <a:spcBef>
                <a:spcPts val="1200"/>
              </a:spcBef>
              <a:spcAft>
                <a:spcPts val="200"/>
              </a:spcAft>
              <a:buNone/>
            </a:pPr>
            <a:r>
              <a:rPr lang="en-US" b="1" dirty="0" smtClean="0">
                <a:solidFill>
                  <a:srgbClr val="002060"/>
                </a:solidFill>
                <a:latin typeface="Times New Roman" panose="02020603050405020304" pitchFamily="18" charset="0"/>
                <a:cs typeface="Times New Roman" panose="02020603050405020304" pitchFamily="18" charset="0"/>
              </a:rPr>
              <a:t>TRƯỜNG TIỂU HỌC ÁI MỘ B</a:t>
            </a:r>
            <a:endParaRPr b="1"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 y="454602"/>
            <a:ext cx="1238250" cy="1238250"/>
          </a:xfrm>
          <a:prstGeom prst="rect">
            <a:avLst/>
          </a:prstGeom>
        </p:spPr>
      </p:pic>
    </p:spTree>
    <p:extLst>
      <p:ext uri="{BB962C8B-B14F-4D97-AF65-F5344CB8AC3E}">
        <p14:creationId xmlns:p14="http://schemas.microsoft.com/office/powerpoint/2010/main" val="40683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ở </a:t>
            </a:r>
            <a:r>
              <a:rPr lang="en-US" sz="2400" b="1" dirty="0" err="1" smtClean="0">
                <a:solidFill>
                  <a:srgbClr val="3333CC"/>
                </a:solidFill>
                <a:latin typeface="Arial" panose="020B0604020202020204" pitchFamily="34" charset="0"/>
                <a:cs typeface="Arial" panose="020B0604020202020204" pitchFamily="34" charset="0"/>
              </a:rPr>
              <a:t>mức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trung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bình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a:t>
            </a:r>
            <a:r>
              <a:rPr lang="en-US" sz="2400" i="1" dirty="0" err="1" smtClean="0">
                <a:solidFill>
                  <a:srgbClr val="002060"/>
                </a:solidFill>
              </a:rPr>
              <a:t>hú</a:t>
            </a:r>
            <a:r>
              <a:rPr lang="en-US" sz="2400" i="1" dirty="0" smtClean="0">
                <a:solidFill>
                  <a:srgbClr val="002060"/>
                </a:solidFill>
              </a:rPr>
              <a:t> ý </a:t>
            </a:r>
            <a:r>
              <a:rPr lang="en-US" sz="2400" i="1" dirty="0" err="1" smtClean="0">
                <a:solidFill>
                  <a:srgbClr val="002060"/>
                </a:solidFill>
              </a:rPr>
              <a:t>để</a:t>
            </a:r>
            <a:r>
              <a:rPr lang="en-US" sz="2400" i="1" dirty="0" smtClean="0">
                <a:solidFill>
                  <a:srgbClr val="002060"/>
                </a:solidFill>
              </a:rPr>
              <a:t> </a:t>
            </a:r>
            <a:r>
              <a:rPr lang="en-US" sz="2400" i="1" dirty="0" err="1" smtClean="0">
                <a:solidFill>
                  <a:srgbClr val="002060"/>
                </a:solidFill>
              </a:rPr>
              <a:t>thoát</a:t>
            </a:r>
            <a:r>
              <a:rPr lang="en-US" sz="2400" i="1" dirty="0" smtClean="0">
                <a:solidFill>
                  <a:srgbClr val="002060"/>
                </a:solidFill>
              </a:rPr>
              <a:t> </a:t>
            </a:r>
            <a:r>
              <a:rPr lang="en-US" sz="2400" i="1" dirty="0" err="1" smtClean="0">
                <a:solidFill>
                  <a:srgbClr val="002060"/>
                </a:solidFill>
              </a:rPr>
              <a:t>khỏi</a:t>
            </a:r>
            <a:r>
              <a:rPr lang="en-US" sz="2400" i="1" dirty="0" smtClean="0">
                <a:solidFill>
                  <a:srgbClr val="002060"/>
                </a:solidFill>
              </a:rPr>
              <a:t> </a:t>
            </a:r>
            <a:r>
              <a:rPr lang="en-US" sz="2400" i="1" dirty="0" err="1" smtClean="0">
                <a:solidFill>
                  <a:srgbClr val="002060"/>
                </a:solidFill>
              </a:rPr>
              <a:t>phần</a:t>
            </a:r>
            <a:r>
              <a:rPr lang="en-US" sz="2400" i="1" dirty="0" smtClean="0">
                <a:solidFill>
                  <a:srgbClr val="002060"/>
                </a:solidFill>
              </a:rPr>
              <a:t> </a:t>
            </a:r>
            <a:r>
              <a:rPr lang="en-US" sz="2400" i="1" dirty="0" err="1" smtClean="0">
                <a:solidFill>
                  <a:srgbClr val="002060"/>
                </a:solidFill>
              </a:rPr>
              <a:t>mềm</a:t>
            </a:r>
            <a:r>
              <a:rPr lang="en-US" sz="2400" i="1" dirty="0" smtClean="0">
                <a:solidFill>
                  <a:srgbClr val="002060"/>
                </a:solidFill>
              </a:rPr>
              <a:t> </a:t>
            </a:r>
            <a:r>
              <a:rPr lang="en-US" sz="2400" i="1" smtClean="0">
                <a:solidFill>
                  <a:srgbClr val="002060"/>
                </a:solidFill>
              </a:rPr>
              <a:t>Tux Typing, </a:t>
            </a:r>
            <a:r>
              <a:rPr lang="en-US" sz="2400" i="1" dirty="0" err="1" smtClean="0">
                <a:solidFill>
                  <a:srgbClr val="002060"/>
                </a:solidFill>
              </a:rPr>
              <a:t>em</a:t>
            </a:r>
            <a:r>
              <a:rPr lang="en-US" sz="2400" i="1" dirty="0" smtClean="0">
                <a:solidFill>
                  <a:srgbClr val="002060"/>
                </a:solidFill>
              </a:rPr>
              <a:t> </a:t>
            </a:r>
            <a:r>
              <a:rPr lang="en-US" sz="2400" i="1" dirty="0" err="1" smtClean="0">
                <a:solidFill>
                  <a:srgbClr val="002060"/>
                </a:solidFill>
              </a:rPr>
              <a:t>gõ</a:t>
            </a:r>
            <a:r>
              <a:rPr lang="en-US" sz="2400" i="1" dirty="0" smtClean="0">
                <a:solidFill>
                  <a:srgbClr val="002060"/>
                </a:solidFill>
              </a:rPr>
              <a:t> </a:t>
            </a:r>
            <a:r>
              <a:rPr lang="en-US" sz="2400" i="1" dirty="0" err="1" smtClean="0">
                <a:solidFill>
                  <a:srgbClr val="002060"/>
                </a:solidFill>
              </a:rPr>
              <a:t>liên</a:t>
            </a:r>
            <a:r>
              <a:rPr lang="en-US" sz="2400" i="1" dirty="0" smtClean="0">
                <a:solidFill>
                  <a:srgbClr val="002060"/>
                </a:solidFill>
              </a:rPr>
              <a:t> </a:t>
            </a:r>
            <a:r>
              <a:rPr lang="en-US" sz="2400" i="1" dirty="0" err="1" smtClean="0">
                <a:solidFill>
                  <a:srgbClr val="002060"/>
                </a:solidFill>
              </a:rPr>
              <a:t>tiếp</a:t>
            </a:r>
            <a:r>
              <a:rPr lang="en-US" sz="2400" i="1" dirty="0" smtClean="0">
                <a:solidFill>
                  <a:srgbClr val="002060"/>
                </a:solidFill>
              </a:rPr>
              <a:t> </a:t>
            </a:r>
            <a:r>
              <a:rPr lang="en-US" sz="2400" i="1" dirty="0" err="1" smtClean="0">
                <a:solidFill>
                  <a:srgbClr val="002060"/>
                </a:solidFill>
              </a:rPr>
              <a:t>bốn</a:t>
            </a:r>
            <a:r>
              <a:rPr lang="en-US" sz="2400" i="1" dirty="0" smtClean="0">
                <a:solidFill>
                  <a:srgbClr val="002060"/>
                </a:solidFill>
              </a:rPr>
              <a:t> </a:t>
            </a:r>
            <a:r>
              <a:rPr lang="en-US" sz="2400" i="1" dirty="0" err="1" smtClean="0">
                <a:solidFill>
                  <a:srgbClr val="002060"/>
                </a:solidFill>
              </a:rPr>
              <a:t>lần</a:t>
            </a:r>
            <a:r>
              <a:rPr lang="en-US" sz="2400" i="1" dirty="0" smtClean="0">
                <a:solidFill>
                  <a:srgbClr val="002060"/>
                </a:solidFill>
              </a:rPr>
              <a:t> </a:t>
            </a:r>
            <a:r>
              <a:rPr lang="en-US" sz="2400" i="1" dirty="0" err="1" smtClean="0">
                <a:solidFill>
                  <a:srgbClr val="002060"/>
                </a:solidFill>
              </a:rPr>
              <a:t>vào</a:t>
            </a:r>
            <a:r>
              <a:rPr lang="en-US" sz="2400" i="1" dirty="0" smtClean="0">
                <a:solidFill>
                  <a:srgbClr val="002060"/>
                </a:solidFill>
              </a:rPr>
              <a:t> </a:t>
            </a:r>
            <a:r>
              <a:rPr lang="en-US" sz="2400" i="1" dirty="0" err="1" smtClean="0">
                <a:solidFill>
                  <a:srgbClr val="002060"/>
                </a:solidFill>
              </a:rPr>
              <a:t>phím</a:t>
            </a:r>
            <a:r>
              <a:rPr lang="en-US" sz="2400" i="1" dirty="0" smtClean="0">
                <a:solidFill>
                  <a:srgbClr val="002060"/>
                </a:solidFill>
              </a:rPr>
              <a:t> Esc</a:t>
            </a:r>
            <a:endParaRPr lang="en-US" sz="24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3333CC"/>
                </a:solidFill>
                <a:latin typeface="Arial" panose="020B0604020202020204" pitchFamily="34" charset="0"/>
                <a:cs typeface="Arial" panose="020B0604020202020204" pitchFamily="34" charset="0"/>
              </a:rPr>
              <a:t>Em</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smtClean="0">
                <a:solidFill>
                  <a:srgbClr val="3333CC"/>
                </a:solidFill>
                <a:latin typeface="Arial" panose="020B0604020202020204" pitchFamily="34" charset="0"/>
                <a:cs typeface="Arial" panose="020B0604020202020204" pitchFamily="34" charset="0"/>
              </a:rPr>
              <a:t>hãy</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smtClean="0">
                <a:solidFill>
                  <a:srgbClr val="3333CC"/>
                </a:solidFill>
                <a:latin typeface="Arial" panose="020B0604020202020204" pitchFamily="34" charset="0"/>
                <a:cs typeface="Arial" panose="020B0604020202020204" pitchFamily="34" charset="0"/>
              </a:rPr>
              <a:t>.</a:t>
            </a:r>
            <a:endParaRPr lang="en-US" sz="3000" b="1" dirty="0">
              <a:solidFill>
                <a:srgbClr val="3333CC"/>
              </a:solidFill>
              <a:latin typeface="Arial" panose="020B0604020202020204" pitchFamily="34" charset="0"/>
              <a:cs typeface="Arial" panose="020B0604020202020204" pitchFamily="34" charset="0"/>
            </a:endParaRP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ÔN 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anose="020B0604020202020204" pitchFamily="34" charset="0"/>
                <a:cs typeface="Arial" panose="020B0604020202020204" pitchFamily="34" charset="0"/>
              </a:rPr>
              <a:t>Em</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hãy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trình</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bày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sự</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phân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công</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của</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mỗi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ngón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tay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khi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gõ</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phím</a:t>
            </a:r>
            <a:r>
              <a:rPr lang="en-US" sz="3200" b="1" dirty="0" smtClean="0">
                <a:solidFill>
                  <a:srgbClr val="3333CC"/>
                </a:solidFill>
                <a:latin typeface="Arial" panose="020B0604020202020204" pitchFamily="34" charset="0"/>
                <a:cs typeface="Arial" panose="020B0604020202020204" pitchFamily="34" charset="0"/>
              </a:rPr>
              <a:t>.</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125" y="547850"/>
            <a:ext cx="10515600" cy="4351338"/>
          </a:xfrm>
        </p:spPr>
        <p:txBody>
          <a:bodyPr/>
          <a:lstStyle/>
          <a:p>
            <a:r>
              <a:rPr lang="en-US" dirty="0" err="1" smtClean="0">
                <a:solidFill>
                  <a:srgbClr val="3333FF"/>
                </a:solidFill>
                <a:latin typeface="Arial"/>
                <a:ea typeface="Arial"/>
                <a:cs typeface="Arial"/>
                <a:sym typeface="Arial"/>
              </a:rPr>
              <a:t>Các</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ngón</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tay</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xuất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phát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đặt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trên</a:t>
            </a:r>
            <a:r>
              <a:rPr lang="en-US" dirty="0" smtClean="0">
                <a:solidFill>
                  <a:srgbClr val="3333FF"/>
                </a:solidFill>
                <a:latin typeface="Arial"/>
                <a:ea typeface="Arial"/>
                <a:cs typeface="Arial"/>
                <a:sym typeface="Arial"/>
              </a:rPr>
              <a:t> HÀNG PHÍM CƠ SỞ, </a:t>
            </a:r>
            <a:r>
              <a:rPr lang="en-US" dirty="0" err="1" smtClean="0">
                <a:solidFill>
                  <a:srgbClr val="3333FF"/>
                </a:solidFill>
                <a:latin typeface="Arial"/>
                <a:ea typeface="Arial"/>
                <a:cs typeface="Arial"/>
                <a:sym typeface="Arial"/>
              </a:rPr>
              <a:t>bắt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đầu</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từ</a:t>
            </a:r>
            <a:r>
              <a:rPr lang="en-US" dirty="0" smtClean="0">
                <a:solidFill>
                  <a:srgbClr val="3333FF"/>
                </a:solidFill>
                <a:latin typeface="Arial"/>
                <a:ea typeface="Arial"/>
                <a:cs typeface="Arial"/>
                <a:sym typeface="Arial"/>
              </a:rPr>
              <a:t> </a:t>
            </a:r>
            <a:r>
              <a:rPr lang="en-US" dirty="0" err="1" smtClean="0">
                <a:solidFill>
                  <a:srgbClr val="FF0000"/>
                </a:solidFill>
                <a:latin typeface="Arial"/>
                <a:ea typeface="Arial"/>
                <a:cs typeface="Arial"/>
                <a:sym typeface="Arial"/>
              </a:rPr>
              <a:t>ngón</a:t>
            </a:r>
            <a:r>
              <a:rPr lang="en-US" dirty="0" smtClean="0">
                <a:solidFill>
                  <a:srgbClr val="FF0000"/>
                </a:solidFill>
                <a:latin typeface="Arial"/>
                <a:ea typeface="Arial"/>
                <a:cs typeface="Arial"/>
                <a:sym typeface="Arial"/>
              </a:rPr>
              <a:t> </a:t>
            </a:r>
            <a:r>
              <a:rPr lang="en-US" dirty="0" err="1" smtClean="0">
                <a:solidFill>
                  <a:srgbClr val="FF0000"/>
                </a:solidFill>
                <a:latin typeface="Arial"/>
                <a:ea typeface="Arial"/>
                <a:cs typeface="Arial"/>
                <a:sym typeface="Arial"/>
              </a:rPr>
              <a:t>trỏ</a:t>
            </a:r>
            <a:r>
              <a:rPr lang="en-US" dirty="0" smtClean="0">
                <a:solidFill>
                  <a:srgbClr val="FF0000"/>
                </a:solidFill>
                <a:latin typeface="Arial"/>
                <a:ea typeface="Arial"/>
                <a:cs typeface="Arial"/>
                <a:sym typeface="Arial"/>
              </a:rPr>
              <a:t> </a:t>
            </a:r>
            <a:r>
              <a:rPr lang="en-US" dirty="0" err="1" smtClean="0">
                <a:solidFill>
                  <a:srgbClr val="3333FF"/>
                </a:solidFill>
                <a:latin typeface="Arial"/>
                <a:ea typeface="Arial"/>
                <a:cs typeface="Arial"/>
                <a:sym typeface="Arial"/>
              </a:rPr>
              <a:t>tay</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trái</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đặt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vào</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phím</a:t>
            </a:r>
            <a:r>
              <a:rPr lang="en-US" dirty="0" smtClean="0">
                <a:solidFill>
                  <a:srgbClr val="3333FF"/>
                </a:solidFill>
                <a:latin typeface="Arial"/>
                <a:ea typeface="Arial"/>
                <a:cs typeface="Arial"/>
                <a:sym typeface="Arial"/>
              </a:rPr>
              <a:t> </a:t>
            </a:r>
            <a:r>
              <a:rPr lang="en-US" dirty="0" smtClean="0">
                <a:solidFill>
                  <a:srgbClr val="FF0000"/>
                </a:solidFill>
                <a:latin typeface="Arial"/>
                <a:ea typeface="Arial"/>
                <a:cs typeface="Arial"/>
                <a:sym typeface="Arial"/>
              </a:rPr>
              <a:t>F</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và</a:t>
            </a:r>
            <a:r>
              <a:rPr lang="en-US" dirty="0" smtClean="0">
                <a:solidFill>
                  <a:srgbClr val="3333FF"/>
                </a:solidFill>
                <a:latin typeface="Arial"/>
                <a:ea typeface="Arial"/>
                <a:cs typeface="Arial"/>
                <a:sym typeface="Arial"/>
              </a:rPr>
              <a:t> </a:t>
            </a:r>
            <a:r>
              <a:rPr lang="en-US" dirty="0" err="1">
                <a:solidFill>
                  <a:srgbClr val="FFC000"/>
                </a:solidFill>
                <a:latin typeface="Arial"/>
                <a:ea typeface="Arial"/>
                <a:cs typeface="Arial"/>
                <a:sym typeface="Arial"/>
              </a:rPr>
              <a:t>ngón</a:t>
            </a:r>
            <a:r>
              <a:rPr lang="en-US" dirty="0">
                <a:solidFill>
                  <a:srgbClr val="FFC000"/>
                </a:solidFill>
                <a:latin typeface="Arial"/>
                <a:ea typeface="Arial"/>
                <a:cs typeface="Arial"/>
                <a:sym typeface="Arial"/>
              </a:rPr>
              <a:t> </a:t>
            </a:r>
            <a:r>
              <a:rPr lang="en-US" dirty="0" err="1">
                <a:solidFill>
                  <a:srgbClr val="FFC000"/>
                </a:solidFill>
                <a:latin typeface="Arial"/>
                <a:ea typeface="Arial"/>
                <a:cs typeface="Arial"/>
                <a:sym typeface="Arial"/>
              </a:rPr>
              <a:t>trỏ</a:t>
            </a:r>
            <a:r>
              <a:rPr lang="en-US" dirty="0">
                <a:solidFill>
                  <a:srgbClr val="FFC000"/>
                </a:solidFill>
                <a:latin typeface="Arial"/>
                <a:ea typeface="Arial"/>
                <a:cs typeface="Arial"/>
                <a:sym typeface="Arial"/>
              </a:rPr>
              <a:t> </a:t>
            </a:r>
            <a:r>
              <a:rPr lang="en-US" dirty="0" err="1">
                <a:solidFill>
                  <a:srgbClr val="FFC000"/>
                </a:solidFill>
                <a:latin typeface="Arial"/>
                <a:ea typeface="Arial"/>
                <a:cs typeface="Arial"/>
                <a:sym typeface="Arial"/>
              </a:rPr>
              <a:t>tay</a:t>
            </a:r>
            <a:r>
              <a:rPr lang="en-US" dirty="0">
                <a:solidFill>
                  <a:srgbClr val="FFC000"/>
                </a:solidFill>
                <a:latin typeface="Arial"/>
                <a:ea typeface="Arial"/>
                <a:cs typeface="Arial"/>
                <a:sym typeface="Arial"/>
              </a:rPr>
              <a:t> </a:t>
            </a:r>
            <a:r>
              <a:rPr lang="en-US" dirty="0" err="1" smtClean="0">
                <a:solidFill>
                  <a:srgbClr val="FFC000"/>
                </a:solidFill>
                <a:latin typeface="Arial"/>
                <a:ea typeface="Arial"/>
                <a:cs typeface="Arial"/>
                <a:sym typeface="Arial"/>
              </a:rPr>
              <a:t>phải</a:t>
            </a:r>
            <a:r>
              <a:rPr lang="en-US" dirty="0" smtClean="0">
                <a:solidFill>
                  <a:srgbClr val="FFC000"/>
                </a:solidFill>
                <a:latin typeface="Arial"/>
                <a:ea typeface="Arial"/>
                <a:cs typeface="Arial"/>
                <a:sym typeface="Arial"/>
              </a:rPr>
              <a:t> </a:t>
            </a:r>
            <a:r>
              <a:rPr lang="en-US" dirty="0" err="1" smtClean="0">
                <a:solidFill>
                  <a:srgbClr val="3333FF"/>
                </a:solidFill>
                <a:latin typeface="Arial"/>
                <a:ea typeface="Arial"/>
                <a:cs typeface="Arial"/>
                <a:sym typeface="Arial"/>
              </a:rPr>
              <a:t>đặt</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vào</a:t>
            </a:r>
            <a:r>
              <a:rPr lang="en-US" dirty="0" smtClean="0">
                <a:solidFill>
                  <a:srgbClr val="3333FF"/>
                </a:solidFill>
                <a:latin typeface="Arial"/>
                <a:ea typeface="Arial"/>
                <a:cs typeface="Arial"/>
                <a:sym typeface="Arial"/>
              </a:rPr>
              <a:t> </a:t>
            </a:r>
            <a:r>
              <a:rPr lang="en-US" dirty="0" err="1" smtClean="0">
                <a:solidFill>
                  <a:srgbClr val="3333FF"/>
                </a:solidFill>
                <a:latin typeface="Arial"/>
                <a:ea typeface="Arial"/>
                <a:cs typeface="Arial"/>
                <a:sym typeface="Arial"/>
              </a:rPr>
              <a:t>phím</a:t>
            </a:r>
            <a:r>
              <a:rPr lang="en-US" dirty="0" smtClean="0">
                <a:solidFill>
                  <a:srgbClr val="3333FF"/>
                </a:solidFill>
                <a:latin typeface="Arial"/>
                <a:ea typeface="Arial"/>
                <a:cs typeface="Arial"/>
                <a:sym typeface="Arial"/>
              </a:rPr>
              <a:t> </a:t>
            </a:r>
            <a:r>
              <a:rPr lang="en-US" dirty="0" smtClean="0">
                <a:solidFill>
                  <a:srgbClr val="FFC000"/>
                </a:solidFill>
                <a:latin typeface="Arial"/>
                <a:ea typeface="Arial"/>
                <a:cs typeface="Arial"/>
                <a:sym typeface="Arial"/>
              </a:rPr>
              <a:t>J</a:t>
            </a:r>
            <a:r>
              <a:rPr lang="en-US" dirty="0" smtClean="0">
                <a:solidFill>
                  <a:srgbClr val="3333CC"/>
                </a:solidFill>
                <a:latin typeface="Arial"/>
                <a:ea typeface="Arial"/>
                <a:cs typeface="Arial"/>
                <a:sym typeface="Arial"/>
              </a:rPr>
              <a:t>.</a:t>
            </a:r>
          </a:p>
          <a:p>
            <a:r>
              <a:rPr lang="en-US" dirty="0" err="1" smtClean="0">
                <a:latin typeface="Arial"/>
                <a:ea typeface="Arial"/>
                <a:cs typeface="Arial"/>
                <a:sym typeface="Arial"/>
              </a:rPr>
              <a:t>Ngón</a:t>
            </a:r>
            <a:r>
              <a:rPr lang="en-US" dirty="0" smtClean="0">
                <a:latin typeface="Arial"/>
                <a:ea typeface="Arial"/>
                <a:cs typeface="Arial"/>
                <a:sym typeface="Arial"/>
              </a:rPr>
              <a:t> </a:t>
            </a:r>
            <a:r>
              <a:rPr lang="en-US" dirty="0" err="1" smtClean="0">
                <a:latin typeface="Arial"/>
                <a:ea typeface="Arial"/>
                <a:cs typeface="Arial"/>
                <a:sym typeface="Arial"/>
              </a:rPr>
              <a:t>tay</a:t>
            </a:r>
            <a:r>
              <a:rPr lang="en-US" dirty="0" smtClean="0">
                <a:latin typeface="Arial"/>
                <a:ea typeface="Arial"/>
                <a:cs typeface="Arial"/>
                <a:sym typeface="Arial"/>
              </a:rPr>
              <a:t> </a:t>
            </a:r>
            <a:r>
              <a:rPr lang="en-US" dirty="0" smtClean="0">
                <a:solidFill>
                  <a:srgbClr val="3333CC"/>
                </a:solidFill>
                <a:latin typeface="Arial"/>
                <a:ea typeface="Arial"/>
                <a:cs typeface="Arial"/>
                <a:sym typeface="Arial"/>
              </a:rPr>
              <a:t>CÓ MÀU NÀO </a:t>
            </a:r>
            <a:r>
              <a:rPr lang="en-US" dirty="0" err="1" smtClean="0">
                <a:solidFill>
                  <a:srgbClr val="3333CC"/>
                </a:solidFill>
                <a:latin typeface="Arial"/>
                <a:ea typeface="Arial"/>
                <a:cs typeface="Arial"/>
                <a:sym typeface="Arial"/>
              </a:rPr>
              <a:t>sẽ</a:t>
            </a:r>
            <a:r>
              <a:rPr lang="en-US" dirty="0" smtClean="0">
                <a:solidFill>
                  <a:srgbClr val="3333CC"/>
                </a:solidFill>
                <a:latin typeface="Arial"/>
                <a:ea typeface="Arial"/>
                <a:cs typeface="Arial"/>
                <a:sym typeface="Arial"/>
              </a:rPr>
              <a:t> </a:t>
            </a:r>
            <a:r>
              <a:rPr lang="en-US" dirty="0" err="1">
                <a:latin typeface="Arial"/>
                <a:ea typeface="Arial"/>
                <a:cs typeface="Arial"/>
                <a:sym typeface="Arial"/>
              </a:rPr>
              <a:t>gõ</a:t>
            </a:r>
            <a:r>
              <a:rPr lang="en-US" dirty="0">
                <a:latin typeface="Arial"/>
                <a:ea typeface="Arial"/>
                <a:cs typeface="Arial"/>
                <a:sym typeface="Arial"/>
              </a:rPr>
              <a:t> </a:t>
            </a:r>
            <a:r>
              <a:rPr lang="en-US" dirty="0" err="1">
                <a:latin typeface="Arial"/>
                <a:ea typeface="Arial"/>
                <a:cs typeface="Arial"/>
                <a:sym typeface="Arial"/>
              </a:rPr>
              <a:t>những</a:t>
            </a:r>
            <a:r>
              <a:rPr lang="en-US" dirty="0">
                <a:latin typeface="Arial"/>
                <a:ea typeface="Arial"/>
                <a:cs typeface="Arial"/>
                <a:sym typeface="Arial"/>
              </a:rPr>
              <a:t> </a:t>
            </a:r>
            <a:r>
              <a:rPr lang="en-US" dirty="0" err="1">
                <a:latin typeface="Arial"/>
                <a:ea typeface="Arial"/>
                <a:cs typeface="Arial"/>
                <a:sym typeface="Arial"/>
              </a:rPr>
              <a:t>phím</a:t>
            </a:r>
            <a:r>
              <a:rPr lang="en-US" dirty="0">
                <a:latin typeface="Arial"/>
                <a:ea typeface="Arial"/>
                <a:cs typeface="Arial"/>
                <a:sym typeface="Arial"/>
              </a:rPr>
              <a:t> </a:t>
            </a:r>
            <a:r>
              <a:rPr lang="en-US" dirty="0" smtClean="0">
                <a:solidFill>
                  <a:srgbClr val="FF0000"/>
                </a:solidFill>
                <a:latin typeface="Arial"/>
                <a:ea typeface="Arial"/>
                <a:cs typeface="Arial"/>
                <a:sym typeface="Arial"/>
              </a:rPr>
              <a:t>CÓ MÀU ĐÓ </a:t>
            </a:r>
            <a:r>
              <a:rPr lang="en-US" dirty="0" err="1" smtClean="0">
                <a:latin typeface="Arial"/>
                <a:ea typeface="Arial"/>
                <a:cs typeface="Arial"/>
                <a:sym typeface="Arial"/>
              </a:rPr>
              <a:t>trên</a:t>
            </a:r>
            <a:r>
              <a:rPr lang="en-US" dirty="0" smtClean="0">
                <a:latin typeface="Arial"/>
                <a:ea typeface="Arial"/>
                <a:cs typeface="Arial"/>
                <a:sym typeface="Arial"/>
              </a:rPr>
              <a:t> </a:t>
            </a:r>
            <a:r>
              <a:rPr lang="en-US" dirty="0" err="1">
                <a:latin typeface="Arial"/>
                <a:ea typeface="Arial"/>
                <a:cs typeface="Arial"/>
                <a:sym typeface="Arial"/>
              </a:rPr>
              <a:t>bàn</a:t>
            </a:r>
            <a:r>
              <a:rPr lang="en-US" dirty="0">
                <a:latin typeface="Arial"/>
                <a:ea typeface="Arial"/>
                <a:cs typeface="Arial"/>
                <a:sym typeface="Arial"/>
              </a:rPr>
              <a:t> </a:t>
            </a:r>
            <a:r>
              <a:rPr lang="en-US" dirty="0" err="1" smtClean="0">
                <a:latin typeface="Arial"/>
                <a:ea typeface="Arial"/>
                <a:cs typeface="Arial"/>
                <a:sym typeface="Arial"/>
              </a:rPr>
              <a:t>phím</a:t>
            </a:r>
            <a:r>
              <a:rPr lang="en-US" dirty="0" smtClean="0">
                <a:latin typeface="Arial"/>
                <a:ea typeface="Arial"/>
                <a:cs typeface="Arial"/>
                <a:sym typeface="Arial"/>
              </a:rPr>
              <a:t>.</a:t>
            </a:r>
            <a:endParaRPr lang="en-US" dirty="0"/>
          </a:p>
        </p:txBody>
      </p:sp>
      <p:pic>
        <p:nvPicPr>
          <p:cNvPr id="4" name="Google Shape;120;p6"/>
          <p:cNvPicPr preferRelativeResize="0"/>
          <p:nvPr/>
        </p:nvPicPr>
        <p:blipFill rotWithShape="1">
          <a:blip r:embed="rId2">
            <a:alphaModFix/>
          </a:blip>
          <a:srcRect/>
          <a:stretch/>
        </p:blipFill>
        <p:spPr>
          <a:xfrm>
            <a:off x="5861925" y="3487381"/>
            <a:ext cx="6176221" cy="3370619"/>
          </a:xfrm>
          <a:prstGeom prst="rect">
            <a:avLst/>
          </a:prstGeom>
          <a:noFill/>
          <a:ln>
            <a:noFill/>
          </a:ln>
        </p:spPr>
      </p:pic>
      <p:pic>
        <p:nvPicPr>
          <p:cNvPr id="5" name="Google Shape;169;p10"/>
          <p:cNvPicPr preferRelativeResize="0"/>
          <p:nvPr/>
        </p:nvPicPr>
        <p:blipFill rotWithShape="1">
          <a:blip r:embed="rId3">
            <a:alphaModFix/>
          </a:blip>
          <a:srcRect l="1813" r="1780" b="21428"/>
          <a:stretch/>
        </p:blipFill>
        <p:spPr>
          <a:xfrm>
            <a:off x="58533" y="3896340"/>
            <a:ext cx="5803392" cy="2005696"/>
          </a:xfrm>
          <a:prstGeom prst="rect">
            <a:avLst/>
          </a:prstGeom>
          <a:noFill/>
          <a:ln>
            <a:noFill/>
          </a:ln>
        </p:spPr>
      </p:pic>
    </p:spTree>
    <p:extLst>
      <p:ext uri="{BB962C8B-B14F-4D97-AF65-F5344CB8AC3E}">
        <p14:creationId xmlns:p14="http://schemas.microsoft.com/office/powerpoint/2010/main" val="387631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628479" y="2147208"/>
            <a:ext cx="6945012" cy="1569660"/>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105044"/>
            <a:ext cx="3915196" cy="794120"/>
          </a:xfrm>
          <a:prstGeom prst="rect">
            <a:avLst/>
          </a:prstGeom>
        </p:spPr>
      </p:pic>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4619" y="947021"/>
            <a:ext cx="9767454" cy="5492242"/>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smtClean="0">
                <a:solidFill>
                  <a:srgbClr val="FF0000"/>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a:t>
            </a:r>
            <a:r>
              <a:rPr lang="vi-VN" sz="2400" dirty="0" smtClean="0">
                <a:solidFill>
                  <a:srgbClr val="3333CC"/>
                </a:solidFill>
                <a:latin typeface="Arial" panose="020B0604020202020204" pitchFamily="34" charset="0"/>
                <a:cs typeface="Arial" panose="020B0604020202020204" pitchFamily="34" charset="0"/>
              </a:rPr>
              <a:t>hình.</a:t>
            </a:r>
            <a:endParaRPr lang="en-US" sz="2400" dirty="0" smtClean="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Cửa </a:t>
            </a:r>
            <a:r>
              <a:rPr lang="vi-VN" sz="2400" dirty="0">
                <a:solidFill>
                  <a:srgbClr val="3333CC"/>
                </a:solidFill>
                <a:latin typeface="Arial" panose="020B0604020202020204" pitchFamily="34" charset="0"/>
                <a:cs typeface="Arial" panose="020B0604020202020204" pitchFamily="34" charset="0"/>
              </a:rPr>
              <a:t>sổ xuất hiện </a:t>
            </a:r>
            <a:r>
              <a:rPr lang="en-US" sz="2400" dirty="0" err="1" smtClean="0">
                <a:solidFill>
                  <a:srgbClr val="3333CC"/>
                </a:solidFill>
                <a:latin typeface="Arial" panose="020B0604020202020204" pitchFamily="34" charset="0"/>
                <a:cs typeface="Arial" panose="020B0604020202020204" pitchFamily="34" charset="0"/>
              </a:rPr>
              <a:t>như</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12.1</a:t>
            </a:r>
            <a:endParaRPr lang="en-US" sz="2400"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vào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dưới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đây</a:t>
            </a:r>
            <a:r>
              <a:rPr lang="vi-VN" sz="2400" b="1" dirty="0" smtClean="0">
                <a:solidFill>
                  <a:srgbClr val="3333CC"/>
                </a:solidFill>
                <a:latin typeface="Arial" panose="020B0604020202020204" pitchFamily="34" charset="0"/>
                <a:cs typeface="Arial" panose="020B0604020202020204" pitchFamily="34" charset="0"/>
              </a:rPr>
              <a:t>: </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r>
                <a:rPr lang="en-US" sz="2500" b="1" dirty="0" smtClean="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smtClean="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Thoát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khỏi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trò</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ba</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liên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tiếp</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phím</a:t>
            </a:r>
            <a:r>
              <a:rPr lang="en-US" sz="2400" b="1" dirty="0" smtClean="0">
                <a:solidFill>
                  <a:srgbClr val="3333CC"/>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N HỌC 3 – TUẦN 11&amp;quot;&quot;/&gt;&lt;property id=&quot;20307&quot; value=&quot;296&quot;/&gt;&lt;/object&gt;&lt;object type=&quot;3&quot; unique_id=&quot;10005&quot;&gt;&lt;property id=&quot;20148&quot; value=&quot;5&quot;/&gt;&lt;property id=&quot;20300&quot; value=&quot;Slide 2&quot;/&gt;&lt;property id=&quot;20307&quot; value=&quot;279&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58&quot;/&gt;&lt;/object&gt;&lt;object type=&quot;3&quot; unique_id=&quot;10009&quot;&gt;&lt;property id=&quot;20148&quot; value=&quot;5&quot;/&gt;&lt;property id=&quot;20300&quot; value=&quot;Slide 6&quot;/&gt;&lt;property id=&quot;20307&quot; value=&quot;288&quot;/&gt;&lt;/object&gt;&lt;object type=&quot;3&quot; unique_id=&quot;10010&quot;&gt;&lt;property id=&quot;20148&quot; value=&quot;5&quot;/&gt;&lt;property id=&quot;20300&quot; value=&quot;Slide 7&quot;/&gt;&lt;property id=&quot;20307&quot; value=&quot;291&quot;/&gt;&lt;/object&gt;&lt;object type=&quot;3&quot; unique_id=&quot;10011&quot;&gt;&lt;property id=&quot;20148&quot; value=&quot;5&quot;/&gt;&lt;property id=&quot;20300&quot; value=&quot;Slide 8&quot;/&gt;&lt;property id=&quot;20307&quot; value=&quot;292&quot;/&gt;&lt;/object&gt;&lt;object type=&quot;3&quot; unique_id=&quot;10012&quot;&gt;&lt;property id=&quot;20148&quot; value=&quot;5&quot;/&gt;&lt;property id=&quot;20300&quot; value=&quot;Slide 9&quot;/&gt;&lt;property id=&quot;20307&quot; value=&quot;285&quot;/&gt;&lt;/object&gt;&lt;object type=&quot;3&quot; unique_id=&quot;10013&quot;&gt;&lt;property id=&quot;20148&quot; value=&quot;5&quot;/&gt;&lt;property id=&quot;20300&quot; value=&quot;Slide 10&quot;/&gt;&lt;property id=&quot;20307&quot; value=&quot;293&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321</Words>
  <Application>Microsoft Office PowerPoint</Application>
  <PresentationFormat>Widescreen</PresentationFormat>
  <Paragraphs>37</Paragraphs>
  <Slides>15</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Tahoma</vt:lpstr>
      <vt:lpstr>Times New Roman</vt:lpstr>
      <vt:lpstr>Wingdings</vt:lpstr>
      <vt:lpstr>Office Theme</vt:lpstr>
      <vt:lpstr>TIN HỌC 3 – TUẦN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TOPICA</cp:lastModifiedBy>
  <cp:revision>172</cp:revision>
  <dcterms:created xsi:type="dcterms:W3CDTF">2022-01-27T15:18:21Z</dcterms:created>
  <dcterms:modified xsi:type="dcterms:W3CDTF">2025-11-14T09:12:35Z</dcterms:modified>
</cp:coreProperties>
</file>