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983" r:id="rId3"/>
    <p:sldId id="264" r:id="rId4"/>
    <p:sldId id="267" r:id="rId5"/>
    <p:sldId id="256" r:id="rId6"/>
    <p:sldId id="981" r:id="rId7"/>
    <p:sldId id="982" r:id="rId8"/>
    <p:sldId id="261" r:id="rId9"/>
    <p:sldId id="976" r:id="rId10"/>
    <p:sldId id="257" r:id="rId11"/>
    <p:sldId id="977" r:id="rId12"/>
    <p:sldId id="978" r:id="rId13"/>
    <p:sldId id="979" r:id="rId14"/>
    <p:sldId id="980" r:id="rId15"/>
    <p:sldId id="266" r:id="rId16"/>
    <p:sldId id="259" r:id="rId17"/>
    <p:sldId id="258" r:id="rId18"/>
  </p:sldIdLst>
  <p:sldSz cx="18288000" cy="10287000"/>
  <p:notesSz cx="6858000" cy="9144000"/>
  <p:embeddedFontLst>
    <p:embeddedFont>
      <p:font typeface="Arial Bold" panose="020B0704020202020204" pitchFamily="34" charset="0"/>
      <p:bold r:id="rId20"/>
    </p:embeddedFont>
    <p:embeddedFont>
      <p:font typeface="Calibri" panose="020F0502020204030204" pitchFamily="34" charset="0"/>
      <p:regular r:id="rId21"/>
      <p:bold r:id="rId22"/>
      <p:italic r:id="rId23"/>
      <p:boldItalic r:id="rId24"/>
    </p:embeddedFont>
    <p:embeddedFont>
      <p:font typeface="Coustard" panose="020B0604020202020204" charset="0"/>
      <p:regular r:id="rId25"/>
    </p:embeddedFont>
    <p:embeddedFont>
      <p:font typeface="iCiel Cadena" panose="02000503000000020004"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18" y="8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15</a:t>
            </a:fld>
            <a:endParaRPr lang="en-US"/>
          </a:p>
        </p:txBody>
      </p:sp>
    </p:spTree>
    <p:extLst>
      <p:ext uri="{BB962C8B-B14F-4D97-AF65-F5344CB8AC3E}">
        <p14:creationId xmlns:p14="http://schemas.microsoft.com/office/powerpoint/2010/main" val="19227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346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24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81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160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939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867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92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73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27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395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78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478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11" Type="http://schemas.openxmlformats.org/officeDocument/2006/relationships/image" Target="../media/image40.png"/><Relationship Id="rId5" Type="http://schemas.openxmlformats.org/officeDocument/2006/relationships/slideLayout" Target="../slideLayouts/slideLayout18.xml"/><Relationship Id="rId10" Type="http://schemas.openxmlformats.org/officeDocument/2006/relationships/image" Target="../media/image39.png"/><Relationship Id="rId4" Type="http://schemas.openxmlformats.org/officeDocument/2006/relationships/audio" Target="../media/media3.mp3"/><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11" Type="http://schemas.openxmlformats.org/officeDocument/2006/relationships/image" Target="../media/image40.png"/><Relationship Id="rId5" Type="http://schemas.openxmlformats.org/officeDocument/2006/relationships/slideLayout" Target="../slideLayouts/slideLayout18.xml"/><Relationship Id="rId10" Type="http://schemas.openxmlformats.org/officeDocument/2006/relationships/image" Target="../media/image39.png"/><Relationship Id="rId4" Type="http://schemas.openxmlformats.org/officeDocument/2006/relationships/audio" Target="../media/media3.mp3"/><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11" Type="http://schemas.openxmlformats.org/officeDocument/2006/relationships/image" Target="../media/image40.png"/><Relationship Id="rId5" Type="http://schemas.openxmlformats.org/officeDocument/2006/relationships/slideLayout" Target="../slideLayouts/slideLayout18.xml"/><Relationship Id="rId10" Type="http://schemas.openxmlformats.org/officeDocument/2006/relationships/image" Target="../media/image39.png"/><Relationship Id="rId4" Type="http://schemas.openxmlformats.org/officeDocument/2006/relationships/audio" Target="../media/media3.mp3"/><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3.wdp"/><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svg"/><Relationship Id="rId7" Type="http://schemas.openxmlformats.org/officeDocument/2006/relationships/image" Target="../media/image50.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2.svg"/><Relationship Id="rId9"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sv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3.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sv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15.svg"/><Relationship Id="rId4" Type="http://schemas.openxmlformats.org/officeDocument/2006/relationships/image" Target="../media/image13.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18.xml"/><Relationship Id="rId7" Type="http://schemas.openxmlformats.org/officeDocument/2006/relationships/image" Target="../media/image26.png"/><Relationship Id="rId12"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2362200" y="1563242"/>
            <a:ext cx="135636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0" y="6307825"/>
            <a:ext cx="3314700" cy="3160576"/>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3563600" y="6307825"/>
            <a:ext cx="3018213" cy="3444051"/>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3584435" y="5419165"/>
            <a:ext cx="11506200"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8800" b="1" cap="all" dirty="0">
                <a:solidFill>
                  <a:srgbClr val="FF0000"/>
                </a:solidFill>
                <a:latin typeface="Arial Bold" panose="020B0704020202020204" pitchFamily="34" charset="0"/>
                <a:cs typeface="Arial Bold" panose="020B0704020202020204" pitchFamily="34" charset="0"/>
              </a:rPr>
              <a:t>TIN 5 – TUẦN 7</a:t>
            </a:r>
            <a:endParaRPr lang="en-US" sz="8800" b="1" cap="all" dirty="0">
              <a:solidFill>
                <a:srgbClr val="0000FF"/>
              </a:solidFill>
              <a:latin typeface="Arial Bold" panose="020B0704020202020204" pitchFamily="34" charset="0"/>
              <a:cs typeface="Arial Bold" panose="020B0704020202020204" pitchFamily="34" charset="0"/>
            </a:endParaRPr>
          </a:p>
        </p:txBody>
      </p:sp>
      <p:sp>
        <p:nvSpPr>
          <p:cNvPr id="9" name="TextBox 13">
            <a:extLst>
              <a:ext uri="{FF2B5EF4-FFF2-40B4-BE49-F238E27FC236}">
                <a16:creationId xmlns:a16="http://schemas.microsoft.com/office/drawing/2014/main" id="{22D11F5E-72A0-4F74-9DD6-A0387406DA79}"/>
              </a:ext>
            </a:extLst>
          </p:cNvPr>
          <p:cNvSpPr txBox="1">
            <a:spLocks noChangeArrowheads="1"/>
          </p:cNvSpPr>
          <p:nvPr/>
        </p:nvSpPr>
        <p:spPr bwMode="auto">
          <a:xfrm>
            <a:off x="6055417" y="3065046"/>
            <a:ext cx="81291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PH</a:t>
            </a: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Ư</a:t>
            </a:r>
            <a:r>
              <a:rPr lang="en-US" altLang="en-US" sz="3200" b="1" dirty="0">
                <a:solidFill>
                  <a:srgbClr val="002060"/>
                </a:solidFill>
                <a:latin typeface="Times New Roman" panose="02020603050405020304" pitchFamily="18" charset="0"/>
                <a:cs typeface="Times New Roman" panose="02020603050405020304" pitchFamily="18" charset="0"/>
              </a:rPr>
              <a:t>ỜNG BỒ ĐỀ</a:t>
            </a: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ÁI MỘ B</a:t>
            </a:r>
          </a:p>
        </p:txBody>
      </p:sp>
      <p:pic>
        <p:nvPicPr>
          <p:cNvPr id="11" name="Picture 10">
            <a:extLst>
              <a:ext uri="{FF2B5EF4-FFF2-40B4-BE49-F238E27FC236}">
                <a16:creationId xmlns:a16="http://schemas.microsoft.com/office/drawing/2014/main" id="{6FD52BF7-458F-4D1E-A348-7DAC49A619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6688" y="2679290"/>
            <a:ext cx="1848729" cy="1848729"/>
          </a:xfrm>
          <a:prstGeom prst="rect">
            <a:avLst/>
          </a:prstGeom>
        </p:spPr>
      </p:pic>
    </p:spTree>
    <p:extLst>
      <p:ext uri="{BB962C8B-B14F-4D97-AF65-F5344CB8AC3E}">
        <p14:creationId xmlns:p14="http://schemas.microsoft.com/office/powerpoint/2010/main" val="79829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Dễ dàng và nhanh chóng tìm được tệp, thư mục cần tìm.</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Không giúp ích gì.</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03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Dễ tạo cây thư mục.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Có cây thư mục đẹp.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Tạo </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cây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thư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mục với cấu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trúc hợp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lí có lợi ích nào sau đây? </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521751" y="5187607"/>
            <a:ext cx="1628684" cy="1501091"/>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502909" y="8099196"/>
            <a:ext cx="1628685" cy="1501092"/>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9381318" y="5176046"/>
            <a:ext cx="1582765" cy="145876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9457907" y="8048604"/>
            <a:ext cx="1582766" cy="145877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 </a:t>
              </a: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Khó</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tìm kiếm thông tin khi cần.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1440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 Có ít thư mục.</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 Tên thư mục tường minh, gợi nhớ nội dung thư mục.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254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 Có nhiều thư mục.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thư mục hợp lí có những đặc điểm nào sau đây? </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398865" y="5006398"/>
            <a:ext cx="1715644" cy="1581238"/>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399480" y="7950839"/>
            <a:ext cx="1715644" cy="15812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9335197" y="5045640"/>
            <a:ext cx="1826820" cy="1683705"/>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9431255" y="7974715"/>
            <a:ext cx="1826820" cy="1683705"/>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573"/>
            <a:ext cx="6070056" cy="3494708"/>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26200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Phong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cảnh</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Hoa</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Quả</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vật</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743200" y="230927"/>
            <a:ext cx="15173260" cy="431214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232717" y="419053"/>
              <a:ext cx="9400947"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Hòa</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mới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sưu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tầm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hoa</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sen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4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đẹp. Theo em, Hòa nên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đó</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dễ</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kiếm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Hoa,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Phong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927"/>
            <a:ext cx="6070056" cy="3494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8480565" y="313538"/>
            <a:ext cx="6517794" cy="2880834"/>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1069148" y="343964"/>
            <a:ext cx="8074853" cy="9355124"/>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7616686" y="4294356"/>
            <a:ext cx="9421811" cy="5596547"/>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Cảm ơn các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đã chọn vòng cổ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cho tớ!</a:t>
              </a:r>
            </a:p>
          </p:txBody>
        </p:sp>
      </p:grpSp>
    </p:spTree>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3E2F02-F7A5-A73C-A466-AFD40193E94C}"/>
              </a:ext>
            </a:extLst>
          </p:cNvPr>
          <p:cNvGrpSpPr/>
          <p:nvPr/>
        </p:nvGrpSpPr>
        <p:grpSpPr>
          <a:xfrm>
            <a:off x="685801" y="1996248"/>
            <a:ext cx="16916399" cy="7829446"/>
            <a:chOff x="688623" y="2046770"/>
            <a:chExt cx="16603133" cy="7829446"/>
          </a:xfrm>
        </p:grpSpPr>
        <p:grpSp>
          <p:nvGrpSpPr>
            <p:cNvPr id="35" name="Group 5">
              <a:extLst>
                <a:ext uri="{FF2B5EF4-FFF2-40B4-BE49-F238E27FC236}">
                  <a16:creationId xmlns:a16="http://schemas.microsoft.com/office/drawing/2014/main" id="{23684270-1759-C5CB-7FE1-EC2E5FA3201C}"/>
                </a:ext>
              </a:extLst>
            </p:cNvPr>
            <p:cNvGrpSpPr/>
            <p:nvPr/>
          </p:nvGrpSpPr>
          <p:grpSpPr>
            <a:xfrm>
              <a:off x="9023594" y="2046770"/>
              <a:ext cx="8268162" cy="7829446"/>
              <a:chOff x="0" y="-28575"/>
              <a:chExt cx="2155706" cy="2196042"/>
            </a:xfrm>
          </p:grpSpPr>
          <p:sp>
            <p:nvSpPr>
              <p:cNvPr id="36" name="Freeform 6">
                <a:extLst>
                  <a:ext uri="{FF2B5EF4-FFF2-40B4-BE49-F238E27FC236}">
                    <a16:creationId xmlns:a16="http://schemas.microsoft.com/office/drawing/2014/main" id="{44EE9960-D3CC-38A3-EB7D-C8D52C783CE3}"/>
                  </a:ext>
                </a:extLst>
              </p:cNvPr>
              <p:cNvSpPr/>
              <p:nvPr/>
            </p:nvSpPr>
            <p:spPr>
              <a:xfrm>
                <a:off x="0" y="0"/>
                <a:ext cx="2155706"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chemeClr val="accent6">
                  <a:lumMod val="20000"/>
                  <a:lumOff val="80000"/>
                </a:schemeClr>
              </a:solidFill>
            </p:spPr>
            <p:txBody>
              <a:bodyPr/>
              <a:lstStyle/>
              <a:p>
                <a:endParaRPr lang="en-US" dirty="0"/>
              </a:p>
            </p:txBody>
          </p:sp>
          <p:sp>
            <p:nvSpPr>
              <p:cNvPr id="37" name="TextBox 7">
                <a:extLst>
                  <a:ext uri="{FF2B5EF4-FFF2-40B4-BE49-F238E27FC236}">
                    <a16:creationId xmlns:a16="http://schemas.microsoft.com/office/drawing/2014/main" id="{B6963AE9-693E-A35B-2D5D-489CC8DAFCC2}"/>
                  </a:ext>
                </a:extLst>
              </p:cNvPr>
              <p:cNvSpPr txBox="1"/>
              <p:nvPr/>
            </p:nvSpPr>
            <p:spPr>
              <a:xfrm>
                <a:off x="0" y="-28575"/>
                <a:ext cx="2077709" cy="2196042"/>
              </a:xfrm>
              <a:prstGeom prst="rect">
                <a:avLst/>
              </a:prstGeom>
            </p:spPr>
            <p:txBody>
              <a:bodyPr lIns="50800" tIns="50800" rIns="50800" bIns="50800" rtlCol="0" anchor="ctr"/>
              <a:lstStyle/>
              <a:p>
                <a:pPr algn="ctr">
                  <a:lnSpc>
                    <a:spcPts val="2659"/>
                  </a:lnSpc>
                </a:pPr>
                <a:endParaRPr/>
              </a:p>
            </p:txBody>
          </p:sp>
        </p:grpSp>
        <p:sp>
          <p:nvSpPr>
            <p:cNvPr id="39" name="Freeform 9">
              <a:extLst>
                <a:ext uri="{FF2B5EF4-FFF2-40B4-BE49-F238E27FC236}">
                  <a16:creationId xmlns:a16="http://schemas.microsoft.com/office/drawing/2014/main" id="{566186BD-A8B5-88B3-4F93-5B3DD0D599EA}"/>
                </a:ext>
              </a:extLst>
            </p:cNvPr>
            <p:cNvSpPr/>
            <p:nvPr/>
          </p:nvSpPr>
          <p:spPr>
            <a:xfrm>
              <a:off x="688623" y="2148647"/>
              <a:ext cx="7974533" cy="7727569"/>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chemeClr val="accent6">
                <a:lumMod val="20000"/>
                <a:lumOff val="80000"/>
              </a:schemeClr>
            </a:solidFill>
            <a:ln w="28575">
              <a:noFill/>
            </a:ln>
          </p:spPr>
        </p:sp>
        <p:sp>
          <p:nvSpPr>
            <p:cNvPr id="44" name="TextBox 14">
              <a:extLst>
                <a:ext uri="{FF2B5EF4-FFF2-40B4-BE49-F238E27FC236}">
                  <a16:creationId xmlns:a16="http://schemas.microsoft.com/office/drawing/2014/main" id="{5184A7A9-2F70-827A-5374-55705D04479C}"/>
                </a:ext>
              </a:extLst>
            </p:cNvPr>
            <p:cNvSpPr txBox="1"/>
            <p:nvPr/>
          </p:nvSpPr>
          <p:spPr>
            <a:xfrm>
              <a:off x="9753600" y="2460525"/>
              <a:ext cx="6553200" cy="6951790"/>
            </a:xfrm>
            <a:prstGeom prst="rect">
              <a:avLst/>
            </a:prstGeom>
          </p:spPr>
          <p:txBody>
            <a:bodyPr lIns="50800" tIns="50800" rIns="50800" bIns="50800" rtlCol="0" anchor="ctr"/>
            <a:lstStyle/>
            <a:p>
              <a:pPr algn="ctr">
                <a:lnSpc>
                  <a:spcPts val="2659"/>
                </a:lnSpc>
              </a:pPr>
              <a:endParaRPr/>
            </a:p>
          </p:txBody>
        </p:sp>
        <p:sp>
          <p:nvSpPr>
            <p:cNvPr id="45" name="Freeform 15">
              <a:extLst>
                <a:ext uri="{FF2B5EF4-FFF2-40B4-BE49-F238E27FC236}">
                  <a16:creationId xmlns:a16="http://schemas.microsoft.com/office/drawing/2014/main" id="{1FF0D3A6-6190-D1D8-BD29-BB8597E27CDC}"/>
                </a:ext>
              </a:extLst>
            </p:cNvPr>
            <p:cNvSpPr/>
            <p:nvPr/>
          </p:nvSpPr>
          <p:spPr>
            <a:xfrm>
              <a:off x="8257541" y="2673986"/>
              <a:ext cx="969375" cy="6738330"/>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2">
                <a:extLst>
                  <a:ext uri="{96DAC541-7B7A-43D3-8B79-37D633B846F1}">
                    <asvg:svgBlip xmlns:asvg="http://schemas.microsoft.com/office/drawing/2016/SVG/main" r:embed="rId3"/>
                  </a:ext>
                </a:extLst>
              </a:blip>
              <a:stretch>
                <a:fillRect b="-56269"/>
              </a:stretch>
            </a:blipFill>
          </p:spPr>
        </p:sp>
      </p:grpSp>
      <p:pic>
        <p:nvPicPr>
          <p:cNvPr id="10" name="Picture 9">
            <a:extLst>
              <a:ext uri="{FF2B5EF4-FFF2-40B4-BE49-F238E27FC236}">
                <a16:creationId xmlns:a16="http://schemas.microsoft.com/office/drawing/2014/main" id="{AFB9332A-042D-A6D6-4AF5-6C564E7E2B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677400" y="3456568"/>
            <a:ext cx="7543800" cy="595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6">
            <a:extLst>
              <a:ext uri="{FF2B5EF4-FFF2-40B4-BE49-F238E27FC236}">
                <a16:creationId xmlns:a16="http://schemas.microsoft.com/office/drawing/2014/main" id="{4D6775FD-649D-CEE3-762B-766AA8F128E9}"/>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14" name="TextBox 13">
            <a:extLst>
              <a:ext uri="{FF2B5EF4-FFF2-40B4-BE49-F238E27FC236}">
                <a16:creationId xmlns:a16="http://schemas.microsoft.com/office/drawing/2014/main" id="{73D6E87F-910F-874F-395A-2AF9B9412F1F}"/>
              </a:ext>
            </a:extLst>
          </p:cNvPr>
          <p:cNvSpPr txBox="1"/>
          <p:nvPr/>
        </p:nvSpPr>
        <p:spPr>
          <a:xfrm>
            <a:off x="930675" y="3609740"/>
            <a:ext cx="7222725" cy="5918713"/>
          </a:xfrm>
          <a:prstGeom prst="roundRect">
            <a:avLst/>
          </a:prstGeom>
          <a:ln w="38100">
            <a:solidFill>
              <a:srgbClr val="7030A0"/>
            </a:solidFill>
            <a:prstDash val="dash"/>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20000"/>
              </a:lnSpc>
              <a:spcAft>
                <a:spcPts val="600"/>
              </a:spcAft>
            </a:pPr>
            <a:r>
              <a:rPr lang="en-US" sz="3600" dirty="0" err="1">
                <a:solidFill>
                  <a:srgbClr val="FF0000"/>
                </a:solidFill>
                <a:latin typeface="Arial" panose="020B0604020202020204" pitchFamily="34" charset="0"/>
                <a:cs typeface="Arial" panose="020B0604020202020204" pitchFamily="34" charset="0"/>
              </a:rPr>
              <a:t>Câu</a:t>
            </a:r>
            <a:r>
              <a:rPr lang="en-US" sz="3600" dirty="0">
                <a:solidFill>
                  <a:srgbClr val="FF0000"/>
                </a:solidFill>
                <a:latin typeface="Arial" panose="020B0604020202020204" pitchFamily="34" charset="0"/>
                <a:cs typeface="Arial" panose="020B0604020202020204" pitchFamily="34" charset="0"/>
              </a:rPr>
              <a:t> 1.</a:t>
            </a:r>
            <a:r>
              <a:rPr lang="en-US" sz="3600" dirty="0">
                <a:latin typeface="Arial" panose="020B0604020202020204" pitchFamily="34" charset="0"/>
                <a:cs typeface="Arial" panose="020B0604020202020204" pitchFamily="34" charset="0"/>
              </a:rPr>
              <a:t> </a:t>
            </a:r>
            <a:r>
              <a:rPr lang="vi-VN" sz="3600" dirty="0"/>
              <a:t>Trên ổ đĩa D: của máy tính dùng chung ở trường đã có một thư mục riêng của lớp 5A (hình 7.2). Giả sử em cũng cần lưu các tệp hình ảnh như của bạn Hoà. Hãy tạo cây thư mục của em để lưu trữ các tệp hình ảnh đó sao cho hợp lí.</a:t>
            </a:r>
            <a:endParaRPr lang="en-US" sz="3600" b="1" dirty="0">
              <a:solidFill>
                <a:schemeClr val="tx1"/>
              </a:solidFill>
              <a:latin typeface="Arial" panose="020B0604020202020204" pitchFamily="34" charset="0"/>
              <a:cs typeface="Arial" panose="020B0604020202020204" pitchFamily="34" charset="0"/>
            </a:endParaRPr>
          </a:p>
        </p:txBody>
      </p:sp>
      <p:sp>
        <p:nvSpPr>
          <p:cNvPr id="16" name="Freeform 48">
            <a:extLst>
              <a:ext uri="{FF2B5EF4-FFF2-40B4-BE49-F238E27FC236}">
                <a16:creationId xmlns:a16="http://schemas.microsoft.com/office/drawing/2014/main" id="{62241AD7-5CF6-FD20-B093-A712B122443F}"/>
              </a:ext>
            </a:extLst>
          </p:cNvPr>
          <p:cNvSpPr/>
          <p:nvPr/>
        </p:nvSpPr>
        <p:spPr>
          <a:xfrm>
            <a:off x="1938937" y="2384024"/>
            <a:ext cx="5618721"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algn="ctr"/>
            <a:r>
              <a:rPr lang="en-US" sz="4000" b="1" dirty="0">
                <a:solidFill>
                  <a:schemeClr val="bg1"/>
                </a:solidFill>
                <a:latin typeface="Arial" panose="020B0604020202020204" pitchFamily="34" charset="0"/>
                <a:cs typeface="Arial" panose="020B0604020202020204" pitchFamily="34" charset="0"/>
              </a:rPr>
              <a:t>THỰC HÀNH</a:t>
            </a:r>
          </a:p>
        </p:txBody>
      </p:sp>
      <p:sp>
        <p:nvSpPr>
          <p:cNvPr id="20" name="Freeform 3">
            <a:extLst>
              <a:ext uri="{FF2B5EF4-FFF2-40B4-BE49-F238E27FC236}">
                <a16:creationId xmlns:a16="http://schemas.microsoft.com/office/drawing/2014/main" id="{108FA448-94C1-ABC8-0864-C5AA24547312}"/>
              </a:ext>
            </a:extLst>
          </p:cNvPr>
          <p:cNvSpPr/>
          <p:nvPr/>
        </p:nvSpPr>
        <p:spPr>
          <a:xfrm>
            <a:off x="12487548" y="1409700"/>
            <a:ext cx="1761852" cy="1983825"/>
          </a:xfrm>
          <a:custGeom>
            <a:avLst/>
            <a:gdLst/>
            <a:ahLst/>
            <a:cxnLst/>
            <a:rect l="l" t="t" r="r" b="b"/>
            <a:pathLst>
              <a:path w="3221563" h="4594029">
                <a:moveTo>
                  <a:pt x="0" y="0"/>
                </a:moveTo>
                <a:lnTo>
                  <a:pt x="3221563" y="0"/>
                </a:lnTo>
                <a:lnTo>
                  <a:pt x="3221563" y="4594029"/>
                </a:lnTo>
                <a:lnTo>
                  <a:pt x="0" y="45940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0550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572335" y="2027989"/>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7800" y="3009900"/>
            <a:ext cx="7768657" cy="6343403"/>
          </a:xfrm>
          <a:prstGeom prst="rect">
            <a:avLst/>
          </a:prstGeom>
          <a:noFill/>
        </p:spPr>
        <p:txBody>
          <a:bodyPr wrap="square">
            <a:spAutoFit/>
          </a:bodyPr>
          <a:lstStyle/>
          <a:p>
            <a:pPr algn="just">
              <a:lnSpc>
                <a:spcPct val="120000"/>
              </a:lnSpc>
              <a:spcAft>
                <a:spcPts val="600"/>
              </a:spcAft>
            </a:pPr>
            <a:r>
              <a:rPr lang="en-US" sz="3800" dirty="0" err="1">
                <a:solidFill>
                  <a:srgbClr val="FF0000"/>
                </a:solidFill>
                <a:latin typeface="Arial" panose="020B0604020202020204" pitchFamily="34" charset="0"/>
                <a:cs typeface="Arial" panose="020B0604020202020204" pitchFamily="34" charset="0"/>
              </a:rPr>
              <a:t>Câu</a:t>
            </a:r>
            <a:r>
              <a:rPr lang="en-US" sz="3800" dirty="0">
                <a:solidFill>
                  <a:srgbClr val="FF0000"/>
                </a:solidFill>
                <a:latin typeface="Arial" panose="020B0604020202020204" pitchFamily="34" charset="0"/>
                <a:cs typeface="Arial" panose="020B0604020202020204" pitchFamily="34" charset="0"/>
              </a:rPr>
              <a:t> 2.</a:t>
            </a:r>
            <a:r>
              <a:rPr lang="en-US" sz="3800" dirty="0">
                <a:latin typeface="Arial" panose="020B0604020202020204" pitchFamily="34" charset="0"/>
                <a:cs typeface="Arial" panose="020B0604020202020204" pitchFamily="34" charset="0"/>
              </a:rPr>
              <a:t> </a:t>
            </a:r>
            <a:r>
              <a:rPr lang="vi-VN" sz="3800" dirty="0"/>
              <a:t>Khi học môn Tin học em đã tạo được các tệp trình chiếu (PowerPoint), tệp văn bản (Word) và tệp chương trình (Scratch). Hãy tạo cây thư mục của em trên máy tính dùng chung của trường (đã có cây thư mục như hình 7.2) để lưu các tệp của em khi học tập môn Tin học sao cho hợp lí.</a:t>
            </a:r>
            <a:endParaRPr lang="en-US" sz="3800" b="1" dirty="0">
              <a:solidFill>
                <a:schemeClr val="tx1"/>
              </a:solidFill>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7">
            <a:extLst>
              <a:ext uri="{FF2B5EF4-FFF2-40B4-BE49-F238E27FC236}">
                <a16:creationId xmlns:a16="http://schemas.microsoft.com/office/drawing/2014/main" id="{C7F655ED-0738-80F5-65C2-F0835F5206A2}"/>
              </a:ext>
            </a:extLst>
          </p:cNvPr>
          <p:cNvPicPr>
            <a:picLocks noChangeAspect="1"/>
          </p:cNvPicPr>
          <p:nvPr/>
        </p:nvPicPr>
        <p:blipFill>
          <a:blip r:embed="rId7"/>
          <a:stretch>
            <a:fillRect/>
          </a:stretch>
        </p:blipFill>
        <p:spPr>
          <a:xfrm>
            <a:off x="11083358" y="3233621"/>
            <a:ext cx="56388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reeform 3">
            <a:extLst>
              <a:ext uri="{FF2B5EF4-FFF2-40B4-BE49-F238E27FC236}">
                <a16:creationId xmlns:a16="http://schemas.microsoft.com/office/drawing/2014/main" id="{73C294FD-999F-CF4F-3E71-E7A6C33C947E}"/>
              </a:ext>
            </a:extLst>
          </p:cNvPr>
          <p:cNvSpPr/>
          <p:nvPr/>
        </p:nvSpPr>
        <p:spPr>
          <a:xfrm>
            <a:off x="12877800" y="8106106"/>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437334"/>
            <a:ext cx="16210929" cy="6469008"/>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95257" y="6818484"/>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680126" y="515234"/>
            <a:ext cx="12927748" cy="1228863"/>
          </a:xfrm>
          <a:prstGeom prst="rect">
            <a:avLst/>
          </a:prstGeom>
        </p:spPr>
        <p:txBody>
          <a:bodyPr lIns="0" tIns="0" rIns="0" bIns="0" rtlCol="0" anchor="t">
            <a:spAutoFit/>
          </a:bodyPr>
          <a:lstStyle/>
          <a:p>
            <a:pPr algn="ctr">
              <a:lnSpc>
                <a:spcPts val="10500"/>
              </a:lnSpc>
            </a:pPr>
            <a:r>
              <a:rPr lang="en-US" sz="7500" b="1">
                <a:solidFill>
                  <a:srgbClr val="FAF8F0"/>
                </a:solidFill>
                <a:latin typeface="Arial" panose="020B0604020202020204" pitchFamily="34" charset="0"/>
                <a:cs typeface="Arial" panose="020B0604020202020204" pitchFamily="34" charset="0"/>
              </a:rPr>
              <a:t>GHI NHỚ</a:t>
            </a:r>
            <a:endParaRPr lang="en-US" sz="7500" b="1" dirty="0">
              <a:solidFill>
                <a:srgbClr val="FAF8F0"/>
              </a:solidFill>
              <a:latin typeface="Arial" panose="020B0604020202020204" pitchFamily="34" charset="0"/>
              <a:cs typeface="Arial" panose="020B0604020202020204" pitchFamily="34" charset="0"/>
            </a:endParaRPr>
          </a:p>
        </p:txBody>
      </p:sp>
      <p:sp>
        <p:nvSpPr>
          <p:cNvPr id="7" name="Freeform 7"/>
          <p:cNvSpPr/>
          <p:nvPr/>
        </p:nvSpPr>
        <p:spPr>
          <a:xfrm rot="-1099781">
            <a:off x="-31382" y="1987939"/>
            <a:ext cx="3263164" cy="1243240"/>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368334" y="3585144"/>
            <a:ext cx="15316199" cy="4173387"/>
          </a:xfrm>
          <a:prstGeom prst="rect">
            <a:avLst/>
          </a:prstGeom>
          <a:noFill/>
        </p:spPr>
        <p:txBody>
          <a:bodyPr wrap="square">
            <a:spAutoFit/>
          </a:bodyPr>
          <a:lstStyle/>
          <a:p>
            <a:pPr marL="796925" indent="-796925" algn="just">
              <a:lnSpc>
                <a:spcPct val="120000"/>
              </a:lnSpc>
              <a:spcAft>
                <a:spcPts val="600"/>
              </a:spcAft>
              <a:buFont typeface="Wingdings" panose="05000000000000000000" pitchFamily="2" charset="2"/>
              <a:buChar char="Ø"/>
            </a:pPr>
            <a:r>
              <a:rPr lang="vi-VN" sz="4400" dirty="0"/>
              <a:t>Một cây thư mục với cấu trúc hợp lí giúp em sắp xếp, phân loại thông tin lưu trên máy tính một cách khoa học, dễ nhớ. </a:t>
            </a:r>
            <a:endParaRPr lang="en-US" sz="4400" dirty="0"/>
          </a:p>
          <a:p>
            <a:pPr marL="796925" indent="-796925" algn="just">
              <a:lnSpc>
                <a:spcPct val="120000"/>
              </a:lnSpc>
              <a:spcAft>
                <a:spcPts val="600"/>
              </a:spcAft>
              <a:buFont typeface="Wingdings" panose="05000000000000000000" pitchFamily="2" charset="2"/>
              <a:buChar char="Ø"/>
            </a:pPr>
            <a:r>
              <a:rPr lang="vi-VN" sz="4400" dirty="0"/>
              <a:t>Tạo cây thư mục với cấu trúc hợp lí giúp em tìm kiếm thông tin một cách dễ dàng, nhanh chóng.</a:t>
            </a:r>
            <a:endParaRPr lang="en-US" sz="4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algn="ctr">
                <a:lnSpc>
                  <a:spcPts val="2659"/>
                </a:lnSpc>
              </a:pPr>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algn="ctr">
              <a:lnSpc>
                <a:spcPts val="10500"/>
              </a:lnSpc>
            </a:pPr>
            <a:r>
              <a:rPr lang="en-US" sz="6000" b="1" dirty="0">
                <a:solidFill>
                  <a:srgbClr val="FAF8F0"/>
                </a:solidFill>
                <a:latin typeface="Arial" panose="020B0604020202020204" pitchFamily="34" charset="0"/>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4"/>
          <a:srcRect r="8156" b="6393"/>
          <a:stretch/>
        </p:blipFill>
        <p:spPr>
          <a:xfrm>
            <a:off x="1063119" y="6236748"/>
            <a:ext cx="2495406" cy="3110979"/>
          </a:xfrm>
          <a:prstGeom prst="rect">
            <a:avLst/>
          </a:prstGeom>
        </p:spPr>
      </p:pic>
      <p:sp>
        <p:nvSpPr>
          <p:cNvPr id="23" name="Thought Bubble: Cloud 126">
            <a:extLst>
              <a:ext uri="{FF2B5EF4-FFF2-40B4-BE49-F238E27FC236}">
                <a16:creationId xmlns:a16="http://schemas.microsoft.com/office/drawing/2014/main" id="{CC884274-E0C2-33AC-4566-0CA89B67DFFA}"/>
              </a:ext>
            </a:extLst>
          </p:cNvPr>
          <p:cNvSpPr/>
          <p:nvPr/>
        </p:nvSpPr>
        <p:spPr>
          <a:xfrm>
            <a:off x="1752600" y="2887158"/>
            <a:ext cx="12954000" cy="3173953"/>
          </a:xfrm>
          <a:prstGeom prst="cloudCallout">
            <a:avLst>
              <a:gd name="adj1" fmla="val -36974"/>
              <a:gd name="adj2" fmla="val 7446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200" dirty="0" err="1">
                <a:solidFill>
                  <a:schemeClr val="tx1"/>
                </a:solidFill>
                <a:latin typeface="Arial" panose="020B0604020202020204" pitchFamily="34" charset="0"/>
                <a:cs typeface="Arial" panose="020B0604020202020204" pitchFamily="34" charset="0"/>
              </a:rPr>
              <a:t>Câu</a:t>
            </a:r>
            <a:r>
              <a:rPr lang="en-US" sz="4200" dirty="0">
                <a:solidFill>
                  <a:schemeClr val="tx1"/>
                </a:solidFill>
                <a:latin typeface="Arial" panose="020B0604020202020204" pitchFamily="34" charset="0"/>
                <a:cs typeface="Arial" panose="020B0604020202020204" pitchFamily="34" charset="0"/>
              </a:rPr>
              <a:t> 1. Em </a:t>
            </a:r>
            <a:r>
              <a:rPr lang="en-US" sz="4200" dirty="0" err="1">
                <a:solidFill>
                  <a:schemeClr val="tx1"/>
                </a:solidFill>
                <a:latin typeface="Arial" panose="020B0604020202020204" pitchFamily="34" charset="0"/>
                <a:cs typeface="Arial" panose="020B0604020202020204" pitchFamily="34" charset="0"/>
              </a:rPr>
              <a:t>hãy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nêu</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khái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niệm</a:t>
            </a:r>
            <a:r>
              <a:rPr lang="en-US" sz="4200" dirty="0">
                <a:solidFill>
                  <a:schemeClr val="tx1"/>
                </a:solidFill>
                <a:latin typeface="Arial" panose="020B0604020202020204" pitchFamily="34" charset="0"/>
                <a:cs typeface="Arial" panose="020B0604020202020204" pitchFamily="34" charset="0"/>
              </a:rPr>
              <a:t> “THƯ MỤC”</a:t>
            </a:r>
            <a:endParaRPr lang="en-US" sz="4200" b="1" dirty="0">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5"/>
          <a:srcRect l="6924" r="5375" b="4381"/>
          <a:stretch/>
        </p:blipFill>
        <p:spPr>
          <a:xfrm>
            <a:off x="14901620" y="7054295"/>
            <a:ext cx="2291306" cy="2356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4"/>
          <a:srcRect r="8156" b="6393"/>
          <a:stretch/>
        </p:blipFill>
        <p:spPr>
          <a:xfrm>
            <a:off x="1063119" y="6236748"/>
            <a:ext cx="2495406" cy="3110979"/>
          </a:xfrm>
          <a:prstGeom prst="rect">
            <a:avLst/>
          </a:prstGeom>
        </p:spPr>
      </p:pic>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5"/>
          <a:srcRect l="6924" r="5375" b="4381"/>
          <a:stretch/>
        </p:blipFill>
        <p:spPr>
          <a:xfrm>
            <a:off x="14901620" y="7054295"/>
            <a:ext cx="2291306" cy="2356405"/>
          </a:xfrm>
          <a:prstGeom prst="rect">
            <a:avLst/>
          </a:prstGeom>
        </p:spPr>
      </p:pic>
      <p:sp>
        <p:nvSpPr>
          <p:cNvPr id="5" name="Thought Bubble: Cloud 126">
            <a:extLst>
              <a:ext uri="{FF2B5EF4-FFF2-40B4-BE49-F238E27FC236}">
                <a16:creationId xmlns:a16="http://schemas.microsoft.com/office/drawing/2014/main" id="{EBB6908F-B473-D0F1-3807-3E4753147971}"/>
              </a:ext>
            </a:extLst>
          </p:cNvPr>
          <p:cNvSpPr/>
          <p:nvPr/>
        </p:nvSpPr>
        <p:spPr>
          <a:xfrm>
            <a:off x="1905000" y="2191274"/>
            <a:ext cx="13525500" cy="4343399"/>
          </a:xfrm>
          <a:prstGeom prst="cloudCallout">
            <a:avLst>
              <a:gd name="adj1" fmla="val -33234"/>
              <a:gd name="adj2" fmla="val 6510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5000" dirty="0" err="1">
                <a:solidFill>
                  <a:schemeClr val="tx1"/>
                </a:solidFill>
                <a:latin typeface="Arial" panose="020B0604020202020204" pitchFamily="34" charset="0"/>
                <a:cs typeface="Arial" panose="020B0604020202020204" pitchFamily="34" charset="0"/>
              </a:rPr>
              <a:t>Câu</a:t>
            </a:r>
            <a:r>
              <a:rPr lang="en-US" sz="5000" dirty="0">
                <a:solidFill>
                  <a:schemeClr val="tx1"/>
                </a:solidFill>
                <a:latin typeface="Arial" panose="020B0604020202020204" pitchFamily="34" charset="0"/>
                <a:cs typeface="Arial" panose="020B0604020202020204" pitchFamily="34" charset="0"/>
              </a:rPr>
              <a:t> 2. </a:t>
            </a:r>
            <a:r>
              <a:rPr lang="en-US" sz="5000" dirty="0" err="1">
                <a:solidFill>
                  <a:schemeClr val="tx1"/>
                </a:solidFill>
                <a:latin typeface="Arial" panose="020B0604020202020204" pitchFamily="34" charset="0"/>
                <a:cs typeface="Arial" panose="020B0604020202020204" pitchFamily="34" charset="0"/>
              </a:rPr>
              <a:t>Việc</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sắp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xếp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đồ</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vật</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hợp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lí</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sẽ</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giúp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em</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điều</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gì</a:t>
            </a:r>
            <a:r>
              <a:rPr lang="en-US" sz="5000" dirty="0">
                <a:solidFill>
                  <a:schemeClr val="tx1"/>
                </a:solidFill>
                <a:latin typeface="Arial" panose="020B0604020202020204" pitchFamily="34" charset="0"/>
                <a:cs typeface="Arial" panose="020B0604020202020204" pitchFamily="34" charset="0"/>
              </a:rPr>
              <a:t>?</a:t>
            </a:r>
            <a:endParaRPr lang="en-US" sz="5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4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2362200" y="1563242"/>
            <a:ext cx="135636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0" y="6307825"/>
            <a:ext cx="3314700" cy="3160576"/>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3563600" y="6307825"/>
            <a:ext cx="3018213" cy="3444051"/>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3276600" y="3771900"/>
            <a:ext cx="11506200"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400" b="1" cap="all">
                <a:solidFill>
                  <a:srgbClr val="0000FF"/>
                </a:solidFill>
                <a:latin typeface="Arial Bold" panose="020B0704020202020204" pitchFamily="34" charset="0"/>
                <a:cs typeface="Arial Bold" panose="020B0704020202020204" pitchFamily="34" charset="0"/>
              </a:rPr>
              <a:t>TIẾT 7 - BÀI </a:t>
            </a:r>
            <a:r>
              <a:rPr lang="en-US" sz="5400" b="1" cap="all" dirty="0">
                <a:solidFill>
                  <a:srgbClr val="0000FF"/>
                </a:solidFill>
                <a:latin typeface="Arial Bold" panose="020B0704020202020204" pitchFamily="34" charset="0"/>
                <a:cs typeface="Arial Bold" panose="020B0704020202020204" pitchFamily="34" charset="0"/>
              </a:rPr>
              <a:t>7. </a:t>
            </a:r>
            <a:r>
              <a:rPr lang="vi-VN" sz="5400" b="1" cap="all" dirty="0">
                <a:solidFill>
                  <a:srgbClr val="0000FF"/>
                </a:solidFill>
                <a:latin typeface="Arial Bold" panose="020B0704020202020204" pitchFamily="34" charset="0"/>
                <a:cs typeface="Arial Bold" panose="020B0704020202020204" pitchFamily="34" charset="0"/>
              </a:rPr>
              <a:t>TẠO CÂY THƯ MỤC VỚI CẤU TRÚC HỢP LÍ</a:t>
            </a:r>
            <a:endParaRPr lang="en-US" sz="5400" b="1" cap="all" dirty="0">
              <a:solidFill>
                <a:srgbClr val="0000FF"/>
              </a:solidFill>
              <a:latin typeface="Arial Bold" panose="020B0704020202020204" pitchFamily="34" charset="0"/>
              <a:cs typeface="Arial Bold" panose="020B07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8" name="Freeform 5">
            <a:extLst>
              <a:ext uri="{FF2B5EF4-FFF2-40B4-BE49-F238E27FC236}">
                <a16:creationId xmlns:a16="http://schemas.microsoft.com/office/drawing/2014/main" id="{38CB643D-4A15-CDB0-DA07-4F78967C2A0E}"/>
              </a:ext>
            </a:extLst>
          </p:cNvPr>
          <p:cNvSpPr/>
          <p:nvPr/>
        </p:nvSpPr>
        <p:spPr>
          <a:xfrm>
            <a:off x="2371025" y="1605235"/>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Tình</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huống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6">
            <a:extLst>
              <a:ext uri="{FF2B5EF4-FFF2-40B4-BE49-F238E27FC236}">
                <a16:creationId xmlns:a16="http://schemas.microsoft.com/office/drawing/2014/main" id="{0AB9FD9D-7410-5EB5-5BB5-BB312A1AFF9B}"/>
              </a:ext>
            </a:extLst>
          </p:cNvPr>
          <p:cNvSpPr/>
          <p:nvPr/>
        </p:nvSpPr>
        <p:spPr>
          <a:xfrm>
            <a:off x="570008" y="2843223"/>
            <a:ext cx="10312874" cy="5645916"/>
          </a:xfrm>
          <a:custGeom>
            <a:avLst/>
            <a:gdLst/>
            <a:ahLst/>
            <a:cxnLst/>
            <a:rect l="l" t="t" r="r" b="b"/>
            <a:pathLst>
              <a:path w="13486685" h="6709626">
                <a:moveTo>
                  <a:pt x="0" y="0"/>
                </a:moveTo>
                <a:lnTo>
                  <a:pt x="13486684" y="0"/>
                </a:lnTo>
                <a:lnTo>
                  <a:pt x="13486684" y="6709625"/>
                </a:lnTo>
                <a:lnTo>
                  <a:pt x="0" y="6709625"/>
                </a:lnTo>
                <a:lnTo>
                  <a:pt x="0" y="0"/>
                </a:lnTo>
                <a:close/>
              </a:path>
            </a:pathLst>
          </a:custGeom>
          <a:blipFill>
            <a:blip r:embed="rId8"/>
            <a:stretch>
              <a:fillRect/>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1433121" y="3437974"/>
            <a:ext cx="8519011" cy="4456413"/>
          </a:xfrm>
          <a:prstGeom prst="rect">
            <a:avLst/>
          </a:prstGeom>
          <a:noFill/>
        </p:spPr>
        <p:txBody>
          <a:bodyPr wrap="square">
            <a:spAutoFit/>
          </a:bodyPr>
          <a:lstStyle/>
          <a:p>
            <a:pPr lvl="0" algn="just">
              <a:lnSpc>
                <a:spcPct val="120000"/>
              </a:lnSpc>
              <a:spcBef>
                <a:spcPts val="1200"/>
              </a:spcBef>
              <a:buClr>
                <a:srgbClr val="FF0000"/>
              </a:buClr>
              <a:tabLst>
                <a:tab pos="1887538" algn="l"/>
              </a:tabLst>
            </a:pPr>
            <a:r>
              <a:rPr lang="vi-VN" sz="4000" dirty="0"/>
              <a:t>Hoà có sở thích tìm kiếm, sưu tập hình ảnh phong cảnh, các loài hoa và động vật để lưu trữ vào máy tính. Để lưu trữ hình ảnh một cách hợp lí, dễ tìm kiếm mỗi khi cần, Hoà đã tạo cây thư mục như hình 7.1.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8069884" y="7291574"/>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8600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0288077" y="1485900"/>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148869" y="2494547"/>
              <a:ext cx="5238935" cy="7216387"/>
              <a:chOff x="12148869"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148869"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4" name="Group 33">
            <a:extLst>
              <a:ext uri="{FF2B5EF4-FFF2-40B4-BE49-F238E27FC236}">
                <a16:creationId xmlns:a16="http://schemas.microsoft.com/office/drawing/2014/main" id="{667DAB7D-BDD0-A129-D23C-532155768EB2}"/>
              </a:ext>
            </a:extLst>
          </p:cNvPr>
          <p:cNvGrpSpPr/>
          <p:nvPr/>
        </p:nvGrpSpPr>
        <p:grpSpPr>
          <a:xfrm>
            <a:off x="1053046" y="1885388"/>
            <a:ext cx="8395754" cy="7799736"/>
            <a:chOff x="1053046" y="1885388"/>
            <a:chExt cx="8395754" cy="7799736"/>
          </a:xfrm>
        </p:grpSpPr>
        <p:sp>
          <p:nvSpPr>
            <p:cNvPr id="19" name="Freeform 2">
              <a:extLst>
                <a:ext uri="{FF2B5EF4-FFF2-40B4-BE49-F238E27FC236}">
                  <a16:creationId xmlns:a16="http://schemas.microsoft.com/office/drawing/2014/main" id="{491171D3-BD52-D3FD-6D40-613432CE12D6}"/>
                </a:ext>
              </a:extLst>
            </p:cNvPr>
            <p:cNvSpPr/>
            <p:nvPr/>
          </p:nvSpPr>
          <p:spPr>
            <a:xfrm>
              <a:off x="1053046" y="1885388"/>
              <a:ext cx="8395754" cy="77997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Rectangle 20">
              <a:extLst>
                <a:ext uri="{FF2B5EF4-FFF2-40B4-BE49-F238E27FC236}">
                  <a16:creationId xmlns:a16="http://schemas.microsoft.com/office/drawing/2014/main" id="{AEF3D21B-C28B-6505-8B53-DF28E5D61B1D}"/>
                </a:ext>
              </a:extLst>
            </p:cNvPr>
            <p:cNvSpPr/>
            <p:nvPr/>
          </p:nvSpPr>
          <p:spPr>
            <a:xfrm>
              <a:off x="1483327" y="4533900"/>
              <a:ext cx="7535192" cy="3286862"/>
            </a:xfrm>
            <a:prstGeom prst="rect">
              <a:avLst/>
            </a:prstGeom>
          </p:spPr>
          <p:txBody>
            <a:bodyPr wrap="square">
              <a:spAutoFit/>
            </a:bodyPr>
            <a:lstStyle/>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Mô tả cây thư mục mà bạn Hoà đã tạo.</a:t>
              </a:r>
              <a:endParaRPr lang="en-US" sz="4000" dirty="0"/>
            </a:p>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Nhận xét cây thư mục mà Hoà đã tạo.</a:t>
              </a:r>
              <a:endParaRPr lang="en-US" sz="40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CBB4DFE2-ED3C-A710-2F65-B955E48A18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8246"/>
                      </a14:imgEffect>
                    </a14:imgLayer>
                  </a14:imgProps>
                </a:ext>
              </a:extLst>
            </a:blip>
            <a:stretch>
              <a:fillRect/>
            </a:stretch>
          </p:blipFill>
          <p:spPr>
            <a:xfrm>
              <a:off x="6402447" y="7484120"/>
              <a:ext cx="2598187" cy="2079095"/>
            </a:xfrm>
            <a:prstGeom prst="rect">
              <a:avLst/>
            </a:prstGeom>
          </p:spPr>
        </p:pic>
        <p:sp>
          <p:nvSpPr>
            <p:cNvPr id="30" name="TextBox 29">
              <a:extLst>
                <a:ext uri="{FF2B5EF4-FFF2-40B4-BE49-F238E27FC236}">
                  <a16:creationId xmlns:a16="http://schemas.microsoft.com/office/drawing/2014/main" id="{222DC426-3E4D-EA6B-8D4E-42915B3749BE}"/>
                </a:ext>
              </a:extLst>
            </p:cNvPr>
            <p:cNvSpPr txBox="1"/>
            <p:nvPr/>
          </p:nvSpPr>
          <p:spPr>
            <a:xfrm>
              <a:off x="2286000" y="2855241"/>
              <a:ext cx="6315809" cy="1501758"/>
            </a:xfrm>
            <a:prstGeom prst="rect">
              <a:avLst/>
            </a:prstGeom>
            <a:noFill/>
          </p:spPr>
          <p:txBody>
            <a:bodyPr wrap="square">
              <a:spAutoFit/>
            </a:bodyPr>
            <a:lstStyle/>
            <a:p>
              <a:pPr algn="ctr">
                <a:lnSpc>
                  <a:spcPct val="120000"/>
                </a:lnSpc>
              </a:pPr>
              <a:r>
                <a:rPr lang="en-US" sz="4000" b="1" dirty="0">
                  <a:solidFill>
                    <a:srgbClr val="0000FF"/>
                  </a:solidFill>
                  <a:latin typeface="Arial" panose="020B0604020202020204" pitchFamily="34" charset="0"/>
                  <a:cs typeface="Arial" panose="020B0604020202020204" pitchFamily="34" charset="0"/>
                </a:rPr>
                <a:t>Em </a:t>
              </a:r>
              <a:r>
                <a:rPr lang="en-US" sz="4000" b="1" dirty="0" err="1">
                  <a:solidFill>
                    <a:srgbClr val="0000FF"/>
                  </a:solidFill>
                  <a:latin typeface="Arial" panose="020B0604020202020204" pitchFamily="34" charset="0"/>
                  <a:cs typeface="Arial" panose="020B0604020202020204" pitchFamily="34" charset="0"/>
                </a:rPr>
                <a:t>cùng</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bạn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thảo</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luận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và</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thực</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hiện</a:t>
              </a:r>
              <a:r>
                <a:rPr lang="en-US" sz="4000" b="1" dirty="0">
                  <a:solidFill>
                    <a:srgbClr val="0000FF"/>
                  </a:solidFill>
                  <a:latin typeface="Arial" panose="020B0604020202020204" pitchFamily="34" charset="0"/>
                  <a:cs typeface="Arial" panose="020B0604020202020204" pitchFamily="34" charset="0"/>
                </a:rPr>
                <a:t>:</a:t>
              </a:r>
            </a:p>
          </p:txBody>
        </p:sp>
      </p:grpSp>
      <p:sp>
        <p:nvSpPr>
          <p:cNvPr id="32" name="Freeform 12">
            <a:extLst>
              <a:ext uri="{FF2B5EF4-FFF2-40B4-BE49-F238E27FC236}">
                <a16:creationId xmlns:a16="http://schemas.microsoft.com/office/drawing/2014/main" id="{1F1D1558-F530-7D50-7162-31D6CCF17F75}"/>
              </a:ext>
            </a:extLst>
          </p:cNvPr>
          <p:cNvSpPr/>
          <p:nvPr/>
        </p:nvSpPr>
        <p:spPr>
          <a:xfrm>
            <a:off x="16689592" y="8482172"/>
            <a:ext cx="1547579" cy="1618191"/>
          </a:xfrm>
          <a:custGeom>
            <a:avLst/>
            <a:gdLst/>
            <a:ahLst/>
            <a:cxnLst/>
            <a:rect l="l" t="t" r="r" b="b"/>
            <a:pathLst>
              <a:path w="1547579" h="1618191">
                <a:moveTo>
                  <a:pt x="0" y="0"/>
                </a:moveTo>
                <a:lnTo>
                  <a:pt x="1547580" y="0"/>
                </a:lnTo>
                <a:lnTo>
                  <a:pt x="1547580" y="1618191"/>
                </a:lnTo>
                <a:lnTo>
                  <a:pt x="0" y="16181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3917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algn="ctr">
              <a:lnSpc>
                <a:spcPct val="120000"/>
              </a:lnSpc>
            </a:pPr>
            <a:r>
              <a:rPr lang="vi-VN" sz="5400" b="1" dirty="0">
                <a:solidFill>
                  <a:schemeClr val="bg1"/>
                </a:solidFill>
              </a:rPr>
              <a:t>Tạo </a:t>
            </a:r>
            <a:r>
              <a:rPr lang="en-US" sz="5400" b="1" dirty="0" err="1">
                <a:solidFill>
                  <a:schemeClr val="bg1"/>
                </a:solidFill>
                <a:latin typeface="Arial" panose="020B0604020202020204" pitchFamily="34" charset="0"/>
                <a:cs typeface="Arial" panose="020B0604020202020204" pitchFamily="34" charset="0"/>
              </a:rPr>
              <a:t>cây</a:t>
            </a:r>
            <a:r>
              <a:rPr lang="vi-VN" sz="5400" b="1" dirty="0">
                <a:solidFill>
                  <a:schemeClr val="bg1"/>
                </a:solidFill>
              </a:rPr>
              <a:t> thư mục với cấu trúc hợp lí</a:t>
            </a:r>
            <a:endParaRPr lang="en-US" sz="5000" dirty="0">
              <a:solidFill>
                <a:schemeClr val="bg1"/>
              </a:solidFill>
              <a:latin typeface="Coustard"/>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Cây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thư</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mục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Hòa</a:t>
                </a:r>
                <a:endParaRPr lang="en-US" sz="3200" b="1" dirty="0">
                  <a:latin typeface="Arial" panose="020B0604020202020204" pitchFamily="34" charset="0"/>
                  <a:cs typeface="Arial" panose="020B0604020202020204" pitchFamily="34" charset="0"/>
                </a:endParaRPr>
              </a:p>
            </p:txBody>
          </p:sp>
        </p:grpSp>
      </p:grpSp>
      <p:sp>
        <p:nvSpPr>
          <p:cNvPr id="16" name="Freeform 6">
            <a:extLst>
              <a:ext uri="{FF2B5EF4-FFF2-40B4-BE49-F238E27FC236}">
                <a16:creationId xmlns:a16="http://schemas.microsoft.com/office/drawing/2014/main" id="{D10450C5-04C9-EC84-2CFF-890F94C8436C}"/>
              </a:ext>
            </a:extLst>
          </p:cNvPr>
          <p:cNvSpPr/>
          <p:nvPr/>
        </p:nvSpPr>
        <p:spPr>
          <a:xfrm>
            <a:off x="539036" y="2724796"/>
            <a:ext cx="10801586" cy="6085285"/>
          </a:xfrm>
          <a:custGeom>
            <a:avLst/>
            <a:gdLst/>
            <a:ahLst/>
            <a:cxnLst/>
            <a:rect l="l" t="t" r="r" b="b"/>
            <a:pathLst>
              <a:path w="13645385" h="6233525">
                <a:moveTo>
                  <a:pt x="0" y="0"/>
                </a:moveTo>
                <a:lnTo>
                  <a:pt x="13645386" y="0"/>
                </a:lnTo>
                <a:lnTo>
                  <a:pt x="13645386" y="6233525"/>
                </a:lnTo>
                <a:lnTo>
                  <a:pt x="0" y="6233525"/>
                </a:lnTo>
                <a:lnTo>
                  <a:pt x="0" y="0"/>
                </a:lnTo>
                <a:close/>
              </a:path>
            </a:pathLst>
          </a:custGeom>
          <a:blipFill>
            <a:blip r:embed="rId6"/>
            <a:stretch>
              <a:fillRect l="-32146" r="-41468"/>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646207" y="2857500"/>
            <a:ext cx="10555193" cy="5503494"/>
          </a:xfrm>
          <a:prstGeom prst="rect">
            <a:avLst/>
          </a:prstGeom>
          <a:noFill/>
        </p:spPr>
        <p:txBody>
          <a:bodyPr wrap="square">
            <a:spAutoFit/>
          </a:bodyPr>
          <a:lstStyle/>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t>Trên ổ đĩa </a:t>
            </a:r>
            <a:r>
              <a:rPr lang="vi-VN" sz="3600" b="1" dirty="0"/>
              <a:t>D</a:t>
            </a:r>
            <a:r>
              <a:rPr lang="vi-VN" sz="3600" dirty="0"/>
              <a:t>: Hoà đã tạo thư mục </a:t>
            </a:r>
            <a:r>
              <a:rPr lang="vi-VN" sz="3600" b="1" dirty="0"/>
              <a:t>Trần Minh Hoà </a:t>
            </a:r>
            <a:r>
              <a:rPr lang="vi-VN" sz="3600" dirty="0"/>
              <a:t>để lưu </a:t>
            </a:r>
            <a:r>
              <a:rPr lang="vi-VN"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tệp</a:t>
            </a:r>
            <a:r>
              <a:rPr lang="vi-VN" sz="3600" dirty="0"/>
              <a:t>. Trong thư mục đó, Hoà tạo thư mục </a:t>
            </a:r>
            <a:r>
              <a:rPr lang="vi-VN" sz="3600" b="1" dirty="0"/>
              <a:t>Ảnh</a:t>
            </a:r>
            <a:r>
              <a:rPr lang="vi-VN" sz="3600" dirty="0"/>
              <a:t> để lưu hình </a:t>
            </a:r>
            <a:r>
              <a:rPr lang="en-US" sz="3600" dirty="0" err="1"/>
              <a:t>ảnh</a:t>
            </a:r>
            <a:r>
              <a:rPr lang="vi-VN" sz="3600" dirty="0"/>
              <a:t>. Trong thư mục </a:t>
            </a:r>
            <a:r>
              <a:rPr lang="vi-VN" sz="3600" b="1" dirty="0"/>
              <a:t>Ảnh</a:t>
            </a:r>
            <a:r>
              <a:rPr lang="vi-VN" sz="3600" dirty="0"/>
              <a:t> có ba thư mục con </a:t>
            </a:r>
            <a:r>
              <a:rPr lang="vi-VN" sz="3600" b="1" dirty="0"/>
              <a:t>Động vật, Hoa, Phong cảnh</a:t>
            </a:r>
            <a:r>
              <a:rPr lang="vi-VN" sz="3600" dirty="0"/>
              <a:t> để lưu </a:t>
            </a:r>
            <a:r>
              <a:rPr lang="en-US" sz="3600" dirty="0" err="1"/>
              <a:t>cá</a:t>
            </a:r>
            <a:r>
              <a:rPr lang="vi-VN" sz="3600" dirty="0"/>
              <a:t>c hình ảnh theo từng loại.</a:t>
            </a:r>
            <a:endParaRPr lang="en-US" sz="3600" dirty="0"/>
          </a:p>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latin typeface="Arial" panose="020B0604020202020204" pitchFamily="34" charset="0"/>
                <a:cs typeface="Arial" panose="020B0604020202020204" pitchFamily="34" charset="0"/>
              </a:rPr>
              <a:t>Hoà đặt tên các thư mục rõ r</a:t>
            </a:r>
            <a:r>
              <a:rPr lang="en-US" sz="3600" dirty="0">
                <a:latin typeface="Arial" panose="020B0604020202020204" pitchFamily="34" charset="0"/>
                <a:cs typeface="Arial" panose="020B0604020202020204" pitchFamily="34" charset="0"/>
              </a:rPr>
              <a:t>à</a:t>
            </a:r>
            <a:r>
              <a:rPr lang="vi-VN" sz="3600" dirty="0">
                <a:latin typeface="Arial" panose="020B0604020202020204" pitchFamily="34" charset="0"/>
                <a:cs typeface="Arial" panose="020B0604020202020204" pitchFamily="34" charset="0"/>
              </a:rPr>
              <a:t>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gợi nhớ nội dung thông tin lưu trong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10299537" y="8152449"/>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9" name="Group 6">
            <a:extLst>
              <a:ext uri="{FF2B5EF4-FFF2-40B4-BE49-F238E27FC236}">
                <a16:creationId xmlns:a16="http://schemas.microsoft.com/office/drawing/2014/main" id="{80EEC19D-4420-A96C-7B3D-9AF7FE4DE0C2}"/>
              </a:ext>
            </a:extLst>
          </p:cNvPr>
          <p:cNvGrpSpPr/>
          <p:nvPr/>
        </p:nvGrpSpPr>
        <p:grpSpPr>
          <a:xfrm>
            <a:off x="1135201" y="8406726"/>
            <a:ext cx="8470281" cy="1662041"/>
            <a:chOff x="88900" y="-38100"/>
            <a:chExt cx="1294687" cy="197394"/>
          </a:xfrm>
        </p:grpSpPr>
        <p:sp>
          <p:nvSpPr>
            <p:cNvPr id="21" name="Freeform 7">
              <a:extLst>
                <a:ext uri="{FF2B5EF4-FFF2-40B4-BE49-F238E27FC236}">
                  <a16:creationId xmlns:a16="http://schemas.microsoft.com/office/drawing/2014/main" id="{3A96F601-04AD-BFA4-EF63-4A80B56A04F0}"/>
                </a:ext>
              </a:extLst>
            </p:cNvPr>
            <p:cNvSpPr/>
            <p:nvPr/>
          </p:nvSpPr>
          <p:spPr>
            <a:xfrm>
              <a:off x="187423" y="-28312"/>
              <a:ext cx="1196164"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FF0000"/>
            </a:solidFill>
            <a:ln w="28575" cap="sq">
              <a:solidFill>
                <a:srgbClr val="000000"/>
              </a:solidFill>
              <a:prstDash val="solid"/>
              <a:miter/>
            </a:ln>
          </p:spPr>
          <p:txBody>
            <a:bodyPr anchor="ctr"/>
            <a:lstStyle/>
            <a:p>
              <a:pPr algn="ctr"/>
              <a:r>
                <a:rPr lang="vi-VN" sz="4000" b="1" dirty="0">
                  <a:solidFill>
                    <a:schemeClr val="bg1"/>
                  </a:solidFill>
                  <a:latin typeface="Arial" panose="020B0604020202020204" pitchFamily="34" charset="0"/>
                  <a:cs typeface="Arial" panose="020B0604020202020204" pitchFamily="34" charset="0"/>
                </a:rPr>
                <a:t>Cây thư mục của Hoà </a:t>
              </a:r>
              <a:endParaRPr lang="en-US" sz="4000" b="1" dirty="0">
                <a:solidFill>
                  <a:schemeClr val="bg1"/>
                </a:solidFill>
                <a:latin typeface="Arial" panose="020B0604020202020204" pitchFamily="34" charset="0"/>
                <a:cs typeface="Arial" panose="020B0604020202020204" pitchFamily="34" charset="0"/>
              </a:endParaRPr>
            </a:p>
            <a:p>
              <a:pPr algn="ctr"/>
              <a:r>
                <a:rPr lang="en-US" sz="4000" b="1" dirty="0" err="1">
                  <a:solidFill>
                    <a:schemeClr val="bg1"/>
                  </a:solidFill>
                  <a:latin typeface="Arial" panose="020B0604020202020204" pitchFamily="34" charset="0"/>
                  <a:cs typeface="Arial" panose="020B0604020202020204" pitchFamily="34" charset="0"/>
                </a:rPr>
                <a:t>có</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cấu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trúc</a:t>
              </a:r>
              <a:r>
                <a:rPr lang="en-US" sz="4000" b="1" dirty="0">
                  <a:solidFill>
                    <a:schemeClr val="bg1"/>
                  </a:solidFill>
                  <a:latin typeface="Arial" panose="020B0604020202020204" pitchFamily="34" charset="0"/>
                  <a:cs typeface="Arial" panose="020B0604020202020204" pitchFamily="34" charset="0"/>
                </a:rPr>
                <a:t> </a:t>
              </a:r>
              <a:r>
                <a:rPr lang="vi-VN" sz="4000" b="1" dirty="0">
                  <a:solidFill>
                    <a:schemeClr val="bg1"/>
                  </a:solidFill>
                  <a:latin typeface="Arial" panose="020B0604020202020204" pitchFamily="34" charset="0"/>
                  <a:cs typeface="Arial" panose="020B0604020202020204" pitchFamily="34" charset="0"/>
                </a:rPr>
                <a:t>hợp lí.</a:t>
              </a:r>
              <a:endParaRPr lang="en-US" sz="4000" b="1" dirty="0">
                <a:solidFill>
                  <a:schemeClr val="bg1"/>
                </a:solidFill>
                <a:latin typeface="Arial" panose="020B0604020202020204" pitchFamily="34" charset="0"/>
                <a:cs typeface="Arial" panose="020B0604020202020204" pitchFamily="34" charset="0"/>
              </a:endParaRPr>
            </a:p>
          </p:txBody>
        </p:sp>
        <p:sp>
          <p:nvSpPr>
            <p:cNvPr id="26" name="TextBox 8">
              <a:extLst>
                <a:ext uri="{FF2B5EF4-FFF2-40B4-BE49-F238E27FC236}">
                  <a16:creationId xmlns:a16="http://schemas.microsoft.com/office/drawing/2014/main" id="{947432F1-79C8-D810-7C29-D13D2E9F7F74}"/>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28" name="Freeform 5">
            <a:extLst>
              <a:ext uri="{FF2B5EF4-FFF2-40B4-BE49-F238E27FC236}">
                <a16:creationId xmlns:a16="http://schemas.microsoft.com/office/drawing/2014/main" id="{38CB643D-4A15-CDB0-DA07-4F78967C2A0E}"/>
              </a:ext>
            </a:extLst>
          </p:cNvPr>
          <p:cNvSpPr/>
          <p:nvPr/>
        </p:nvSpPr>
        <p:spPr>
          <a:xfrm>
            <a:off x="2371025" y="1492867"/>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algn="ctr"/>
            <a:r>
              <a:rPr lang="en-US" sz="4400" dirty="0" err="1">
                <a:latin typeface="Arial" panose="020B0604020202020204" pitchFamily="34" charset="0"/>
                <a:cs typeface="Arial" panose="020B0604020202020204" pitchFamily="34" charset="0"/>
              </a:rPr>
              <a:t>Tình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huống</a:t>
            </a:r>
            <a:endParaRPr 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5719" y="0"/>
            <a:ext cx="18323720" cy="10287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7397118" y="-662592"/>
            <a:ext cx="12457404" cy="12457404"/>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763085" y="2564492"/>
            <a:ext cx="9794073" cy="3648773"/>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821167" y="1884331"/>
            <a:ext cx="3127520" cy="149974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3925826" y="1930051"/>
            <a:ext cx="3140898" cy="1460474"/>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1115159" y="2930282"/>
            <a:ext cx="9089924" cy="2917190"/>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3200401" y="6855326"/>
            <a:ext cx="3685442" cy="12573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4000367" y="7097301"/>
            <a:ext cx="2085507"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2470744" y="6809533"/>
            <a:ext cx="1413857" cy="1303094"/>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828800" y="0"/>
            <a:ext cx="731043" cy="731043"/>
          </a:xfrm>
          <a:prstGeom prst="rect">
            <a:avLst/>
          </a:prstGeom>
        </p:spPr>
      </p:pic>
      <p:sp>
        <p:nvSpPr>
          <p:cNvPr id="3" name="Rectangle: Rounded Corners 2">
            <a:extLst>
              <a:ext uri="{FF2B5EF4-FFF2-40B4-BE49-F238E27FC236}">
                <a16:creationId xmlns:a16="http://schemas.microsoft.com/office/drawing/2014/main" id="{B88A4E12-F1DB-356C-1A57-D33E4FF3468A}"/>
              </a:ext>
            </a:extLst>
          </p:cNvPr>
          <p:cNvSpPr/>
          <p:nvPr/>
        </p:nvSpPr>
        <p:spPr>
          <a:xfrm>
            <a:off x="6686550" y="390118"/>
            <a:ext cx="4914900" cy="955615"/>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6286500" y="2216993"/>
            <a:ext cx="11485860" cy="769077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8258186" y="457201"/>
            <a:ext cx="7349640" cy="1481324"/>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6930393" y="2872514"/>
            <a:ext cx="8250977"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Trò</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chơi</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gồm</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4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câu</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hỏi</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trắc</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nghiệm</a:t>
            </a:r>
            <a:endPar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6987000" y="3797313"/>
            <a:ext cx="10357900" cy="129266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Ở mỗi câu hỏi, các em sẽ có thời gian 10 giây</a:t>
            </a:r>
            <a:b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b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6863868" y="5140526"/>
            <a:ext cx="1049866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6972301" y="6858002"/>
            <a:ext cx="2329385" cy="1431161"/>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316" y="4761479"/>
              <a:ext cx="866690"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9547634" y="6858002"/>
            <a:ext cx="2329385" cy="1431161"/>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052" y="4672044"/>
              <a:ext cx="85814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12122968" y="6858002"/>
            <a:ext cx="2329385" cy="1431161"/>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4035" y="4672044"/>
              <a:ext cx="684076"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14698301" y="6858001"/>
            <a:ext cx="2329385" cy="1431161"/>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30516" y="4772054"/>
              <a:ext cx="54715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7395149" y="8636795"/>
            <a:ext cx="9268563"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400137" y="352307"/>
            <a:ext cx="5542134" cy="244536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747878" y="3123046"/>
            <a:ext cx="6281456" cy="6784718"/>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1002</Words>
  <Application>Microsoft Office PowerPoint</Application>
  <PresentationFormat>Custom</PresentationFormat>
  <Paragraphs>91</Paragraphs>
  <Slides>16</Slides>
  <Notes>1</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 Bold</vt:lpstr>
      <vt:lpstr>Times New Roman</vt:lpstr>
      <vt:lpstr>Wingdings</vt:lpstr>
      <vt:lpstr>iCiel Cadena</vt:lpstr>
      <vt:lpstr>Coustard</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Agenda Presentation in Colorful Illustrative Style</dc:title>
  <cp:lastModifiedBy>Personal</cp:lastModifiedBy>
  <cp:revision>21</cp:revision>
  <dcterms:created xsi:type="dcterms:W3CDTF">2006-08-16T00:00:00Z</dcterms:created>
  <dcterms:modified xsi:type="dcterms:W3CDTF">2025-09-22T04:29:21Z</dcterms:modified>
  <dc:identifier>DAGEvgh5pV8</dc:identifier>
</cp:coreProperties>
</file>