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81"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Tahoma" panose="020B0604030504040204"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q661GNN/6PSvJ4DYsua4hUaDt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22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7f4f4598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27f4f45982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4face550f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1" name="Google Shape;321;g24face550f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6" name="Google Shape;33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4" name="Google Shape;35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2" name="Google Shape;38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8" name="Google Shape;38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7" name="Google Shape;39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759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a:spLocks noGrp="1"/>
          </p:cNvSpPr>
          <p:nvPr>
            <p:ph type="pic" idx="2"/>
          </p:nvPr>
        </p:nvSpPr>
        <p:spPr>
          <a:xfrm>
            <a:off x="5183188" y="987425"/>
            <a:ext cx="6172200" cy="4873625"/>
          </a:xfrm>
          <a:prstGeom prst="rect">
            <a:avLst/>
          </a:prstGeom>
          <a:noFill/>
          <a:ln>
            <a:noFill/>
          </a:ln>
        </p:spPr>
      </p:sp>
      <p:sp>
        <p:nvSpPr>
          <p:cNvPr id="64" name="Google Shape;64;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12"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3.png"/><Relationship Id="rId10"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27f4f459825_0_0"/>
          <p:cNvSpPr txBox="1">
            <a:spLocks noGrp="1"/>
          </p:cNvSpPr>
          <p:nvPr>
            <p:ph type="title"/>
          </p:nvPr>
        </p:nvSpPr>
        <p:spPr>
          <a:xfrm>
            <a:off x="838200" y="276615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6000" b="1">
                <a:solidFill>
                  <a:srgbClr val="FF0000"/>
                </a:solidFill>
                <a:latin typeface="Arial"/>
                <a:ea typeface="Arial"/>
                <a:cs typeface="Arial"/>
                <a:sym typeface="Arial"/>
              </a:rPr>
              <a:t>TIN HỌC 3 – TUẦN 8</a:t>
            </a:r>
            <a:endParaRPr/>
          </a:p>
        </p:txBody>
      </p:sp>
      <p:sp>
        <p:nvSpPr>
          <p:cNvPr id="3" name="TextBox 13">
            <a:extLst>
              <a:ext uri="{FF2B5EF4-FFF2-40B4-BE49-F238E27FC236}">
                <a16:creationId xmlns:a16="http://schemas.microsoft.com/office/drawing/2014/main" id="{51D087E5-463E-4D48-9766-8821869DA686}"/>
              </a:ext>
            </a:extLst>
          </p:cNvPr>
          <p:cNvSpPr txBox="1">
            <a:spLocks noChangeArrowheads="1"/>
          </p:cNvSpPr>
          <p:nvPr/>
        </p:nvSpPr>
        <p:spPr bwMode="auto">
          <a:xfrm>
            <a:off x="2813383" y="1303177"/>
            <a:ext cx="812915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ỦY BAN NHÂN DÂN PH</a:t>
            </a:r>
            <a:r>
              <a:rPr kumimoji="0" lang="vi-VN"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Ư</a:t>
            </a:r>
            <a:r>
              <a:rPr lang="en-US" altLang="en-US" sz="3200" b="1" dirty="0">
                <a:solidFill>
                  <a:srgbClr val="002060"/>
                </a:solidFill>
                <a:latin typeface="Times New Roman" panose="02020603050405020304" pitchFamily="18" charset="0"/>
                <a:cs typeface="Times New Roman" panose="02020603050405020304" pitchFamily="18" charset="0"/>
              </a:rPr>
              <a:t>ỜNG BỒ ĐỀ</a:t>
            </a:r>
            <a:endPar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TRƯỜNG TIỂU HỌC ÁI MỘ B</a:t>
            </a:r>
          </a:p>
        </p:txBody>
      </p:sp>
      <p:pic>
        <p:nvPicPr>
          <p:cNvPr id="4" name="Picture 3">
            <a:extLst>
              <a:ext uri="{FF2B5EF4-FFF2-40B4-BE49-F238E27FC236}">
                <a16:creationId xmlns:a16="http://schemas.microsoft.com/office/drawing/2014/main" id="{2E74E432-9E87-4440-8375-1349077542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654" y="917421"/>
            <a:ext cx="1848729" cy="18487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0"/>
          <p:cNvPicPr preferRelativeResize="0"/>
          <p:nvPr/>
        </p:nvPicPr>
        <p:blipFill rotWithShape="1">
          <a:blip r:embed="rId3">
            <a:alphaModFix/>
          </a:blip>
          <a:srcRect/>
          <a:stretch/>
        </p:blipFill>
        <p:spPr>
          <a:xfrm>
            <a:off x="4217127" y="309282"/>
            <a:ext cx="3582456" cy="691351"/>
          </a:xfrm>
          <a:prstGeom prst="rect">
            <a:avLst/>
          </a:prstGeom>
          <a:noFill/>
          <a:ln>
            <a:noFill/>
          </a:ln>
        </p:spPr>
      </p:pic>
      <p:grpSp>
        <p:nvGrpSpPr>
          <p:cNvPr id="202" name="Google Shape;202;p10"/>
          <p:cNvGrpSpPr/>
          <p:nvPr/>
        </p:nvGrpSpPr>
        <p:grpSpPr>
          <a:xfrm>
            <a:off x="940993" y="954001"/>
            <a:ext cx="3755557" cy="572494"/>
            <a:chOff x="676256" y="1379897"/>
            <a:chExt cx="3755557" cy="572494"/>
          </a:xfrm>
        </p:grpSpPr>
        <p:grpSp>
          <p:nvGrpSpPr>
            <p:cNvPr id="203" name="Google Shape;203;p10"/>
            <p:cNvGrpSpPr/>
            <p:nvPr/>
          </p:nvGrpSpPr>
          <p:grpSpPr>
            <a:xfrm>
              <a:off x="676256" y="1379897"/>
              <a:ext cx="429926" cy="553998"/>
              <a:chOff x="1069018" y="1379837"/>
              <a:chExt cx="429926" cy="553998"/>
            </a:xfrm>
          </p:grpSpPr>
          <p:sp>
            <p:nvSpPr>
              <p:cNvPr id="204" name="Google Shape;204;p10"/>
              <p:cNvSpPr/>
              <p:nvPr/>
            </p:nvSpPr>
            <p:spPr>
              <a:xfrm>
                <a:off x="1089340" y="1470217"/>
                <a:ext cx="400792" cy="3983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10"/>
              <p:cNvSpPr txBox="1"/>
              <p:nvPr/>
            </p:nvSpPr>
            <p:spPr>
              <a:xfrm>
                <a:off x="1069018" y="1379837"/>
                <a:ext cx="42992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ahoma"/>
                    <a:ea typeface="Tahoma"/>
                    <a:cs typeface="Tahoma"/>
                    <a:sym typeface="Tahoma"/>
                  </a:rPr>
                  <a:t>1</a:t>
                </a:r>
                <a:endParaRPr sz="3000" b="1" i="0" u="none" strike="noStrike" cap="none">
                  <a:solidFill>
                    <a:schemeClr val="lt1"/>
                  </a:solidFill>
                  <a:latin typeface="Tahoma"/>
                  <a:ea typeface="Tahoma"/>
                  <a:cs typeface="Tahoma"/>
                  <a:sym typeface="Tahoma"/>
                </a:endParaRPr>
              </a:p>
            </p:txBody>
          </p:sp>
        </p:grpSp>
        <p:sp>
          <p:nvSpPr>
            <p:cNvPr id="206" name="Google Shape;206;p10"/>
            <p:cNvSpPr txBox="1"/>
            <p:nvPr/>
          </p:nvSpPr>
          <p:spPr>
            <a:xfrm>
              <a:off x="1100452" y="1459948"/>
              <a:ext cx="3331361"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3333CC"/>
                  </a:solidFill>
                  <a:latin typeface="Arial"/>
                  <a:ea typeface="Arial"/>
                  <a:cs typeface="Arial"/>
                  <a:sym typeface="Arial"/>
                </a:rPr>
                <a:t>Khởi động máy tính</a:t>
              </a:r>
              <a:endParaRPr sz="2500" b="1" i="0" u="none" strike="noStrike" cap="none">
                <a:solidFill>
                  <a:srgbClr val="3333CC"/>
                </a:solidFill>
                <a:latin typeface="Arial"/>
                <a:ea typeface="Arial"/>
                <a:cs typeface="Arial"/>
                <a:sym typeface="Arial"/>
              </a:endParaRPr>
            </a:p>
          </p:txBody>
        </p:sp>
      </p:grpSp>
      <p:sp>
        <p:nvSpPr>
          <p:cNvPr id="207" name="Google Shape;207;p10"/>
          <p:cNvSpPr/>
          <p:nvPr/>
        </p:nvSpPr>
        <p:spPr>
          <a:xfrm>
            <a:off x="941000" y="2020874"/>
            <a:ext cx="9919800" cy="2873880"/>
          </a:xfrm>
          <a:prstGeom prst="cloud">
            <a:avLst/>
          </a:prstGeom>
          <a:solidFill>
            <a:srgbClr val="00B05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3400"/>
              <a:buFont typeface="Arial"/>
              <a:buNone/>
            </a:pPr>
            <a:r>
              <a:rPr lang="en-US" sz="3400" b="1" i="0" u="none" strike="noStrike" cap="none">
                <a:solidFill>
                  <a:schemeClr val="lt1"/>
                </a:solidFill>
                <a:latin typeface="Arial"/>
                <a:ea typeface="Arial"/>
                <a:cs typeface="Arial"/>
                <a:sym typeface="Arial"/>
              </a:rPr>
              <a:t>Để khởi động máy tính, em làm thế nào?</a:t>
            </a: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1"/>
          <p:cNvPicPr preferRelativeResize="0"/>
          <p:nvPr/>
        </p:nvPicPr>
        <p:blipFill rotWithShape="1">
          <a:blip r:embed="rId3">
            <a:alphaModFix/>
          </a:blip>
          <a:srcRect/>
          <a:stretch/>
        </p:blipFill>
        <p:spPr>
          <a:xfrm>
            <a:off x="4217127" y="309282"/>
            <a:ext cx="3582456" cy="691351"/>
          </a:xfrm>
          <a:prstGeom prst="rect">
            <a:avLst/>
          </a:prstGeom>
          <a:noFill/>
          <a:ln>
            <a:noFill/>
          </a:ln>
        </p:spPr>
      </p:pic>
      <p:grpSp>
        <p:nvGrpSpPr>
          <p:cNvPr id="213" name="Google Shape;213;p11"/>
          <p:cNvGrpSpPr/>
          <p:nvPr/>
        </p:nvGrpSpPr>
        <p:grpSpPr>
          <a:xfrm>
            <a:off x="940993" y="954001"/>
            <a:ext cx="3755557" cy="572494"/>
            <a:chOff x="676256" y="1379897"/>
            <a:chExt cx="3755557" cy="572494"/>
          </a:xfrm>
        </p:grpSpPr>
        <p:grpSp>
          <p:nvGrpSpPr>
            <p:cNvPr id="214" name="Google Shape;214;p11"/>
            <p:cNvGrpSpPr/>
            <p:nvPr/>
          </p:nvGrpSpPr>
          <p:grpSpPr>
            <a:xfrm>
              <a:off x="676256" y="1379897"/>
              <a:ext cx="429926" cy="553998"/>
              <a:chOff x="1069018" y="1379837"/>
              <a:chExt cx="429926" cy="553998"/>
            </a:xfrm>
          </p:grpSpPr>
          <p:sp>
            <p:nvSpPr>
              <p:cNvPr id="215" name="Google Shape;215;p11"/>
              <p:cNvSpPr/>
              <p:nvPr/>
            </p:nvSpPr>
            <p:spPr>
              <a:xfrm>
                <a:off x="1089340" y="1470217"/>
                <a:ext cx="400792" cy="3983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11"/>
              <p:cNvSpPr txBox="1"/>
              <p:nvPr/>
            </p:nvSpPr>
            <p:spPr>
              <a:xfrm>
                <a:off x="1069018" y="1379837"/>
                <a:ext cx="42992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ahoma"/>
                    <a:ea typeface="Tahoma"/>
                    <a:cs typeface="Tahoma"/>
                    <a:sym typeface="Tahoma"/>
                  </a:rPr>
                  <a:t>1</a:t>
                </a:r>
                <a:endParaRPr sz="3000" b="1" i="0" u="none" strike="noStrike" cap="none">
                  <a:solidFill>
                    <a:schemeClr val="lt1"/>
                  </a:solidFill>
                  <a:latin typeface="Tahoma"/>
                  <a:ea typeface="Tahoma"/>
                  <a:cs typeface="Tahoma"/>
                  <a:sym typeface="Tahoma"/>
                </a:endParaRPr>
              </a:p>
            </p:txBody>
          </p:sp>
        </p:grpSp>
        <p:sp>
          <p:nvSpPr>
            <p:cNvPr id="217" name="Google Shape;217;p11"/>
            <p:cNvSpPr txBox="1"/>
            <p:nvPr/>
          </p:nvSpPr>
          <p:spPr>
            <a:xfrm>
              <a:off x="1100452" y="1459948"/>
              <a:ext cx="3331361"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dirty="0" err="1">
                  <a:solidFill>
                    <a:srgbClr val="3333CC"/>
                  </a:solidFill>
                  <a:latin typeface="Arial"/>
                  <a:ea typeface="Arial"/>
                  <a:cs typeface="Arial"/>
                  <a:sym typeface="Arial"/>
                </a:rPr>
                <a:t>Khởi</a:t>
              </a:r>
              <a:r>
                <a:rPr lang="en-US" sz="2500" b="1" i="0" u="none" strike="noStrike" cap="none" dirty="0">
                  <a:solidFill>
                    <a:srgbClr val="3333CC"/>
                  </a:solidFill>
                  <a:latin typeface="Arial"/>
                  <a:ea typeface="Arial"/>
                  <a:cs typeface="Arial"/>
                  <a:sym typeface="Arial"/>
                </a:rPr>
                <a:t> </a:t>
              </a:r>
              <a:r>
                <a:rPr lang="en-US" sz="2500" b="1" i="0" u="none" strike="noStrike" cap="none" dirty="0" err="1">
                  <a:solidFill>
                    <a:srgbClr val="3333CC"/>
                  </a:solidFill>
                  <a:latin typeface="Arial"/>
                  <a:ea typeface="Arial"/>
                  <a:cs typeface="Arial"/>
                  <a:sym typeface="Arial"/>
                </a:rPr>
                <a:t>động</a:t>
              </a:r>
              <a:r>
                <a:rPr lang="en-US" sz="2500" b="1" i="0" u="none" strike="noStrike" cap="none" dirty="0">
                  <a:solidFill>
                    <a:srgbClr val="3333CC"/>
                  </a:solidFill>
                  <a:latin typeface="Arial"/>
                  <a:ea typeface="Arial"/>
                  <a:cs typeface="Arial"/>
                  <a:sym typeface="Arial"/>
                </a:rPr>
                <a:t> </a:t>
              </a:r>
              <a:r>
                <a:rPr lang="en-US" sz="2500" b="1" i="0" u="none" strike="noStrike" cap="none" dirty="0" err="1">
                  <a:solidFill>
                    <a:srgbClr val="3333CC"/>
                  </a:solidFill>
                  <a:latin typeface="Arial"/>
                  <a:ea typeface="Arial"/>
                  <a:cs typeface="Arial"/>
                  <a:sym typeface="Arial"/>
                </a:rPr>
                <a:t>máy</a:t>
              </a:r>
              <a:r>
                <a:rPr lang="en-US" sz="2500" b="1" i="0" u="none" strike="noStrike" cap="none" dirty="0">
                  <a:solidFill>
                    <a:srgbClr val="3333CC"/>
                  </a:solidFill>
                  <a:latin typeface="Arial"/>
                  <a:ea typeface="Arial"/>
                  <a:cs typeface="Arial"/>
                  <a:sym typeface="Arial"/>
                </a:rPr>
                <a:t> </a:t>
              </a:r>
              <a:r>
                <a:rPr lang="en-US" sz="2500" b="1" i="0" u="none" strike="noStrike" cap="none" dirty="0" err="1">
                  <a:solidFill>
                    <a:srgbClr val="3333CC"/>
                  </a:solidFill>
                  <a:latin typeface="Arial"/>
                  <a:ea typeface="Arial"/>
                  <a:cs typeface="Arial"/>
                  <a:sym typeface="Arial"/>
                </a:rPr>
                <a:t>tính</a:t>
              </a:r>
              <a:r>
                <a:rPr lang="en-US" sz="2500" b="1" i="0" u="none" strike="noStrike" cap="none" dirty="0">
                  <a:solidFill>
                    <a:srgbClr val="3333CC"/>
                  </a:solidFill>
                  <a:latin typeface="Arial"/>
                  <a:ea typeface="Arial"/>
                  <a:cs typeface="Arial"/>
                  <a:sym typeface="Arial"/>
                </a:rPr>
                <a:t> </a:t>
              </a:r>
              <a:endParaRPr sz="2500" b="1" i="0" u="none" strike="noStrike" cap="none" dirty="0">
                <a:solidFill>
                  <a:srgbClr val="3333CC"/>
                </a:solidFill>
                <a:latin typeface="Arial"/>
                <a:ea typeface="Arial"/>
                <a:cs typeface="Arial"/>
                <a:sym typeface="Arial"/>
              </a:endParaRPr>
            </a:p>
          </p:txBody>
        </p:sp>
      </p:grpSp>
      <p:sp>
        <p:nvSpPr>
          <p:cNvPr id="218" name="Google Shape;218;p11"/>
          <p:cNvSpPr/>
          <p:nvPr/>
        </p:nvSpPr>
        <p:spPr>
          <a:xfrm>
            <a:off x="847164" y="1414567"/>
            <a:ext cx="10555941" cy="2589717"/>
          </a:xfrm>
          <a:prstGeom prst="roundRect">
            <a:avLst>
              <a:gd name="adj" fmla="val 16667"/>
            </a:avLst>
          </a:prstGeom>
          <a:noFill/>
          <a:ln>
            <a:noFill/>
          </a:ln>
        </p:spPr>
        <p:txBody>
          <a:bodyPr spcFirstLastPara="1" wrap="square" lIns="91425" tIns="45700" rIns="91425" bIns="45700" anchor="t" anchorCtr="0">
            <a:noAutofit/>
          </a:bodyPr>
          <a:lstStyle/>
          <a:p>
            <a:pPr marL="630237" marR="0" lvl="0" indent="-342900" algn="just" rtl="0">
              <a:lnSpc>
                <a:spcPct val="120000"/>
              </a:lnSpc>
              <a:spcBef>
                <a:spcPts val="0"/>
              </a:spcBef>
              <a:spcAft>
                <a:spcPts val="0"/>
              </a:spcAft>
              <a:buClr>
                <a:srgbClr val="FF0000"/>
              </a:buClr>
              <a:buSzPts val="2400"/>
              <a:buFont typeface="Noto Sans Symbols"/>
              <a:buChar char="❖"/>
            </a:pPr>
            <a:r>
              <a:rPr lang="en-US" sz="2400" b="1" i="0" u="none" strike="noStrike" cap="none" dirty="0" err="1">
                <a:solidFill>
                  <a:srgbClr val="3333CC"/>
                </a:solidFill>
                <a:latin typeface="Calibri"/>
                <a:ea typeface="Calibri"/>
                <a:cs typeface="Calibri"/>
                <a:sym typeface="Calibri"/>
              </a:rPr>
              <a:t>Thực</a:t>
            </a:r>
            <a:r>
              <a:rPr lang="en-US" sz="2400" b="1" i="0" u="none" strike="noStrike" cap="none" dirty="0">
                <a:solidFill>
                  <a:srgbClr val="3333CC"/>
                </a:solidFill>
                <a:latin typeface="Calibri"/>
                <a:ea typeface="Calibri"/>
                <a:cs typeface="Calibri"/>
                <a:sym typeface="Calibri"/>
              </a:rPr>
              <a:t> </a:t>
            </a:r>
            <a:r>
              <a:rPr lang="en-US" sz="2400" b="1" i="0" u="none" strike="noStrike" cap="none" dirty="0" err="1">
                <a:solidFill>
                  <a:srgbClr val="3333CC"/>
                </a:solidFill>
                <a:latin typeface="Calibri"/>
                <a:ea typeface="Calibri"/>
                <a:cs typeface="Calibri"/>
                <a:sym typeface="Calibri"/>
              </a:rPr>
              <a:t>hiện</a:t>
            </a:r>
            <a:r>
              <a:rPr lang="en-US" sz="2400" b="1" i="0" u="none" strike="noStrike" cap="none" dirty="0">
                <a:solidFill>
                  <a:srgbClr val="3333CC"/>
                </a:solidFill>
                <a:latin typeface="Calibri"/>
                <a:ea typeface="Calibri"/>
                <a:cs typeface="Calibri"/>
                <a:sym typeface="Calibri"/>
              </a:rPr>
              <a:t> </a:t>
            </a:r>
            <a:r>
              <a:rPr lang="en-US" sz="2400" b="1" i="0" u="none" strike="noStrike" cap="none" dirty="0" err="1">
                <a:solidFill>
                  <a:srgbClr val="3333CC"/>
                </a:solidFill>
                <a:latin typeface="Calibri"/>
                <a:ea typeface="Calibri"/>
                <a:cs typeface="Calibri"/>
                <a:sym typeface="Calibri"/>
              </a:rPr>
              <a:t>các</a:t>
            </a:r>
            <a:r>
              <a:rPr lang="en-US" sz="2400" b="1" i="0" u="none" strike="noStrike" cap="none" dirty="0">
                <a:solidFill>
                  <a:srgbClr val="3333CC"/>
                </a:solidFill>
                <a:latin typeface="Calibri"/>
                <a:ea typeface="Calibri"/>
                <a:cs typeface="Calibri"/>
                <a:sym typeface="Calibri"/>
              </a:rPr>
              <a:t> </a:t>
            </a:r>
            <a:r>
              <a:rPr lang="en-US" sz="2400" b="1" i="0" u="none" strike="noStrike" cap="none" dirty="0" err="1">
                <a:solidFill>
                  <a:srgbClr val="3333CC"/>
                </a:solidFill>
                <a:latin typeface="Calibri"/>
                <a:ea typeface="Calibri"/>
                <a:cs typeface="Calibri"/>
                <a:sym typeface="Calibri"/>
              </a:rPr>
              <a:t>thao</a:t>
            </a:r>
            <a:r>
              <a:rPr lang="en-US" sz="2400" b="1" i="0" u="none" strike="noStrike" cap="none" dirty="0">
                <a:solidFill>
                  <a:srgbClr val="3333CC"/>
                </a:solidFill>
                <a:latin typeface="Calibri"/>
                <a:ea typeface="Calibri"/>
                <a:cs typeface="Calibri"/>
                <a:sym typeface="Calibri"/>
              </a:rPr>
              <a:t> </a:t>
            </a:r>
            <a:r>
              <a:rPr lang="en-US" sz="2400" b="1" i="0" u="none" strike="noStrike" cap="none" dirty="0" err="1">
                <a:solidFill>
                  <a:srgbClr val="3333CC"/>
                </a:solidFill>
                <a:latin typeface="Calibri"/>
                <a:ea typeface="Calibri"/>
                <a:cs typeface="Calibri"/>
                <a:sym typeface="Calibri"/>
              </a:rPr>
              <a:t>tác</a:t>
            </a:r>
            <a:r>
              <a:rPr lang="en-US" sz="2400" b="1" i="0" u="none" strike="noStrike" cap="none" dirty="0">
                <a:solidFill>
                  <a:srgbClr val="3333CC"/>
                </a:solidFill>
                <a:latin typeface="Calibri"/>
                <a:ea typeface="Calibri"/>
                <a:cs typeface="Calibri"/>
                <a:sym typeface="Calibri"/>
              </a:rPr>
              <a:t> </a:t>
            </a:r>
            <a:r>
              <a:rPr lang="en-US" sz="2400" b="1" i="0" u="none" strike="noStrike" cap="none" dirty="0" err="1">
                <a:solidFill>
                  <a:srgbClr val="3333CC"/>
                </a:solidFill>
                <a:latin typeface="Calibri"/>
                <a:ea typeface="Calibri"/>
                <a:cs typeface="Calibri"/>
                <a:sym typeface="Calibri"/>
              </a:rPr>
              <a:t>dưới</a:t>
            </a:r>
            <a:r>
              <a:rPr lang="en-US" sz="2400" b="1" i="0" u="none" strike="noStrike" cap="none" dirty="0">
                <a:solidFill>
                  <a:srgbClr val="3333CC"/>
                </a:solidFill>
                <a:latin typeface="Calibri"/>
                <a:ea typeface="Calibri"/>
                <a:cs typeface="Calibri"/>
                <a:sym typeface="Calibri"/>
              </a:rPr>
              <a:t> </a:t>
            </a:r>
            <a:r>
              <a:rPr lang="en-US" sz="2400" b="1" i="0" u="none" strike="noStrike" cap="none" dirty="0" err="1">
                <a:solidFill>
                  <a:srgbClr val="3333CC"/>
                </a:solidFill>
                <a:latin typeface="Calibri"/>
                <a:ea typeface="Calibri"/>
                <a:cs typeface="Calibri"/>
                <a:sym typeface="Calibri"/>
              </a:rPr>
              <a:t>đây</a:t>
            </a:r>
            <a:r>
              <a:rPr lang="en-US" sz="2400" b="1" i="0" u="none" strike="noStrike" cap="none" dirty="0">
                <a:solidFill>
                  <a:srgbClr val="3333CC"/>
                </a:solidFill>
                <a:latin typeface="Calibri"/>
                <a:ea typeface="Calibri"/>
                <a:cs typeface="Calibri"/>
                <a:sym typeface="Calibri"/>
              </a:rPr>
              <a:t> </a:t>
            </a:r>
            <a:r>
              <a:rPr lang="en-US" sz="2400" b="1" i="0" u="none" strike="noStrike" cap="none" dirty="0" err="1">
                <a:solidFill>
                  <a:srgbClr val="3333CC"/>
                </a:solidFill>
                <a:latin typeface="Calibri"/>
                <a:ea typeface="Calibri"/>
                <a:cs typeface="Calibri"/>
                <a:sym typeface="Calibri"/>
              </a:rPr>
              <a:t>để</a:t>
            </a:r>
            <a:r>
              <a:rPr lang="en-US" sz="2400" b="1" i="0" u="none" strike="noStrike" cap="none" dirty="0">
                <a:solidFill>
                  <a:srgbClr val="3333CC"/>
                </a:solidFill>
                <a:latin typeface="Calibri"/>
                <a:ea typeface="Calibri"/>
                <a:cs typeface="Calibri"/>
                <a:sym typeface="Calibri"/>
              </a:rPr>
              <a:t> </a:t>
            </a:r>
            <a:r>
              <a:rPr lang="en-US" sz="2400" b="1" i="0" u="none" strike="noStrike" cap="none" dirty="0" err="1">
                <a:solidFill>
                  <a:srgbClr val="3333CC"/>
                </a:solidFill>
                <a:latin typeface="Calibri"/>
                <a:ea typeface="Calibri"/>
                <a:cs typeface="Calibri"/>
                <a:sym typeface="Calibri"/>
              </a:rPr>
              <a:t>khởi</a:t>
            </a:r>
            <a:r>
              <a:rPr lang="en-US" sz="2400" b="1" i="0" u="none" strike="noStrike" cap="none" dirty="0">
                <a:solidFill>
                  <a:srgbClr val="3333CC"/>
                </a:solidFill>
                <a:latin typeface="Calibri"/>
                <a:ea typeface="Calibri"/>
                <a:cs typeface="Calibri"/>
                <a:sym typeface="Calibri"/>
              </a:rPr>
              <a:t> </a:t>
            </a:r>
            <a:r>
              <a:rPr lang="en-US" sz="2400" b="1" i="0" u="none" strike="noStrike" cap="none" dirty="0" err="1">
                <a:solidFill>
                  <a:srgbClr val="3333CC"/>
                </a:solidFill>
                <a:latin typeface="Calibri"/>
                <a:ea typeface="Calibri"/>
                <a:cs typeface="Calibri"/>
                <a:sym typeface="Calibri"/>
              </a:rPr>
              <a:t>động</a:t>
            </a:r>
            <a:r>
              <a:rPr lang="en-US" sz="2400" b="1" i="0" u="none" strike="noStrike" cap="none" dirty="0">
                <a:solidFill>
                  <a:srgbClr val="3333CC"/>
                </a:solidFill>
                <a:latin typeface="Calibri"/>
                <a:ea typeface="Calibri"/>
                <a:cs typeface="Calibri"/>
                <a:sym typeface="Calibri"/>
              </a:rPr>
              <a:t> </a:t>
            </a:r>
            <a:r>
              <a:rPr lang="en-US" sz="2400" b="1" i="0" u="none" strike="noStrike" cap="none" dirty="0" err="1">
                <a:solidFill>
                  <a:srgbClr val="3333CC"/>
                </a:solidFill>
                <a:latin typeface="Calibri"/>
                <a:ea typeface="Calibri"/>
                <a:cs typeface="Calibri"/>
                <a:sym typeface="Calibri"/>
              </a:rPr>
              <a:t>máy</a:t>
            </a:r>
            <a:r>
              <a:rPr lang="en-US" sz="2400" b="1" i="0" u="none" strike="noStrike" cap="none" dirty="0">
                <a:solidFill>
                  <a:srgbClr val="3333CC"/>
                </a:solidFill>
                <a:latin typeface="Calibri"/>
                <a:ea typeface="Calibri"/>
                <a:cs typeface="Calibri"/>
                <a:sym typeface="Calibri"/>
              </a:rPr>
              <a:t> </a:t>
            </a:r>
            <a:r>
              <a:rPr lang="en-US" sz="2400" b="1" i="0" u="none" strike="noStrike" cap="none" dirty="0" err="1">
                <a:solidFill>
                  <a:srgbClr val="3333CC"/>
                </a:solidFill>
                <a:latin typeface="Calibri"/>
                <a:ea typeface="Calibri"/>
                <a:cs typeface="Calibri"/>
                <a:sym typeface="Calibri"/>
              </a:rPr>
              <a:t>tính</a:t>
            </a:r>
            <a:r>
              <a:rPr lang="en-US" sz="2400" b="1" i="0" u="none" strike="noStrike" cap="none" dirty="0">
                <a:solidFill>
                  <a:srgbClr val="3333CC"/>
                </a:solidFill>
                <a:latin typeface="Calibri"/>
                <a:ea typeface="Calibri"/>
                <a:cs typeface="Calibri"/>
                <a:sym typeface="Calibri"/>
              </a:rPr>
              <a:t>:</a:t>
            </a:r>
            <a:endParaRPr sz="2400" b="1" i="0" u="none" strike="noStrike" cap="none" dirty="0">
              <a:solidFill>
                <a:srgbClr val="3333CC"/>
              </a:solidFill>
              <a:latin typeface="Calibri"/>
              <a:ea typeface="Calibri"/>
              <a:cs typeface="Calibri"/>
              <a:sym typeface="Calibri"/>
            </a:endParaRPr>
          </a:p>
          <a:p>
            <a:pPr marL="630237" marR="0" lvl="0" indent="-342900" algn="just" rtl="0">
              <a:lnSpc>
                <a:spcPct val="120000"/>
              </a:lnSpc>
              <a:spcBef>
                <a:spcPts val="600"/>
              </a:spcBef>
              <a:spcAft>
                <a:spcPts val="0"/>
              </a:spcAft>
              <a:buClr>
                <a:srgbClr val="000000"/>
              </a:buClr>
              <a:buSzPts val="2400"/>
              <a:buFont typeface="Wingdings" panose="05000000000000000000" pitchFamily="2" charset="2"/>
              <a:buChar char="Ø"/>
            </a:pPr>
            <a:r>
              <a:rPr lang="en-US" sz="2400" b="0" i="0" u="none" strike="noStrike" cap="none" dirty="0">
                <a:solidFill>
                  <a:srgbClr val="FF0000"/>
                </a:solidFill>
                <a:latin typeface="Arial"/>
                <a:ea typeface="Arial"/>
                <a:cs typeface="Arial"/>
                <a:sym typeface="Arial"/>
              </a:rPr>
              <a:t>        </a:t>
            </a:r>
            <a:r>
              <a:rPr lang="en-US" sz="2400" b="0" i="0" u="none" strike="noStrike" cap="none" dirty="0" err="1">
                <a:solidFill>
                  <a:srgbClr val="FF0000"/>
                </a:solidFill>
                <a:latin typeface="Arial"/>
                <a:ea typeface="Arial"/>
                <a:cs typeface="Arial"/>
                <a:sym typeface="Arial"/>
              </a:rPr>
              <a:t>Nhấn</a:t>
            </a:r>
            <a:r>
              <a:rPr lang="en-US" sz="2400" b="0" i="0" u="none" strike="noStrike" cap="none" dirty="0">
                <a:solidFill>
                  <a:srgbClr val="FF0000"/>
                </a:solidFill>
                <a:latin typeface="Arial"/>
                <a:ea typeface="Arial"/>
                <a:cs typeface="Arial"/>
                <a:sym typeface="Arial"/>
              </a:rPr>
              <a:t> </a:t>
            </a:r>
            <a:r>
              <a:rPr lang="en-US" sz="2400" b="0" i="0" u="none" strike="noStrike" cap="none" dirty="0" err="1">
                <a:solidFill>
                  <a:srgbClr val="FF0000"/>
                </a:solidFill>
                <a:latin typeface="Arial"/>
                <a:ea typeface="Arial"/>
                <a:cs typeface="Arial"/>
                <a:sym typeface="Arial"/>
              </a:rPr>
              <a:t>nút</a:t>
            </a:r>
            <a:r>
              <a:rPr lang="en-US" sz="2400" b="0" i="0" u="none" strike="noStrike" cap="none" dirty="0">
                <a:solidFill>
                  <a:srgbClr val="FF0000"/>
                </a:solidFill>
                <a:latin typeface="Arial"/>
                <a:ea typeface="Arial"/>
                <a:cs typeface="Arial"/>
                <a:sym typeface="Arial"/>
              </a:rPr>
              <a:t> </a:t>
            </a:r>
            <a:r>
              <a:rPr lang="en-US" sz="2400" b="0" i="0" u="none" strike="noStrike" cap="none" dirty="0" err="1">
                <a:solidFill>
                  <a:srgbClr val="FF0000"/>
                </a:solidFill>
                <a:latin typeface="Arial"/>
                <a:ea typeface="Arial"/>
                <a:cs typeface="Arial"/>
                <a:sym typeface="Arial"/>
              </a:rPr>
              <a:t>nguồn</a:t>
            </a:r>
            <a:r>
              <a:rPr lang="en-US" sz="2400" b="0" i="0" u="none" strike="noStrike" cap="none" dirty="0">
                <a:solidFill>
                  <a:srgbClr val="FF0000"/>
                </a:solidFill>
                <a:latin typeface="Arial"/>
                <a:ea typeface="Arial"/>
                <a:cs typeface="Arial"/>
                <a:sym typeface="Arial"/>
              </a:rPr>
              <a:t> </a:t>
            </a:r>
            <a:r>
              <a:rPr lang="en-US" sz="2400" b="0" i="0" u="none" strike="noStrike" cap="none" dirty="0" err="1">
                <a:solidFill>
                  <a:srgbClr val="FF0000"/>
                </a:solidFill>
                <a:latin typeface="Arial"/>
                <a:ea typeface="Arial"/>
                <a:cs typeface="Arial"/>
                <a:sym typeface="Arial"/>
              </a:rPr>
              <a:t>trên</a:t>
            </a:r>
            <a:r>
              <a:rPr lang="en-US" sz="2400" b="0" i="0" u="none" strike="noStrike" cap="none" dirty="0">
                <a:solidFill>
                  <a:srgbClr val="FF0000"/>
                </a:solidFill>
                <a:latin typeface="Arial"/>
                <a:ea typeface="Arial"/>
                <a:cs typeface="Arial"/>
                <a:sym typeface="Arial"/>
              </a:rPr>
              <a:t> </a:t>
            </a:r>
            <a:r>
              <a:rPr lang="en-US" sz="2400" b="0" i="0" u="none" strike="noStrike" cap="none" dirty="0" err="1">
                <a:solidFill>
                  <a:srgbClr val="FF0000"/>
                </a:solidFill>
                <a:latin typeface="Arial"/>
                <a:ea typeface="Arial"/>
                <a:cs typeface="Arial"/>
                <a:sym typeface="Arial"/>
              </a:rPr>
              <a:t>thân</a:t>
            </a:r>
            <a:r>
              <a:rPr lang="en-US" sz="2400" b="0" i="0" u="none" strike="noStrike" cap="none" dirty="0">
                <a:solidFill>
                  <a:srgbClr val="FF0000"/>
                </a:solidFill>
                <a:latin typeface="Arial"/>
                <a:ea typeface="Arial"/>
                <a:cs typeface="Arial"/>
                <a:sym typeface="Arial"/>
              </a:rPr>
              <a:t> </a:t>
            </a:r>
            <a:r>
              <a:rPr lang="en-US" sz="2400" b="0" i="0" u="none" strike="noStrike" cap="none" dirty="0" err="1">
                <a:solidFill>
                  <a:srgbClr val="FF0000"/>
                </a:solidFill>
                <a:latin typeface="Arial"/>
                <a:ea typeface="Arial"/>
                <a:cs typeface="Arial"/>
                <a:sym typeface="Arial"/>
              </a:rPr>
              <a:t>máy</a:t>
            </a:r>
            <a:endParaRPr sz="2400" b="0" i="0" u="none" strike="noStrike" cap="none" dirty="0">
              <a:solidFill>
                <a:srgbClr val="FF0000"/>
              </a:solidFill>
              <a:latin typeface="Arial"/>
              <a:ea typeface="Arial"/>
              <a:cs typeface="Arial"/>
              <a:sym typeface="Arial"/>
            </a:endParaRPr>
          </a:p>
          <a:p>
            <a:pPr marL="630237" marR="0" lvl="0" indent="-342900" algn="just" rtl="0">
              <a:lnSpc>
                <a:spcPct val="120000"/>
              </a:lnSpc>
              <a:spcBef>
                <a:spcPts val="600"/>
              </a:spcBef>
              <a:spcAft>
                <a:spcPts val="0"/>
              </a:spcAft>
              <a:buClr>
                <a:srgbClr val="FF0000"/>
              </a:buClr>
              <a:buSzPts val="2400"/>
              <a:buFont typeface="Noto Sans Symbols"/>
              <a:buChar char="❖"/>
            </a:pPr>
            <a:r>
              <a:rPr lang="en-US" sz="2400" b="0" i="0" u="none" strike="noStrike" cap="none" dirty="0">
                <a:solidFill>
                  <a:schemeClr val="dk1"/>
                </a:solidFill>
                <a:latin typeface="Calibri"/>
                <a:ea typeface="Calibri"/>
                <a:cs typeface="Calibri"/>
                <a:sym typeface="Calibri"/>
              </a:rPr>
              <a:t> </a:t>
            </a:r>
            <a:r>
              <a:rPr lang="en-US" sz="2400" b="1" i="0" u="none" strike="noStrike" cap="none" dirty="0" err="1">
                <a:solidFill>
                  <a:srgbClr val="3333CC"/>
                </a:solidFill>
                <a:latin typeface="Arial"/>
                <a:ea typeface="Arial"/>
                <a:cs typeface="Arial"/>
                <a:sym typeface="Arial"/>
              </a:rPr>
              <a:t>Với</a:t>
            </a:r>
            <a:r>
              <a:rPr lang="en-US" sz="2400" b="1" i="0" u="none" strike="noStrike" cap="none" dirty="0">
                <a:solidFill>
                  <a:srgbClr val="3333CC"/>
                </a:solidFill>
                <a:latin typeface="Arial"/>
                <a:ea typeface="Arial"/>
                <a:cs typeface="Arial"/>
                <a:sym typeface="Arial"/>
              </a:rPr>
              <a:t> </a:t>
            </a:r>
            <a:r>
              <a:rPr lang="en-US" sz="2400" b="1" i="0" u="none" strike="noStrike" cap="none" dirty="0" err="1">
                <a:solidFill>
                  <a:srgbClr val="3333CC"/>
                </a:solidFill>
                <a:latin typeface="Arial"/>
                <a:ea typeface="Arial"/>
                <a:cs typeface="Arial"/>
                <a:sym typeface="Arial"/>
              </a:rPr>
              <a:t>máy</a:t>
            </a:r>
            <a:r>
              <a:rPr lang="en-US" sz="2400" b="1" i="0" u="none" strike="noStrike" cap="none" dirty="0">
                <a:solidFill>
                  <a:srgbClr val="3333CC"/>
                </a:solidFill>
                <a:latin typeface="Arial"/>
                <a:ea typeface="Arial"/>
                <a:cs typeface="Arial"/>
                <a:sym typeface="Arial"/>
              </a:rPr>
              <a:t> </a:t>
            </a:r>
            <a:r>
              <a:rPr lang="en-US" sz="2400" b="1" i="0" u="none" strike="noStrike" cap="none" dirty="0" err="1">
                <a:solidFill>
                  <a:srgbClr val="3333CC"/>
                </a:solidFill>
                <a:latin typeface="Arial"/>
                <a:ea typeface="Arial"/>
                <a:cs typeface="Arial"/>
                <a:sym typeface="Arial"/>
              </a:rPr>
              <a:t>tính</a:t>
            </a:r>
            <a:r>
              <a:rPr lang="en-US" sz="2400" b="1" i="0" u="none" strike="noStrike" cap="none" dirty="0">
                <a:solidFill>
                  <a:srgbClr val="3333CC"/>
                </a:solidFill>
                <a:latin typeface="Arial"/>
                <a:ea typeface="Arial"/>
                <a:cs typeface="Arial"/>
                <a:sym typeface="Arial"/>
              </a:rPr>
              <a:t> </a:t>
            </a:r>
            <a:r>
              <a:rPr lang="en-US" sz="2400" b="1" i="0" u="none" strike="noStrike" cap="none" dirty="0" err="1">
                <a:solidFill>
                  <a:srgbClr val="3333CC"/>
                </a:solidFill>
                <a:latin typeface="Arial"/>
                <a:ea typeface="Arial"/>
                <a:cs typeface="Arial"/>
                <a:sym typeface="Arial"/>
              </a:rPr>
              <a:t>xách</a:t>
            </a:r>
            <a:r>
              <a:rPr lang="en-US" sz="2400" b="1" i="0" u="none" strike="noStrike" cap="none" dirty="0">
                <a:solidFill>
                  <a:srgbClr val="3333CC"/>
                </a:solidFill>
                <a:latin typeface="Arial"/>
                <a:ea typeface="Arial"/>
                <a:cs typeface="Arial"/>
                <a:sym typeface="Arial"/>
              </a:rPr>
              <a:t> </a:t>
            </a:r>
            <a:r>
              <a:rPr lang="en-US" sz="2400" b="1" i="0" u="none" strike="noStrike" cap="none" dirty="0" err="1">
                <a:solidFill>
                  <a:srgbClr val="3333CC"/>
                </a:solidFill>
                <a:latin typeface="Arial"/>
                <a:ea typeface="Arial"/>
                <a:cs typeface="Arial"/>
                <a:sym typeface="Arial"/>
              </a:rPr>
              <a:t>tay</a:t>
            </a:r>
            <a:r>
              <a:rPr lang="en-US" sz="2400" b="1" i="0" u="none" strike="noStrike" cap="none" dirty="0">
                <a:solidFill>
                  <a:srgbClr val="3333CC"/>
                </a:solidFill>
                <a:latin typeface="Arial"/>
                <a:ea typeface="Arial"/>
                <a:cs typeface="Arial"/>
                <a:sym typeface="Arial"/>
              </a:rPr>
              <a:t> </a:t>
            </a:r>
            <a:r>
              <a:rPr lang="en-US" sz="2400" b="1" i="0" u="none" strike="noStrike" cap="none" dirty="0" err="1">
                <a:solidFill>
                  <a:srgbClr val="3333CC"/>
                </a:solidFill>
                <a:latin typeface="Arial"/>
                <a:ea typeface="Arial"/>
                <a:cs typeface="Arial"/>
                <a:sym typeface="Arial"/>
              </a:rPr>
              <a:t>và</a:t>
            </a:r>
            <a:r>
              <a:rPr lang="en-US" sz="2400" b="1" i="0" u="none" strike="noStrike" cap="none" dirty="0">
                <a:solidFill>
                  <a:srgbClr val="3333CC"/>
                </a:solidFill>
                <a:latin typeface="Arial"/>
                <a:ea typeface="Arial"/>
                <a:cs typeface="Arial"/>
                <a:sym typeface="Arial"/>
              </a:rPr>
              <a:t> </a:t>
            </a:r>
            <a:r>
              <a:rPr lang="en-US" sz="2400" b="1" i="0" u="none" strike="noStrike" cap="none" dirty="0" err="1">
                <a:solidFill>
                  <a:srgbClr val="3333CC"/>
                </a:solidFill>
                <a:latin typeface="Arial"/>
                <a:ea typeface="Arial"/>
                <a:cs typeface="Arial"/>
                <a:sym typeface="Arial"/>
              </a:rPr>
              <a:t>máy</a:t>
            </a:r>
            <a:r>
              <a:rPr lang="en-US" sz="2400" b="1" i="0" u="none" strike="noStrike" cap="none" dirty="0">
                <a:solidFill>
                  <a:srgbClr val="3333CC"/>
                </a:solidFill>
                <a:latin typeface="Arial"/>
                <a:ea typeface="Arial"/>
                <a:cs typeface="Arial"/>
                <a:sym typeface="Arial"/>
              </a:rPr>
              <a:t> </a:t>
            </a:r>
            <a:r>
              <a:rPr lang="en-US" sz="2400" b="1" i="0" u="none" strike="noStrike" cap="none" dirty="0" err="1">
                <a:solidFill>
                  <a:srgbClr val="3333CC"/>
                </a:solidFill>
                <a:latin typeface="Arial"/>
                <a:ea typeface="Arial"/>
                <a:cs typeface="Arial"/>
                <a:sym typeface="Arial"/>
              </a:rPr>
              <a:t>tính</a:t>
            </a:r>
            <a:r>
              <a:rPr lang="en-US" sz="2400" b="1" i="0" u="none" strike="noStrike" cap="none" dirty="0">
                <a:solidFill>
                  <a:srgbClr val="3333CC"/>
                </a:solidFill>
                <a:latin typeface="Arial"/>
                <a:ea typeface="Arial"/>
                <a:cs typeface="Arial"/>
                <a:sym typeface="Arial"/>
              </a:rPr>
              <a:t> </a:t>
            </a:r>
            <a:r>
              <a:rPr lang="en-US" sz="2400" b="1" i="0" u="none" strike="noStrike" cap="none" dirty="0" err="1">
                <a:solidFill>
                  <a:srgbClr val="3333CC"/>
                </a:solidFill>
                <a:latin typeface="Arial"/>
                <a:ea typeface="Arial"/>
                <a:cs typeface="Arial"/>
                <a:sym typeface="Arial"/>
              </a:rPr>
              <a:t>bảng</a:t>
            </a:r>
            <a:r>
              <a:rPr lang="en-US" sz="2400" b="1" i="0" u="none" strike="noStrike" cap="none" dirty="0">
                <a:solidFill>
                  <a:srgbClr val="3333CC"/>
                </a:solidFill>
                <a:latin typeface="Arial"/>
                <a:ea typeface="Arial"/>
                <a:cs typeface="Arial"/>
                <a:sym typeface="Arial"/>
              </a:rPr>
              <a:t> </a:t>
            </a:r>
            <a:r>
              <a:rPr lang="en-US" sz="2400" b="1" i="0" u="none" strike="noStrike" cap="none" dirty="0" err="1">
                <a:solidFill>
                  <a:srgbClr val="3333CC"/>
                </a:solidFill>
                <a:latin typeface="Arial"/>
                <a:ea typeface="Arial"/>
                <a:cs typeface="Arial"/>
                <a:sym typeface="Arial"/>
              </a:rPr>
              <a:t>cũng</a:t>
            </a:r>
            <a:r>
              <a:rPr lang="en-US" sz="2400" b="1" i="0" u="none" strike="noStrike" cap="none" dirty="0">
                <a:solidFill>
                  <a:srgbClr val="3333CC"/>
                </a:solidFill>
                <a:latin typeface="Arial"/>
                <a:ea typeface="Arial"/>
                <a:cs typeface="Arial"/>
                <a:sym typeface="Arial"/>
              </a:rPr>
              <a:t> </a:t>
            </a:r>
            <a:r>
              <a:rPr lang="en-US" sz="2400" b="1" i="0" u="none" strike="noStrike" cap="none" dirty="0">
                <a:solidFill>
                  <a:srgbClr val="FF0000"/>
                </a:solidFill>
                <a:latin typeface="Arial"/>
                <a:ea typeface="Arial"/>
                <a:cs typeface="Arial"/>
                <a:sym typeface="Arial"/>
              </a:rPr>
              <a:t>t</a:t>
            </a:r>
            <a:r>
              <a:rPr lang="vi-VN" sz="2400" b="1" i="0" u="none" strike="noStrike" cap="none" dirty="0">
                <a:solidFill>
                  <a:srgbClr val="FF0000"/>
                </a:solidFill>
                <a:latin typeface="Arial"/>
                <a:ea typeface="Arial"/>
                <a:cs typeface="Arial"/>
                <a:sym typeface="Arial"/>
              </a:rPr>
              <a:t>ư</a:t>
            </a:r>
            <a:r>
              <a:rPr lang="en-US" sz="2400" b="1" i="0" u="none" strike="noStrike" cap="none" dirty="0" err="1">
                <a:solidFill>
                  <a:srgbClr val="FF0000"/>
                </a:solidFill>
                <a:latin typeface="Arial"/>
                <a:ea typeface="Arial"/>
                <a:cs typeface="Arial"/>
                <a:sym typeface="Arial"/>
              </a:rPr>
              <a:t>ơng</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t</a:t>
            </a:r>
            <a:r>
              <a:rPr lang="en-US" sz="2400" b="1" dirty="0" err="1">
                <a:solidFill>
                  <a:srgbClr val="FF0000"/>
                </a:solidFill>
              </a:rPr>
              <a:t>ự</a:t>
            </a:r>
            <a:r>
              <a:rPr lang="en-US" sz="2400" b="0" i="0" u="none" strike="noStrike" cap="none" dirty="0">
                <a:solidFill>
                  <a:schemeClr val="dk1"/>
                </a:solidFill>
                <a:latin typeface="Arial"/>
                <a:ea typeface="Arial"/>
                <a:cs typeface="Arial"/>
                <a:sym typeface="Arial"/>
              </a:rPr>
              <a:t>.</a:t>
            </a:r>
            <a:endParaRPr sz="2400" b="0" i="0" u="none" strike="noStrike" cap="none" dirty="0">
              <a:solidFill>
                <a:srgbClr val="3333CC"/>
              </a:solidFill>
              <a:latin typeface="Arial"/>
              <a:ea typeface="Arial"/>
              <a:cs typeface="Arial"/>
              <a:sym typeface="Arial"/>
            </a:endParaRPr>
          </a:p>
        </p:txBody>
      </p:sp>
      <p:pic>
        <p:nvPicPr>
          <p:cNvPr id="219" name="Google Shape;219;p11"/>
          <p:cNvPicPr preferRelativeResize="0"/>
          <p:nvPr/>
        </p:nvPicPr>
        <p:blipFill rotWithShape="1">
          <a:blip r:embed="rId4">
            <a:alphaModFix/>
          </a:blip>
          <a:srcRect/>
          <a:stretch/>
        </p:blipFill>
        <p:spPr>
          <a:xfrm>
            <a:off x="7207101" y="4004284"/>
            <a:ext cx="2895544" cy="1774906"/>
          </a:xfrm>
          <a:prstGeom prst="rect">
            <a:avLst/>
          </a:prstGeom>
          <a:noFill/>
          <a:ln>
            <a:noFill/>
          </a:ln>
        </p:spPr>
      </p:pic>
      <p:grpSp>
        <p:nvGrpSpPr>
          <p:cNvPr id="220" name="Google Shape;220;p11"/>
          <p:cNvGrpSpPr/>
          <p:nvPr/>
        </p:nvGrpSpPr>
        <p:grpSpPr>
          <a:xfrm>
            <a:off x="2857646" y="3656884"/>
            <a:ext cx="3514725" cy="2686050"/>
            <a:chOff x="1756802" y="3541311"/>
            <a:chExt cx="3514725" cy="2686050"/>
          </a:xfrm>
        </p:grpSpPr>
        <p:pic>
          <p:nvPicPr>
            <p:cNvPr id="221" name="Google Shape;221;p11"/>
            <p:cNvPicPr preferRelativeResize="0"/>
            <p:nvPr/>
          </p:nvPicPr>
          <p:blipFill rotWithShape="1">
            <a:blip r:embed="rId5">
              <a:alphaModFix/>
            </a:blip>
            <a:srcRect/>
            <a:stretch/>
          </p:blipFill>
          <p:spPr>
            <a:xfrm>
              <a:off x="1756802" y="3541311"/>
              <a:ext cx="3514725" cy="2686050"/>
            </a:xfrm>
            <a:prstGeom prst="rect">
              <a:avLst/>
            </a:prstGeom>
            <a:noFill/>
            <a:ln>
              <a:noFill/>
            </a:ln>
          </p:spPr>
        </p:pic>
        <p:pic>
          <p:nvPicPr>
            <p:cNvPr id="222" name="Google Shape;222;p11"/>
            <p:cNvPicPr preferRelativeResize="0"/>
            <p:nvPr/>
          </p:nvPicPr>
          <p:blipFill rotWithShape="1">
            <a:blip r:embed="rId6">
              <a:alphaModFix/>
            </a:blip>
            <a:srcRect/>
            <a:stretch/>
          </p:blipFill>
          <p:spPr>
            <a:xfrm>
              <a:off x="2186086" y="3805518"/>
              <a:ext cx="2601067" cy="1470674"/>
            </a:xfrm>
            <a:prstGeom prst="rect">
              <a:avLst/>
            </a:prstGeom>
            <a:noFill/>
            <a:ln>
              <a:noFill/>
            </a:ln>
          </p:spPr>
        </p:pic>
      </p:grpSp>
      <p:sp>
        <p:nvSpPr>
          <p:cNvPr id="223" name="Google Shape;223;p11"/>
          <p:cNvSpPr/>
          <p:nvPr/>
        </p:nvSpPr>
        <p:spPr>
          <a:xfrm>
            <a:off x="6274522" y="5070390"/>
            <a:ext cx="643000" cy="188259"/>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5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500"/>
                                        <p:tgtEl>
                                          <p:spTgt spid="223"/>
                                        </p:tgtEl>
                                      </p:cBhvr>
                                    </p:animEffect>
                                  </p:childTnLst>
                                </p:cTn>
                              </p:par>
                              <p:par>
                                <p:cTn id="13" presetID="10" presetClass="entr" presetSubtype="0" fill="hold" nodeType="withEffect">
                                  <p:stCondLst>
                                    <p:cond delay="0"/>
                                  </p:stCondLst>
                                  <p:childTnLst>
                                    <p:set>
                                      <p:cBhvr>
                                        <p:cTn id="14" dur="1" fill="hold">
                                          <p:stCondLst>
                                            <p:cond delay="0"/>
                                          </p:stCondLst>
                                        </p:cTn>
                                        <p:tgtEl>
                                          <p:spTgt spid="219"/>
                                        </p:tgtEl>
                                        <p:attrNameLst>
                                          <p:attrName>style.visibility</p:attrName>
                                        </p:attrNameLst>
                                      </p:cBhvr>
                                      <p:to>
                                        <p:strVal val="visible"/>
                                      </p:to>
                                    </p:set>
                                    <p:animEffect transition="in" filter="fade">
                                      <p:cBhvr>
                                        <p:cTn id="15"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2"/>
          <p:cNvPicPr preferRelativeResize="0"/>
          <p:nvPr/>
        </p:nvPicPr>
        <p:blipFill rotWithShape="1">
          <a:blip r:embed="rId3">
            <a:alphaModFix/>
          </a:blip>
          <a:srcRect/>
          <a:stretch/>
        </p:blipFill>
        <p:spPr>
          <a:xfrm>
            <a:off x="4217127" y="309282"/>
            <a:ext cx="3582456" cy="691351"/>
          </a:xfrm>
          <a:prstGeom prst="rect">
            <a:avLst/>
          </a:prstGeom>
          <a:noFill/>
          <a:ln>
            <a:noFill/>
          </a:ln>
        </p:spPr>
      </p:pic>
      <p:grpSp>
        <p:nvGrpSpPr>
          <p:cNvPr id="229" name="Google Shape;229;p12"/>
          <p:cNvGrpSpPr/>
          <p:nvPr/>
        </p:nvGrpSpPr>
        <p:grpSpPr>
          <a:xfrm>
            <a:off x="940993" y="954001"/>
            <a:ext cx="3755557" cy="572494"/>
            <a:chOff x="676256" y="1379897"/>
            <a:chExt cx="3755557" cy="572494"/>
          </a:xfrm>
        </p:grpSpPr>
        <p:grpSp>
          <p:nvGrpSpPr>
            <p:cNvPr id="230" name="Google Shape;230;p12"/>
            <p:cNvGrpSpPr/>
            <p:nvPr/>
          </p:nvGrpSpPr>
          <p:grpSpPr>
            <a:xfrm>
              <a:off x="676256" y="1379897"/>
              <a:ext cx="429926" cy="553998"/>
              <a:chOff x="1069018" y="1379837"/>
              <a:chExt cx="429926" cy="553998"/>
            </a:xfrm>
          </p:grpSpPr>
          <p:sp>
            <p:nvSpPr>
              <p:cNvPr id="231" name="Google Shape;231;p12"/>
              <p:cNvSpPr/>
              <p:nvPr/>
            </p:nvSpPr>
            <p:spPr>
              <a:xfrm>
                <a:off x="1089340" y="1470217"/>
                <a:ext cx="400792" cy="3983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12"/>
              <p:cNvSpPr txBox="1"/>
              <p:nvPr/>
            </p:nvSpPr>
            <p:spPr>
              <a:xfrm>
                <a:off x="1069018" y="1379837"/>
                <a:ext cx="42992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ahoma"/>
                    <a:ea typeface="Tahoma"/>
                    <a:cs typeface="Tahoma"/>
                    <a:sym typeface="Tahoma"/>
                  </a:rPr>
                  <a:t>1</a:t>
                </a:r>
                <a:endParaRPr sz="3000" b="1" i="0" u="none" strike="noStrike" cap="none">
                  <a:solidFill>
                    <a:schemeClr val="lt1"/>
                  </a:solidFill>
                  <a:latin typeface="Tahoma"/>
                  <a:ea typeface="Tahoma"/>
                  <a:cs typeface="Tahoma"/>
                  <a:sym typeface="Tahoma"/>
                </a:endParaRPr>
              </a:p>
            </p:txBody>
          </p:sp>
        </p:grpSp>
        <p:sp>
          <p:nvSpPr>
            <p:cNvPr id="233" name="Google Shape;233;p12"/>
            <p:cNvSpPr txBox="1"/>
            <p:nvPr/>
          </p:nvSpPr>
          <p:spPr>
            <a:xfrm>
              <a:off x="1100452" y="1459948"/>
              <a:ext cx="3331361"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3333CC"/>
                  </a:solidFill>
                  <a:latin typeface="Arial"/>
                  <a:ea typeface="Arial"/>
                  <a:cs typeface="Arial"/>
                  <a:sym typeface="Arial"/>
                </a:rPr>
                <a:t>Khởi động máy tính</a:t>
              </a:r>
              <a:endParaRPr sz="2500" b="1" i="0" u="none" strike="noStrike" cap="none">
                <a:solidFill>
                  <a:srgbClr val="3333CC"/>
                </a:solidFill>
                <a:latin typeface="Arial"/>
                <a:ea typeface="Arial"/>
                <a:cs typeface="Arial"/>
                <a:sym typeface="Arial"/>
              </a:endParaRPr>
            </a:p>
          </p:txBody>
        </p:sp>
      </p:grpSp>
      <p:pic>
        <p:nvPicPr>
          <p:cNvPr id="234" name="Google Shape;234;p12"/>
          <p:cNvPicPr preferRelativeResize="0"/>
          <p:nvPr/>
        </p:nvPicPr>
        <p:blipFill rotWithShape="1">
          <a:blip r:embed="rId4">
            <a:alphaModFix/>
          </a:blip>
          <a:srcRect/>
          <a:stretch/>
        </p:blipFill>
        <p:spPr>
          <a:xfrm>
            <a:off x="6150136" y="4585657"/>
            <a:ext cx="1951948" cy="1251249"/>
          </a:xfrm>
          <a:prstGeom prst="rect">
            <a:avLst/>
          </a:prstGeom>
          <a:noFill/>
          <a:ln>
            <a:noFill/>
          </a:ln>
        </p:spPr>
      </p:pic>
      <p:sp>
        <p:nvSpPr>
          <p:cNvPr id="235" name="Google Shape;235;p12"/>
          <p:cNvSpPr/>
          <p:nvPr/>
        </p:nvSpPr>
        <p:spPr>
          <a:xfrm>
            <a:off x="778332" y="1428215"/>
            <a:ext cx="10481070" cy="2589717"/>
          </a:xfrm>
          <a:prstGeom prst="roundRect">
            <a:avLst>
              <a:gd name="adj" fmla="val 16667"/>
            </a:avLst>
          </a:prstGeom>
          <a:noFill/>
          <a:ln>
            <a:noFill/>
          </a:ln>
        </p:spPr>
        <p:txBody>
          <a:bodyPr spcFirstLastPara="1" wrap="square" lIns="91425" tIns="45700" rIns="91425" bIns="45700" anchor="t" anchorCtr="0">
            <a:noAutofit/>
          </a:bodyPr>
          <a:lstStyle/>
          <a:p>
            <a:pPr marL="630237" marR="0" lvl="0" indent="-342900" algn="just" rtl="0">
              <a:lnSpc>
                <a:spcPct val="120000"/>
              </a:lnSpc>
              <a:spcBef>
                <a:spcPts val="0"/>
              </a:spcBef>
              <a:spcAft>
                <a:spcPts val="0"/>
              </a:spcAft>
              <a:buClr>
                <a:srgbClr val="FF0000"/>
              </a:buClr>
              <a:buSzPts val="2400"/>
              <a:buFont typeface="Noto Sans Symbols"/>
              <a:buChar char="❖"/>
            </a:pPr>
            <a:r>
              <a:rPr lang="en-US" sz="2400" b="1" i="0" u="none" strike="noStrike" cap="none">
                <a:solidFill>
                  <a:srgbClr val="3333CC"/>
                </a:solidFill>
                <a:latin typeface="Calibri"/>
                <a:ea typeface="Calibri"/>
                <a:cs typeface="Calibri"/>
                <a:sym typeface="Calibri"/>
              </a:rPr>
              <a:t>Thực hiện các thao tác dưới đây để khởi động máy tính:</a:t>
            </a:r>
            <a:endParaRPr sz="2400" b="1" i="0" u="none" strike="noStrike" cap="none">
              <a:solidFill>
                <a:srgbClr val="3333CC"/>
              </a:solidFill>
              <a:latin typeface="Calibri"/>
              <a:ea typeface="Calibri"/>
              <a:cs typeface="Calibri"/>
              <a:sym typeface="Calibri"/>
            </a:endParaRPr>
          </a:p>
          <a:p>
            <a:pPr marL="287337" marR="0" lvl="0" indent="0" algn="just" rtl="0">
              <a:lnSpc>
                <a:spcPct val="120000"/>
              </a:lnSpc>
              <a:spcBef>
                <a:spcPts val="600"/>
              </a:spcBef>
              <a:spcAft>
                <a:spcPts val="0"/>
              </a:spcAft>
              <a:buClr>
                <a:srgbClr val="000000"/>
              </a:buClr>
              <a:buSzPts val="2400"/>
              <a:buFont typeface="Arial"/>
              <a:buNone/>
            </a:pPr>
            <a:r>
              <a:rPr lang="en-US" sz="2400" b="0" i="0" u="none" strike="noStrike" cap="none">
                <a:solidFill>
                  <a:srgbClr val="FF0000"/>
                </a:solidFill>
                <a:latin typeface="Arial"/>
                <a:ea typeface="Arial"/>
                <a:cs typeface="Arial"/>
                <a:sym typeface="Arial"/>
              </a:rPr>
              <a:t>    [1] </a:t>
            </a:r>
            <a:r>
              <a:rPr lang="en-US" sz="2400" b="0" i="0" u="none" strike="noStrike" cap="none">
                <a:solidFill>
                  <a:srgbClr val="3333CC"/>
                </a:solidFill>
                <a:latin typeface="Arial"/>
                <a:ea typeface="Arial"/>
                <a:cs typeface="Arial"/>
                <a:sym typeface="Arial"/>
              </a:rPr>
              <a:t>Nhấn nút nguồn màn hình </a:t>
            </a:r>
            <a:endParaRPr sz="2400" b="0" i="0" u="none" strike="noStrike" cap="none">
              <a:solidFill>
                <a:srgbClr val="3333CC"/>
              </a:solidFill>
              <a:latin typeface="Arial"/>
              <a:ea typeface="Arial"/>
              <a:cs typeface="Arial"/>
              <a:sym typeface="Arial"/>
            </a:endParaRPr>
          </a:p>
          <a:p>
            <a:pPr marL="287337" marR="0" lvl="0" indent="0" algn="just" rtl="0">
              <a:lnSpc>
                <a:spcPct val="120000"/>
              </a:lnSpc>
              <a:spcBef>
                <a:spcPts val="300"/>
              </a:spcBef>
              <a:spcAft>
                <a:spcPts val="0"/>
              </a:spcAft>
              <a:buClr>
                <a:srgbClr val="000000"/>
              </a:buClr>
              <a:buSzPts val="2400"/>
              <a:buFont typeface="Arial"/>
              <a:buNone/>
            </a:pPr>
            <a:r>
              <a:rPr lang="en-US" sz="2400" b="0" i="0" u="none" strike="noStrike" cap="none">
                <a:solidFill>
                  <a:srgbClr val="FF0000"/>
                </a:solidFill>
                <a:latin typeface="Arial"/>
                <a:ea typeface="Arial"/>
                <a:cs typeface="Arial"/>
                <a:sym typeface="Arial"/>
              </a:rPr>
              <a:t>    [2] </a:t>
            </a:r>
            <a:r>
              <a:rPr lang="en-US" sz="2400" b="0" i="0" u="none" strike="noStrike" cap="none">
                <a:solidFill>
                  <a:srgbClr val="3333CC"/>
                </a:solidFill>
                <a:latin typeface="Arial"/>
                <a:ea typeface="Arial"/>
                <a:cs typeface="Arial"/>
                <a:sym typeface="Arial"/>
              </a:rPr>
              <a:t>Nhấn nút nguồn trên thân máy</a:t>
            </a:r>
            <a:endParaRPr sz="2400" b="0" i="0" u="none" strike="noStrike" cap="none">
              <a:solidFill>
                <a:srgbClr val="3333CC"/>
              </a:solidFill>
              <a:latin typeface="Arial"/>
              <a:ea typeface="Arial"/>
              <a:cs typeface="Arial"/>
              <a:sym typeface="Arial"/>
            </a:endParaRPr>
          </a:p>
          <a:p>
            <a:pPr marL="630237" marR="0" lvl="0" indent="-342900" algn="just" rtl="0">
              <a:lnSpc>
                <a:spcPct val="120000"/>
              </a:lnSpc>
              <a:spcBef>
                <a:spcPts val="600"/>
              </a:spcBef>
              <a:spcAft>
                <a:spcPts val="0"/>
              </a:spcAft>
              <a:buClr>
                <a:srgbClr val="FF0000"/>
              </a:buClr>
              <a:buSzPts val="2400"/>
              <a:buFont typeface="Noto Sans Symbols"/>
              <a:buChar char="❖"/>
            </a:pPr>
            <a:r>
              <a:rPr lang="en-US" sz="2400" b="0" i="0" u="none" strike="noStrike" cap="none">
                <a:solidFill>
                  <a:schemeClr val="dk1"/>
                </a:solidFill>
                <a:latin typeface="Calibri"/>
                <a:ea typeface="Calibri"/>
                <a:cs typeface="Calibri"/>
                <a:sym typeface="Calibri"/>
              </a:rPr>
              <a:t> </a:t>
            </a:r>
            <a:r>
              <a:rPr lang="en-US" sz="2400" b="1" i="0" u="none" strike="noStrike" cap="none">
                <a:solidFill>
                  <a:srgbClr val="3333CC"/>
                </a:solidFill>
                <a:latin typeface="Arial"/>
                <a:ea typeface="Arial"/>
                <a:cs typeface="Arial"/>
                <a:sym typeface="Arial"/>
              </a:rPr>
              <a:t>Với máy tính xách tay và máy tính bảng chỉ cần nhấn nút nguồn</a:t>
            </a:r>
            <a:r>
              <a:rPr lang="en-US" sz="2400" b="0" i="0" u="none" strike="noStrike" cap="none">
                <a:solidFill>
                  <a:schemeClr val="dk1"/>
                </a:solidFill>
                <a:latin typeface="Arial"/>
                <a:ea typeface="Arial"/>
                <a:cs typeface="Arial"/>
                <a:sym typeface="Arial"/>
              </a:rPr>
              <a:t>.</a:t>
            </a:r>
            <a:endParaRPr sz="2400" b="0" i="0" u="none" strike="noStrike" cap="none">
              <a:solidFill>
                <a:srgbClr val="3333CC"/>
              </a:solidFill>
              <a:latin typeface="Arial"/>
              <a:ea typeface="Arial"/>
              <a:cs typeface="Arial"/>
              <a:sym typeface="Arial"/>
            </a:endParaRPr>
          </a:p>
        </p:txBody>
      </p:sp>
      <p:grpSp>
        <p:nvGrpSpPr>
          <p:cNvPr id="236" name="Google Shape;236;p12"/>
          <p:cNvGrpSpPr/>
          <p:nvPr/>
        </p:nvGrpSpPr>
        <p:grpSpPr>
          <a:xfrm>
            <a:off x="2159525" y="3580515"/>
            <a:ext cx="3435029" cy="2885015"/>
            <a:chOff x="3890962" y="1383959"/>
            <a:chExt cx="4410075" cy="4013892"/>
          </a:xfrm>
        </p:grpSpPr>
        <p:pic>
          <p:nvPicPr>
            <p:cNvPr id="237" name="Google Shape;237;p12"/>
            <p:cNvPicPr preferRelativeResize="0"/>
            <p:nvPr/>
          </p:nvPicPr>
          <p:blipFill rotWithShape="1">
            <a:blip r:embed="rId5">
              <a:alphaModFix/>
            </a:blip>
            <a:srcRect t="1091" b="2913"/>
            <a:stretch/>
          </p:blipFill>
          <p:spPr>
            <a:xfrm>
              <a:off x="3890962" y="1383959"/>
              <a:ext cx="4410075" cy="4013892"/>
            </a:xfrm>
            <a:prstGeom prst="rect">
              <a:avLst/>
            </a:prstGeom>
            <a:noFill/>
            <a:ln>
              <a:noFill/>
            </a:ln>
          </p:spPr>
        </p:pic>
        <p:pic>
          <p:nvPicPr>
            <p:cNvPr id="238" name="Google Shape;238;p12"/>
            <p:cNvPicPr preferRelativeResize="0"/>
            <p:nvPr/>
          </p:nvPicPr>
          <p:blipFill rotWithShape="1">
            <a:blip r:embed="rId6">
              <a:alphaModFix/>
            </a:blip>
            <a:srcRect/>
            <a:stretch/>
          </p:blipFill>
          <p:spPr>
            <a:xfrm>
              <a:off x="6777681" y="2339753"/>
              <a:ext cx="1278924" cy="3035436"/>
            </a:xfrm>
            <a:prstGeom prst="rect">
              <a:avLst/>
            </a:prstGeom>
            <a:noFill/>
            <a:ln>
              <a:noFill/>
            </a:ln>
          </p:spPr>
        </p:pic>
      </p:grpSp>
      <p:sp>
        <p:nvSpPr>
          <p:cNvPr id="239" name="Google Shape;239;p12"/>
          <p:cNvSpPr/>
          <p:nvPr/>
        </p:nvSpPr>
        <p:spPr>
          <a:xfrm>
            <a:off x="4814625" y="5023023"/>
            <a:ext cx="643000" cy="188259"/>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par>
                                <p:cTn id="13" presetID="10" presetClass="entr" presetSubtype="0" fill="hold" nodeType="withEffect">
                                  <p:stCondLst>
                                    <p:cond delay="0"/>
                                  </p:stCondLst>
                                  <p:childTnLst>
                                    <p:set>
                                      <p:cBhvr>
                                        <p:cTn id="14" dur="1" fill="hold">
                                          <p:stCondLst>
                                            <p:cond delay="0"/>
                                          </p:stCondLst>
                                        </p:cTn>
                                        <p:tgtEl>
                                          <p:spTgt spid="234"/>
                                        </p:tgtEl>
                                        <p:attrNameLst>
                                          <p:attrName>style.visibility</p:attrName>
                                        </p:attrNameLst>
                                      </p:cBhvr>
                                      <p:to>
                                        <p:strVal val="visible"/>
                                      </p:to>
                                    </p:set>
                                    <p:animEffect transition="in" filter="fade">
                                      <p:cBhvr>
                                        <p:cTn id="15"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3"/>
          <p:cNvPicPr preferRelativeResize="0"/>
          <p:nvPr/>
        </p:nvPicPr>
        <p:blipFill rotWithShape="1">
          <a:blip r:embed="rId3">
            <a:alphaModFix/>
          </a:blip>
          <a:srcRect/>
          <a:stretch/>
        </p:blipFill>
        <p:spPr>
          <a:xfrm>
            <a:off x="4217127" y="309282"/>
            <a:ext cx="3582456" cy="691351"/>
          </a:xfrm>
          <a:prstGeom prst="rect">
            <a:avLst/>
          </a:prstGeom>
          <a:noFill/>
          <a:ln>
            <a:noFill/>
          </a:ln>
        </p:spPr>
      </p:pic>
      <p:grpSp>
        <p:nvGrpSpPr>
          <p:cNvPr id="245" name="Google Shape;245;p13"/>
          <p:cNvGrpSpPr/>
          <p:nvPr/>
        </p:nvGrpSpPr>
        <p:grpSpPr>
          <a:xfrm>
            <a:off x="940993" y="954001"/>
            <a:ext cx="3755557" cy="572494"/>
            <a:chOff x="676256" y="1379897"/>
            <a:chExt cx="3755557" cy="572494"/>
          </a:xfrm>
        </p:grpSpPr>
        <p:grpSp>
          <p:nvGrpSpPr>
            <p:cNvPr id="246" name="Google Shape;246;p13"/>
            <p:cNvGrpSpPr/>
            <p:nvPr/>
          </p:nvGrpSpPr>
          <p:grpSpPr>
            <a:xfrm>
              <a:off x="676256" y="1379897"/>
              <a:ext cx="429926" cy="553998"/>
              <a:chOff x="1069018" y="1379837"/>
              <a:chExt cx="429926" cy="553998"/>
            </a:xfrm>
          </p:grpSpPr>
          <p:sp>
            <p:nvSpPr>
              <p:cNvPr id="247" name="Google Shape;247;p13"/>
              <p:cNvSpPr/>
              <p:nvPr/>
            </p:nvSpPr>
            <p:spPr>
              <a:xfrm>
                <a:off x="1089340" y="1470217"/>
                <a:ext cx="400792" cy="3983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p13"/>
              <p:cNvSpPr txBox="1"/>
              <p:nvPr/>
            </p:nvSpPr>
            <p:spPr>
              <a:xfrm>
                <a:off x="1069018" y="1379837"/>
                <a:ext cx="42992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ahoma"/>
                    <a:ea typeface="Tahoma"/>
                    <a:cs typeface="Tahoma"/>
                    <a:sym typeface="Tahoma"/>
                  </a:rPr>
                  <a:t>1</a:t>
                </a:r>
                <a:endParaRPr sz="3000" b="1" i="0" u="none" strike="noStrike" cap="none">
                  <a:solidFill>
                    <a:schemeClr val="lt1"/>
                  </a:solidFill>
                  <a:latin typeface="Tahoma"/>
                  <a:ea typeface="Tahoma"/>
                  <a:cs typeface="Tahoma"/>
                  <a:sym typeface="Tahoma"/>
                </a:endParaRPr>
              </a:p>
            </p:txBody>
          </p:sp>
        </p:grpSp>
        <p:sp>
          <p:nvSpPr>
            <p:cNvPr id="249" name="Google Shape;249;p13"/>
            <p:cNvSpPr txBox="1"/>
            <p:nvPr/>
          </p:nvSpPr>
          <p:spPr>
            <a:xfrm>
              <a:off x="1100452" y="1459948"/>
              <a:ext cx="3331361"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3333CC"/>
                  </a:solidFill>
                  <a:latin typeface="Arial"/>
                  <a:ea typeface="Arial"/>
                  <a:cs typeface="Arial"/>
                  <a:sym typeface="Arial"/>
                </a:rPr>
                <a:t>Khởi động máy tính</a:t>
              </a:r>
              <a:endParaRPr sz="2500" b="1" i="0" u="none" strike="noStrike" cap="none">
                <a:solidFill>
                  <a:srgbClr val="3333CC"/>
                </a:solidFill>
                <a:latin typeface="Arial"/>
                <a:ea typeface="Arial"/>
                <a:cs typeface="Arial"/>
                <a:sym typeface="Arial"/>
              </a:endParaRPr>
            </a:p>
          </p:txBody>
        </p:sp>
      </p:grpSp>
      <p:sp>
        <p:nvSpPr>
          <p:cNvPr id="250" name="Google Shape;250;p13"/>
          <p:cNvSpPr/>
          <p:nvPr/>
        </p:nvSpPr>
        <p:spPr>
          <a:xfrm>
            <a:off x="860221" y="1496455"/>
            <a:ext cx="10208116" cy="1375193"/>
          </a:xfrm>
          <a:prstGeom prst="roundRect">
            <a:avLst>
              <a:gd name="adj" fmla="val 16667"/>
            </a:avLst>
          </a:prstGeom>
          <a:noFill/>
          <a:ln>
            <a:noFill/>
          </a:ln>
        </p:spPr>
        <p:txBody>
          <a:bodyPr spcFirstLastPara="1" wrap="square" lIns="91425" tIns="45700" rIns="91425" bIns="45700" anchor="t" anchorCtr="0">
            <a:noAutofit/>
          </a:bodyPr>
          <a:lstStyle/>
          <a:p>
            <a:pPr marL="630237" marR="0" lvl="0" indent="-342900" algn="just" rtl="0">
              <a:lnSpc>
                <a:spcPct val="120000"/>
              </a:lnSpc>
              <a:spcBef>
                <a:spcPts val="0"/>
              </a:spcBef>
              <a:spcAft>
                <a:spcPts val="0"/>
              </a:spcAft>
              <a:buClr>
                <a:srgbClr val="FF0000"/>
              </a:buClr>
              <a:buSzPts val="2400"/>
              <a:buFont typeface="Noto Sans Symbols"/>
              <a:buChar char="❖"/>
            </a:pPr>
            <a:r>
              <a:rPr lang="en-US" sz="2400" b="1" i="0" u="none" strike="noStrike" cap="none">
                <a:solidFill>
                  <a:srgbClr val="FF0000"/>
                </a:solidFill>
                <a:latin typeface="Arial"/>
                <a:ea typeface="Arial"/>
                <a:cs typeface="Arial"/>
                <a:sym typeface="Arial"/>
              </a:rPr>
              <a:t>Lưu ý:</a:t>
            </a:r>
            <a:r>
              <a:rPr lang="en-US" sz="2400" b="1" i="0" u="none" strike="noStrike" cap="none">
                <a:solidFill>
                  <a:srgbClr val="3333CC"/>
                </a:solidFill>
                <a:latin typeface="Arial"/>
                <a:ea typeface="Arial"/>
                <a:cs typeface="Arial"/>
                <a:sym typeface="Arial"/>
              </a:rPr>
              <a:t> </a:t>
            </a:r>
            <a:r>
              <a:rPr lang="en-US" sz="2400" b="0" i="0" u="none" strike="noStrike" cap="none">
                <a:solidFill>
                  <a:srgbClr val="3333CC"/>
                </a:solidFill>
                <a:latin typeface="Calibri"/>
                <a:ea typeface="Calibri"/>
                <a:cs typeface="Calibri"/>
                <a:sym typeface="Calibri"/>
              </a:rPr>
              <a:t>Trong quá trình khởi động, máy tính có thể yêu cầu nhập mật khẩu.</a:t>
            </a:r>
            <a:endParaRPr sz="2400" b="0" i="0" u="none" strike="noStrike" cap="none">
              <a:solidFill>
                <a:srgbClr val="3333CC"/>
              </a:solidFill>
              <a:latin typeface="Arial"/>
              <a:ea typeface="Arial"/>
              <a:cs typeface="Arial"/>
              <a:sym typeface="Arial"/>
            </a:endParaRPr>
          </a:p>
        </p:txBody>
      </p:sp>
      <p:grpSp>
        <p:nvGrpSpPr>
          <p:cNvPr id="251" name="Google Shape;251;p13"/>
          <p:cNvGrpSpPr/>
          <p:nvPr/>
        </p:nvGrpSpPr>
        <p:grpSpPr>
          <a:xfrm>
            <a:off x="3565820" y="2279178"/>
            <a:ext cx="5368552" cy="4067032"/>
            <a:chOff x="3565820" y="2238234"/>
            <a:chExt cx="5368552" cy="4067032"/>
          </a:xfrm>
        </p:grpSpPr>
        <p:pic>
          <p:nvPicPr>
            <p:cNvPr id="252" name="Google Shape;252;p13"/>
            <p:cNvPicPr preferRelativeResize="0"/>
            <p:nvPr/>
          </p:nvPicPr>
          <p:blipFill rotWithShape="1">
            <a:blip r:embed="rId4">
              <a:alphaModFix/>
            </a:blip>
            <a:srcRect/>
            <a:stretch/>
          </p:blipFill>
          <p:spPr>
            <a:xfrm>
              <a:off x="3565820" y="2238234"/>
              <a:ext cx="5368552" cy="4067032"/>
            </a:xfrm>
            <a:prstGeom prst="rect">
              <a:avLst/>
            </a:prstGeom>
            <a:noFill/>
            <a:ln>
              <a:noFill/>
            </a:ln>
          </p:spPr>
        </p:pic>
        <p:pic>
          <p:nvPicPr>
            <p:cNvPr id="253" name="Google Shape;253;p13"/>
            <p:cNvPicPr preferRelativeResize="0"/>
            <p:nvPr/>
          </p:nvPicPr>
          <p:blipFill rotWithShape="1">
            <a:blip r:embed="rId5">
              <a:alphaModFix/>
            </a:blip>
            <a:srcRect l="1378" t="1085"/>
            <a:stretch/>
          </p:blipFill>
          <p:spPr>
            <a:xfrm>
              <a:off x="3773027" y="2429301"/>
              <a:ext cx="5002483" cy="2784143"/>
            </a:xfrm>
            <a:prstGeom prst="rect">
              <a:avLst/>
            </a:prstGeom>
            <a:noFill/>
            <a:ln>
              <a:noFill/>
            </a:ln>
          </p:spPr>
        </p:pic>
        <p:pic>
          <p:nvPicPr>
            <p:cNvPr id="254" name="Google Shape;254;p13"/>
            <p:cNvPicPr preferRelativeResize="0"/>
            <p:nvPr/>
          </p:nvPicPr>
          <p:blipFill rotWithShape="1">
            <a:blip r:embed="rId6">
              <a:alphaModFix/>
            </a:blip>
            <a:srcRect/>
            <a:stretch/>
          </p:blipFill>
          <p:spPr>
            <a:xfrm>
              <a:off x="3565820" y="6016501"/>
              <a:ext cx="271779" cy="288765"/>
            </a:xfrm>
            <a:prstGeom prst="rect">
              <a:avLst/>
            </a:prstGeom>
            <a:noFill/>
            <a:ln>
              <a:noFill/>
            </a:ln>
          </p:spPr>
        </p:pic>
      </p:grpSp>
      <p:pic>
        <p:nvPicPr>
          <p:cNvPr id="255" name="Google Shape;255;p13"/>
          <p:cNvPicPr preferRelativeResize="0"/>
          <p:nvPr/>
        </p:nvPicPr>
        <p:blipFill rotWithShape="1">
          <a:blip r:embed="rId7">
            <a:alphaModFix/>
          </a:blip>
          <a:srcRect/>
          <a:stretch/>
        </p:blipFill>
        <p:spPr>
          <a:xfrm>
            <a:off x="3703428" y="2426898"/>
            <a:ext cx="5072081" cy="2827490"/>
          </a:xfrm>
          <a:prstGeom prst="rect">
            <a:avLst/>
          </a:prstGeom>
          <a:noFill/>
          <a:ln>
            <a:noFill/>
          </a:ln>
        </p:spPr>
      </p:pic>
      <p:sp>
        <p:nvSpPr>
          <p:cNvPr id="256" name="Google Shape;256;p13"/>
          <p:cNvSpPr txBox="1"/>
          <p:nvPr/>
        </p:nvSpPr>
        <p:spPr>
          <a:xfrm>
            <a:off x="770715" y="4147263"/>
            <a:ext cx="1753691" cy="461665"/>
          </a:xfrm>
          <a:prstGeom prst="rect">
            <a:avLst/>
          </a:prstGeom>
          <a:noFill/>
          <a:ln>
            <a:noFill/>
          </a:ln>
        </p:spPr>
        <p:txBody>
          <a:bodyPr spcFirstLastPara="1" wrap="square" lIns="91425" tIns="45700" rIns="91425" bIns="45700" anchor="t" anchorCtr="0">
            <a:spAutoFit/>
          </a:bodyPr>
          <a:lstStyle/>
          <a:p>
            <a:pPr marL="338138" marR="0" lvl="0" indent="-338138"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Biểu tượng</a:t>
            </a:r>
            <a:endParaRPr sz="2400" b="0" i="0" u="none" strike="noStrike" cap="none">
              <a:solidFill>
                <a:schemeClr val="dk1"/>
              </a:solidFill>
              <a:latin typeface="Arial"/>
              <a:ea typeface="Arial"/>
              <a:cs typeface="Arial"/>
              <a:sym typeface="Arial"/>
            </a:endParaRPr>
          </a:p>
        </p:txBody>
      </p:sp>
      <p:cxnSp>
        <p:nvCxnSpPr>
          <p:cNvPr id="257" name="Google Shape;257;p13"/>
          <p:cNvCxnSpPr/>
          <p:nvPr/>
        </p:nvCxnSpPr>
        <p:spPr>
          <a:xfrm rot="10800000" flipH="1">
            <a:off x="1738297" y="3334051"/>
            <a:ext cx="2772743" cy="852379"/>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fade">
                                      <p:cBhvr>
                                        <p:cTn id="12" dur="500"/>
                                        <p:tgtEl>
                                          <p:spTgt spid="2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
                                        </p:tgtEl>
                                        <p:attrNameLst>
                                          <p:attrName>style.visibility</p:attrName>
                                        </p:attrNameLst>
                                      </p:cBhvr>
                                      <p:to>
                                        <p:strVal val="visible"/>
                                      </p:to>
                                    </p:set>
                                    <p:animEffect transition="in" filter="fade">
                                      <p:cBhvr>
                                        <p:cTn id="17" dur="500"/>
                                        <p:tgtEl>
                                          <p:spTgt spid="25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57"/>
                                        </p:tgtEl>
                                        <p:attrNameLst>
                                          <p:attrName>style.visibility</p:attrName>
                                        </p:attrNameLst>
                                      </p:cBhvr>
                                      <p:to>
                                        <p:strVal val="visible"/>
                                      </p:to>
                                    </p:set>
                                    <p:animEffect transition="in" filter="fade">
                                      <p:cBhvr>
                                        <p:cTn id="21"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262" name="Google Shape;262;p14"/>
          <p:cNvGrpSpPr/>
          <p:nvPr/>
        </p:nvGrpSpPr>
        <p:grpSpPr>
          <a:xfrm>
            <a:off x="807120" y="1168279"/>
            <a:ext cx="5252303" cy="553998"/>
            <a:chOff x="682011" y="1392470"/>
            <a:chExt cx="5252303" cy="553998"/>
          </a:xfrm>
        </p:grpSpPr>
        <p:grpSp>
          <p:nvGrpSpPr>
            <p:cNvPr id="263" name="Google Shape;263;p14"/>
            <p:cNvGrpSpPr/>
            <p:nvPr/>
          </p:nvGrpSpPr>
          <p:grpSpPr>
            <a:xfrm>
              <a:off x="682011" y="1392470"/>
              <a:ext cx="429926" cy="553998"/>
              <a:chOff x="1074773" y="1392410"/>
              <a:chExt cx="429926" cy="553998"/>
            </a:xfrm>
          </p:grpSpPr>
          <p:sp>
            <p:nvSpPr>
              <p:cNvPr id="264" name="Google Shape;264;p14"/>
              <p:cNvSpPr/>
              <p:nvPr/>
            </p:nvSpPr>
            <p:spPr>
              <a:xfrm>
                <a:off x="1089340" y="1470217"/>
                <a:ext cx="400792" cy="3983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14"/>
              <p:cNvSpPr txBox="1"/>
              <p:nvPr/>
            </p:nvSpPr>
            <p:spPr>
              <a:xfrm>
                <a:off x="1074773" y="1392410"/>
                <a:ext cx="42992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ahoma"/>
                    <a:ea typeface="Tahoma"/>
                    <a:cs typeface="Tahoma"/>
                    <a:sym typeface="Tahoma"/>
                  </a:rPr>
                  <a:t>2</a:t>
                </a:r>
                <a:endParaRPr sz="3000" b="1" i="0" u="none" strike="noStrike" cap="none">
                  <a:solidFill>
                    <a:schemeClr val="lt1"/>
                  </a:solidFill>
                  <a:latin typeface="Tahoma"/>
                  <a:ea typeface="Tahoma"/>
                  <a:cs typeface="Tahoma"/>
                  <a:sym typeface="Tahoma"/>
                </a:endParaRPr>
              </a:p>
            </p:txBody>
          </p:sp>
        </p:grpSp>
        <p:sp>
          <p:nvSpPr>
            <p:cNvPr id="266" name="Google Shape;266;p14"/>
            <p:cNvSpPr txBox="1"/>
            <p:nvPr/>
          </p:nvSpPr>
          <p:spPr>
            <a:xfrm>
              <a:off x="1111937" y="1425501"/>
              <a:ext cx="4822377" cy="513346"/>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2400"/>
                <a:buFont typeface="Arial"/>
                <a:buNone/>
              </a:pPr>
              <a:r>
                <a:rPr lang="en-US" sz="2400" b="1" i="0" u="none" strike="noStrike" cap="none">
                  <a:solidFill>
                    <a:srgbClr val="3333CC"/>
                  </a:solidFill>
                  <a:latin typeface="Arial"/>
                  <a:ea typeface="Arial"/>
                  <a:cs typeface="Arial"/>
                  <a:sym typeface="Arial"/>
                </a:rPr>
                <a:t>Kích hoạt phần mềm ứng dụng</a:t>
              </a:r>
              <a:endParaRPr sz="2400" b="1" i="0" u="none" strike="noStrike" cap="none">
                <a:solidFill>
                  <a:srgbClr val="3333CC"/>
                </a:solidFill>
                <a:latin typeface="Arial"/>
                <a:ea typeface="Arial"/>
                <a:cs typeface="Arial"/>
                <a:sym typeface="Arial"/>
              </a:endParaRPr>
            </a:p>
          </p:txBody>
        </p:sp>
      </p:grpSp>
      <p:pic>
        <p:nvPicPr>
          <p:cNvPr id="267" name="Google Shape;267;p14"/>
          <p:cNvPicPr preferRelativeResize="0"/>
          <p:nvPr/>
        </p:nvPicPr>
        <p:blipFill rotWithShape="1">
          <a:blip r:embed="rId3">
            <a:alphaModFix/>
          </a:blip>
          <a:srcRect/>
          <a:stretch/>
        </p:blipFill>
        <p:spPr>
          <a:xfrm>
            <a:off x="4290256" y="388877"/>
            <a:ext cx="3643985" cy="703225"/>
          </a:xfrm>
          <a:prstGeom prst="rect">
            <a:avLst/>
          </a:prstGeom>
          <a:noFill/>
          <a:ln>
            <a:noFill/>
          </a:ln>
        </p:spPr>
      </p:pic>
      <p:sp>
        <p:nvSpPr>
          <p:cNvPr id="268" name="Google Shape;268;p14"/>
          <p:cNvSpPr/>
          <p:nvPr/>
        </p:nvSpPr>
        <p:spPr>
          <a:xfrm>
            <a:off x="617499" y="1699313"/>
            <a:ext cx="10525989" cy="928042"/>
          </a:xfrm>
          <a:prstGeom prst="roundRect">
            <a:avLst>
              <a:gd name="adj" fmla="val 16667"/>
            </a:avLst>
          </a:prstGeom>
          <a:noFill/>
          <a:ln>
            <a:noFill/>
          </a:ln>
        </p:spPr>
        <p:txBody>
          <a:bodyPr spcFirstLastPara="1" wrap="square" lIns="91425" tIns="45700" rIns="91425" bIns="45700" anchor="t" anchorCtr="0">
            <a:noAutofit/>
          </a:bodyPr>
          <a:lstStyle/>
          <a:p>
            <a:pPr marL="287337" marR="0" lvl="0" indent="0" algn="just" rtl="0">
              <a:lnSpc>
                <a:spcPct val="120000"/>
              </a:lnSpc>
              <a:spcBef>
                <a:spcPts val="0"/>
              </a:spcBef>
              <a:spcAft>
                <a:spcPts val="0"/>
              </a:spcAft>
              <a:buClr>
                <a:srgbClr val="000000"/>
              </a:buClr>
              <a:buSzPts val="2400"/>
              <a:buFont typeface="Arial"/>
              <a:buNone/>
            </a:pPr>
            <a:r>
              <a:rPr lang="en-US" sz="2400" b="1" i="0" u="none" strike="noStrike" cap="none">
                <a:solidFill>
                  <a:srgbClr val="3333CC"/>
                </a:solidFill>
                <a:latin typeface="Calibri"/>
                <a:ea typeface="Calibri"/>
                <a:cs typeface="Calibri"/>
                <a:sym typeface="Calibri"/>
              </a:rPr>
              <a:t>    </a:t>
            </a:r>
            <a:r>
              <a:rPr lang="en-US" sz="2400" b="1" i="0" u="none" strike="noStrike" cap="none">
                <a:solidFill>
                  <a:srgbClr val="3333CC"/>
                </a:solidFill>
                <a:latin typeface="Arial"/>
                <a:ea typeface="Arial"/>
                <a:cs typeface="Arial"/>
                <a:sym typeface="Arial"/>
              </a:rPr>
              <a:t>a. Kích hoạt phần mềm Notepad</a:t>
            </a:r>
            <a:endParaRPr sz="1400" b="0" i="0" u="none" strike="noStrike" cap="none">
              <a:solidFill>
                <a:srgbClr val="000000"/>
              </a:solidFill>
              <a:latin typeface="Arial"/>
              <a:ea typeface="Arial"/>
              <a:cs typeface="Arial"/>
              <a:sym typeface="Arial"/>
            </a:endParaRPr>
          </a:p>
          <a:p>
            <a:pPr marL="287337" marR="0" lvl="0" indent="0" algn="just" rtl="0">
              <a:lnSpc>
                <a:spcPct val="120000"/>
              </a:lnSpc>
              <a:spcBef>
                <a:spcPts val="60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t>
            </a:r>
            <a:r>
              <a:rPr lang="en-US" sz="2400" b="0" i="0" u="none" strike="noStrike" cap="none">
                <a:solidFill>
                  <a:srgbClr val="3333CC"/>
                </a:solidFill>
                <a:latin typeface="Arial"/>
                <a:ea typeface="Arial"/>
                <a:cs typeface="Arial"/>
                <a:sym typeface="Arial"/>
              </a:rPr>
              <a:t>-  Nháy đúp chuột vào biểu tượng Notepad          trên màn hình;</a:t>
            </a:r>
            <a:r>
              <a:rPr lang="en-US" sz="2400" b="1" i="0" u="none" strike="noStrike" cap="none">
                <a:solidFill>
                  <a:srgbClr val="3333CC"/>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87337" marR="0" lvl="0" indent="0" algn="just" rtl="0">
              <a:lnSpc>
                <a:spcPct val="120000"/>
              </a:lnSpc>
              <a:spcBef>
                <a:spcPts val="600"/>
              </a:spcBef>
              <a:spcAft>
                <a:spcPts val="0"/>
              </a:spcAft>
              <a:buClr>
                <a:srgbClr val="000000"/>
              </a:buClr>
              <a:buSzPts val="2400"/>
              <a:buFont typeface="Arial"/>
              <a:buNone/>
            </a:pPr>
            <a:endParaRPr sz="2400" b="0" i="0" u="none" strike="noStrike" cap="none">
              <a:solidFill>
                <a:srgbClr val="3333CC"/>
              </a:solidFill>
              <a:latin typeface="Arial"/>
              <a:ea typeface="Arial"/>
              <a:cs typeface="Arial"/>
              <a:sym typeface="Arial"/>
            </a:endParaRPr>
          </a:p>
        </p:txBody>
      </p:sp>
      <p:sp>
        <p:nvSpPr>
          <p:cNvPr id="269" name="Google Shape;269;p14"/>
          <p:cNvSpPr/>
          <p:nvPr/>
        </p:nvSpPr>
        <p:spPr>
          <a:xfrm>
            <a:off x="1846064" y="2816310"/>
            <a:ext cx="8426717" cy="2534585"/>
          </a:xfrm>
          <a:prstGeom prst="cloud">
            <a:avLst/>
          </a:prstGeom>
          <a:solidFill>
            <a:srgbClr val="00B05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500"/>
              <a:buFont typeface="Arial"/>
              <a:buNone/>
            </a:pPr>
            <a:r>
              <a:rPr lang="en-US" sz="2500" b="1" i="0" u="none" strike="noStrike" cap="none">
                <a:solidFill>
                  <a:schemeClr val="lt1"/>
                </a:solidFill>
                <a:latin typeface="Arial"/>
                <a:ea typeface="Arial"/>
                <a:cs typeface="Arial"/>
                <a:sym typeface="Arial"/>
              </a:rPr>
              <a:t>Hãy nghiên cứu SGK – trang 22 – phần a rồi cho biết </a:t>
            </a:r>
            <a:r>
              <a:rPr lang="en-US" sz="2400" b="1" i="0" u="none" strike="noStrike" cap="none">
                <a:solidFill>
                  <a:schemeClr val="lt1"/>
                </a:solidFill>
                <a:latin typeface="Arial"/>
                <a:ea typeface="Arial"/>
                <a:cs typeface="Arial"/>
                <a:sym typeface="Arial"/>
              </a:rPr>
              <a:t>làm thế nào để kích hoạt được phần mềm Notepad?</a:t>
            </a:r>
            <a:endParaRPr sz="2400" b="1" i="0" u="none" strike="noStrike" cap="none">
              <a:solidFill>
                <a:schemeClr val="lt1"/>
              </a:solidFill>
              <a:latin typeface="Arial"/>
              <a:ea typeface="Arial"/>
              <a:cs typeface="Arial"/>
              <a:sym typeface="Arial"/>
            </a:endParaRPr>
          </a:p>
        </p:txBody>
      </p:sp>
      <p:pic>
        <p:nvPicPr>
          <p:cNvPr id="270" name="Google Shape;270;p14"/>
          <p:cNvPicPr preferRelativeResize="0"/>
          <p:nvPr/>
        </p:nvPicPr>
        <p:blipFill rotWithShape="1">
          <a:blip r:embed="rId4">
            <a:alphaModFix/>
          </a:blip>
          <a:srcRect/>
          <a:stretch/>
        </p:blipFill>
        <p:spPr>
          <a:xfrm>
            <a:off x="7469993" y="1855636"/>
            <a:ext cx="674263" cy="814369"/>
          </a:xfrm>
          <a:prstGeom prst="rect">
            <a:avLst/>
          </a:prstGeom>
          <a:noFill/>
          <a:ln>
            <a:noFill/>
          </a:ln>
        </p:spPr>
      </p:pic>
      <p:pic>
        <p:nvPicPr>
          <p:cNvPr id="271" name="Google Shape;271;p14"/>
          <p:cNvPicPr preferRelativeResize="0"/>
          <p:nvPr/>
        </p:nvPicPr>
        <p:blipFill rotWithShape="1">
          <a:blip r:embed="rId5">
            <a:alphaModFix/>
          </a:blip>
          <a:srcRect/>
          <a:stretch/>
        </p:blipFill>
        <p:spPr>
          <a:xfrm>
            <a:off x="2700453" y="2806082"/>
            <a:ext cx="5959452" cy="35226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Effect transition="in" filter="fade">
                                      <p:cBhvr>
                                        <p:cTn id="7" dur="500"/>
                                        <p:tgtEl>
                                          <p:spTgt spid="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
                                            <p:txEl>
                                              <p:pRg st="1" end="1"/>
                                            </p:txEl>
                                          </p:spTgt>
                                        </p:tgtEl>
                                        <p:attrNameLst>
                                          <p:attrName>style.visibility</p:attrName>
                                        </p:attrNameLst>
                                      </p:cBhvr>
                                      <p:to>
                                        <p:strVal val="visible"/>
                                      </p:to>
                                    </p:set>
                                    <p:animEffect transition="in" filter="fade">
                                      <p:cBhvr>
                                        <p:cTn id="12" dur="500"/>
                                        <p:tgtEl>
                                          <p:spTgt spid="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8">
                                            <p:txEl>
                                              <p:pRg st="2" end="2"/>
                                            </p:txEl>
                                          </p:spTgt>
                                        </p:tgtEl>
                                        <p:attrNameLst>
                                          <p:attrName>style.visibility</p:attrName>
                                        </p:attrNameLst>
                                      </p:cBhvr>
                                      <p:to>
                                        <p:strVal val="visible"/>
                                      </p:to>
                                    </p:set>
                                    <p:animEffect transition="in" filter="fade">
                                      <p:cBhvr>
                                        <p:cTn id="17" dur="500"/>
                                        <p:tgtEl>
                                          <p:spTgt spid="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9"/>
                                        </p:tgtEl>
                                        <p:attrNameLst>
                                          <p:attrName>style.visibility</p:attrName>
                                        </p:attrNameLst>
                                      </p:cBhvr>
                                      <p:to>
                                        <p:strVal val="visible"/>
                                      </p:to>
                                    </p:set>
                                    <p:animEffect transition="in" filter="fade">
                                      <p:cBhvr>
                                        <p:cTn id="22" dur="500"/>
                                        <p:tgtEl>
                                          <p:spTgt spid="2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69"/>
                                        </p:tgtEl>
                                      </p:cBhvr>
                                    </p:animEffect>
                                    <p:set>
                                      <p:cBhvr>
                                        <p:cTn id="27" dur="1" fill="hold">
                                          <p:stCondLst>
                                            <p:cond delay="500"/>
                                          </p:stCondLst>
                                        </p:cTn>
                                        <p:tgtEl>
                                          <p:spTgt spid="269"/>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270"/>
                                        </p:tgtEl>
                                        <p:attrNameLst>
                                          <p:attrName>style.visibility</p:attrName>
                                        </p:attrNameLst>
                                      </p:cBhvr>
                                      <p:to>
                                        <p:strVal val="visible"/>
                                      </p:to>
                                    </p:set>
                                    <p:animEffect transition="in" filter="fade">
                                      <p:cBhvr>
                                        <p:cTn id="30" dur="500"/>
                                        <p:tgtEl>
                                          <p:spTgt spid="27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1"/>
                                        </p:tgtEl>
                                        <p:attrNameLst>
                                          <p:attrName>style.visibility</p:attrName>
                                        </p:attrNameLst>
                                      </p:cBhvr>
                                      <p:to>
                                        <p:strVal val="visible"/>
                                      </p:to>
                                    </p:set>
                                    <p:animEffect transition="in" filter="fade">
                                      <p:cBhvr>
                                        <p:cTn id="35"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pSp>
        <p:nvGrpSpPr>
          <p:cNvPr id="276" name="Google Shape;276;p15"/>
          <p:cNvGrpSpPr/>
          <p:nvPr/>
        </p:nvGrpSpPr>
        <p:grpSpPr>
          <a:xfrm>
            <a:off x="807120" y="1168279"/>
            <a:ext cx="5252303" cy="553998"/>
            <a:chOff x="682011" y="1392470"/>
            <a:chExt cx="5252303" cy="553998"/>
          </a:xfrm>
        </p:grpSpPr>
        <p:grpSp>
          <p:nvGrpSpPr>
            <p:cNvPr id="277" name="Google Shape;277;p15"/>
            <p:cNvGrpSpPr/>
            <p:nvPr/>
          </p:nvGrpSpPr>
          <p:grpSpPr>
            <a:xfrm>
              <a:off x="682011" y="1392470"/>
              <a:ext cx="429926" cy="553998"/>
              <a:chOff x="1074773" y="1392410"/>
              <a:chExt cx="429926" cy="553998"/>
            </a:xfrm>
          </p:grpSpPr>
          <p:sp>
            <p:nvSpPr>
              <p:cNvPr id="278" name="Google Shape;278;p15"/>
              <p:cNvSpPr/>
              <p:nvPr/>
            </p:nvSpPr>
            <p:spPr>
              <a:xfrm>
                <a:off x="1089340" y="1470217"/>
                <a:ext cx="400792" cy="3983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p15"/>
              <p:cNvSpPr txBox="1"/>
              <p:nvPr/>
            </p:nvSpPr>
            <p:spPr>
              <a:xfrm>
                <a:off x="1074773" y="1392410"/>
                <a:ext cx="42992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ahoma"/>
                    <a:ea typeface="Tahoma"/>
                    <a:cs typeface="Tahoma"/>
                    <a:sym typeface="Tahoma"/>
                  </a:rPr>
                  <a:t>2</a:t>
                </a:r>
                <a:endParaRPr sz="3000" b="1" i="0" u="none" strike="noStrike" cap="none">
                  <a:solidFill>
                    <a:schemeClr val="lt1"/>
                  </a:solidFill>
                  <a:latin typeface="Tahoma"/>
                  <a:ea typeface="Tahoma"/>
                  <a:cs typeface="Tahoma"/>
                  <a:sym typeface="Tahoma"/>
                </a:endParaRPr>
              </a:p>
            </p:txBody>
          </p:sp>
        </p:grpSp>
        <p:sp>
          <p:nvSpPr>
            <p:cNvPr id="280" name="Google Shape;280;p15"/>
            <p:cNvSpPr txBox="1"/>
            <p:nvPr/>
          </p:nvSpPr>
          <p:spPr>
            <a:xfrm>
              <a:off x="1111937" y="1425501"/>
              <a:ext cx="4822377" cy="513346"/>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2400"/>
                <a:buFont typeface="Arial"/>
                <a:buNone/>
              </a:pPr>
              <a:r>
                <a:rPr lang="en-US" sz="2400" b="1" i="0" u="none" strike="noStrike" cap="none">
                  <a:solidFill>
                    <a:srgbClr val="3333CC"/>
                  </a:solidFill>
                  <a:latin typeface="Arial"/>
                  <a:ea typeface="Arial"/>
                  <a:cs typeface="Arial"/>
                  <a:sym typeface="Arial"/>
                </a:rPr>
                <a:t>Kích hoạt phần mềm ứng dụng</a:t>
              </a:r>
              <a:endParaRPr sz="2400" b="1" i="0" u="none" strike="noStrike" cap="none">
                <a:solidFill>
                  <a:srgbClr val="3333CC"/>
                </a:solidFill>
                <a:latin typeface="Arial"/>
                <a:ea typeface="Arial"/>
                <a:cs typeface="Arial"/>
                <a:sym typeface="Arial"/>
              </a:endParaRPr>
            </a:p>
          </p:txBody>
        </p:sp>
      </p:grpSp>
      <p:pic>
        <p:nvPicPr>
          <p:cNvPr id="281" name="Google Shape;281;p15"/>
          <p:cNvPicPr preferRelativeResize="0"/>
          <p:nvPr/>
        </p:nvPicPr>
        <p:blipFill rotWithShape="1">
          <a:blip r:embed="rId3">
            <a:alphaModFix/>
          </a:blip>
          <a:srcRect/>
          <a:stretch/>
        </p:blipFill>
        <p:spPr>
          <a:xfrm>
            <a:off x="4290256" y="388877"/>
            <a:ext cx="3643985" cy="703225"/>
          </a:xfrm>
          <a:prstGeom prst="rect">
            <a:avLst/>
          </a:prstGeom>
          <a:noFill/>
          <a:ln>
            <a:noFill/>
          </a:ln>
        </p:spPr>
      </p:pic>
      <p:sp>
        <p:nvSpPr>
          <p:cNvPr id="282" name="Google Shape;282;p15"/>
          <p:cNvSpPr/>
          <p:nvPr/>
        </p:nvSpPr>
        <p:spPr>
          <a:xfrm>
            <a:off x="617499" y="1699312"/>
            <a:ext cx="10525989" cy="1527981"/>
          </a:xfrm>
          <a:prstGeom prst="roundRect">
            <a:avLst>
              <a:gd name="adj" fmla="val 16667"/>
            </a:avLst>
          </a:prstGeom>
          <a:noFill/>
          <a:ln>
            <a:noFill/>
          </a:ln>
        </p:spPr>
        <p:txBody>
          <a:bodyPr spcFirstLastPara="1" wrap="square" lIns="91425" tIns="45700" rIns="91425" bIns="45700" anchor="t" anchorCtr="0">
            <a:noAutofit/>
          </a:bodyPr>
          <a:lstStyle/>
          <a:p>
            <a:pPr marL="287337" marR="0" lvl="0" indent="0" algn="just" rtl="0">
              <a:lnSpc>
                <a:spcPct val="120000"/>
              </a:lnSpc>
              <a:spcBef>
                <a:spcPts val="0"/>
              </a:spcBef>
              <a:spcAft>
                <a:spcPts val="0"/>
              </a:spcAft>
              <a:buClr>
                <a:srgbClr val="000000"/>
              </a:buClr>
              <a:buSzPts val="2400"/>
              <a:buFont typeface="Arial"/>
              <a:buNone/>
            </a:pPr>
            <a:r>
              <a:rPr lang="en-US" sz="2400" b="1" i="0" u="none" strike="noStrike" cap="none">
                <a:solidFill>
                  <a:srgbClr val="3333CC"/>
                </a:solidFill>
                <a:latin typeface="Calibri"/>
                <a:ea typeface="Calibri"/>
                <a:cs typeface="Calibri"/>
                <a:sym typeface="Calibri"/>
              </a:rPr>
              <a:t>    </a:t>
            </a:r>
            <a:r>
              <a:rPr lang="en-US" sz="2400" b="1" i="0" u="none" strike="noStrike" cap="none">
                <a:solidFill>
                  <a:srgbClr val="3333CC"/>
                </a:solidFill>
                <a:latin typeface="Arial"/>
                <a:ea typeface="Arial"/>
                <a:cs typeface="Arial"/>
                <a:sym typeface="Arial"/>
              </a:rPr>
              <a:t>b. Thoát khỏi phần mềm Notepad</a:t>
            </a:r>
            <a:endParaRPr sz="1400" b="0" i="0" u="none" strike="noStrike" cap="none">
              <a:solidFill>
                <a:srgbClr val="000000"/>
              </a:solidFill>
              <a:latin typeface="Arial"/>
              <a:ea typeface="Arial"/>
              <a:cs typeface="Arial"/>
              <a:sym typeface="Arial"/>
            </a:endParaRPr>
          </a:p>
          <a:p>
            <a:pPr marL="1196975" marR="0" lvl="0" indent="-911225" algn="just" rtl="0">
              <a:lnSpc>
                <a:spcPct val="120000"/>
              </a:lnSpc>
              <a:spcBef>
                <a:spcPts val="60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t>
            </a:r>
            <a:r>
              <a:rPr lang="en-US" sz="2400" b="0" i="0" u="none" strike="noStrike" cap="none">
                <a:solidFill>
                  <a:srgbClr val="FF0000"/>
                </a:solidFill>
                <a:latin typeface="Arial"/>
                <a:ea typeface="Arial"/>
                <a:cs typeface="Arial"/>
                <a:sym typeface="Arial"/>
              </a:rPr>
              <a:t>[1] </a:t>
            </a:r>
            <a:r>
              <a:rPr lang="en-US" sz="2400" b="0" i="0" u="none" strike="noStrike" cap="none">
                <a:solidFill>
                  <a:srgbClr val="3333CC"/>
                </a:solidFill>
                <a:latin typeface="Arial"/>
                <a:ea typeface="Arial"/>
                <a:cs typeface="Arial"/>
                <a:sym typeface="Arial"/>
              </a:rPr>
              <a:t>Nháy chuột vào nút lệnh        ở góc trên bên phải của cửa sổ Notepad;</a:t>
            </a:r>
            <a:r>
              <a:rPr lang="en-US" sz="2400" b="1" i="0" u="none" strike="noStrike" cap="none">
                <a:solidFill>
                  <a:srgbClr val="3333CC"/>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87337" marR="0" lvl="0" indent="0" algn="just" rtl="0">
              <a:lnSpc>
                <a:spcPct val="120000"/>
              </a:lnSpc>
              <a:spcBef>
                <a:spcPts val="600"/>
              </a:spcBef>
              <a:spcAft>
                <a:spcPts val="0"/>
              </a:spcAft>
              <a:buClr>
                <a:srgbClr val="000000"/>
              </a:buClr>
              <a:buSzPts val="2400"/>
              <a:buFont typeface="Arial"/>
              <a:buNone/>
            </a:pPr>
            <a:endParaRPr sz="2400" b="0" i="0" u="none" strike="noStrike" cap="none">
              <a:solidFill>
                <a:srgbClr val="3333CC"/>
              </a:solidFill>
              <a:latin typeface="Arial"/>
              <a:ea typeface="Arial"/>
              <a:cs typeface="Arial"/>
              <a:sym typeface="Arial"/>
            </a:endParaRPr>
          </a:p>
        </p:txBody>
      </p:sp>
      <p:sp>
        <p:nvSpPr>
          <p:cNvPr id="283" name="Google Shape;283;p15"/>
          <p:cNvSpPr/>
          <p:nvPr/>
        </p:nvSpPr>
        <p:spPr>
          <a:xfrm>
            <a:off x="1222479" y="2964228"/>
            <a:ext cx="10018142" cy="2534585"/>
          </a:xfrm>
          <a:prstGeom prst="cloud">
            <a:avLst/>
          </a:prstGeom>
          <a:solidFill>
            <a:srgbClr val="00B05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500"/>
              <a:buFont typeface="Arial"/>
              <a:buNone/>
            </a:pPr>
            <a:r>
              <a:rPr lang="en-US" sz="2500" b="1" i="0" u="none" strike="noStrike" cap="none">
                <a:solidFill>
                  <a:schemeClr val="lt1"/>
                </a:solidFill>
                <a:latin typeface="Arial"/>
                <a:ea typeface="Arial"/>
                <a:cs typeface="Arial"/>
                <a:sym typeface="Arial"/>
              </a:rPr>
              <a:t>Hãy nghiên cứu SGK – trang 22 – phần b và cho biết </a:t>
            </a:r>
            <a:r>
              <a:rPr lang="en-US" sz="2400" b="1" i="0" u="none" strike="noStrike" cap="none">
                <a:solidFill>
                  <a:schemeClr val="lt1"/>
                </a:solidFill>
                <a:latin typeface="Arial"/>
                <a:ea typeface="Arial"/>
                <a:cs typeface="Arial"/>
                <a:sym typeface="Arial"/>
              </a:rPr>
              <a:t>cách thoát khỏi phần mềm Notepad?</a:t>
            </a:r>
            <a:endParaRPr sz="2400" b="1" i="0" u="none" strike="noStrike" cap="none">
              <a:solidFill>
                <a:schemeClr val="lt1"/>
              </a:solidFill>
              <a:latin typeface="Arial"/>
              <a:ea typeface="Arial"/>
              <a:cs typeface="Arial"/>
              <a:sym typeface="Arial"/>
            </a:endParaRPr>
          </a:p>
        </p:txBody>
      </p:sp>
      <p:pic>
        <p:nvPicPr>
          <p:cNvPr id="284" name="Google Shape;284;p15"/>
          <p:cNvPicPr preferRelativeResize="0"/>
          <p:nvPr/>
        </p:nvPicPr>
        <p:blipFill rotWithShape="1">
          <a:blip r:embed="rId4">
            <a:alphaModFix/>
          </a:blip>
          <a:srcRect/>
          <a:stretch/>
        </p:blipFill>
        <p:spPr>
          <a:xfrm>
            <a:off x="5741150" y="2299154"/>
            <a:ext cx="742205" cy="3282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animEffect transition="in" filter="fade">
                                      <p:cBhvr>
                                        <p:cTn id="7" dur="500"/>
                                        <p:tgtEl>
                                          <p:spTgt spid="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xEl>
                                              <p:pRg st="1" end="1"/>
                                            </p:txEl>
                                          </p:spTgt>
                                        </p:tgtEl>
                                        <p:attrNameLst>
                                          <p:attrName>style.visibility</p:attrName>
                                        </p:attrNameLst>
                                      </p:cBhvr>
                                      <p:to>
                                        <p:strVal val="visible"/>
                                      </p:to>
                                    </p:set>
                                    <p:animEffect transition="in" filter="fade">
                                      <p:cBhvr>
                                        <p:cTn id="12" dur="500"/>
                                        <p:tgtEl>
                                          <p:spTgt spid="2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2">
                                            <p:txEl>
                                              <p:pRg st="2" end="2"/>
                                            </p:txEl>
                                          </p:spTgt>
                                        </p:tgtEl>
                                        <p:attrNameLst>
                                          <p:attrName>style.visibility</p:attrName>
                                        </p:attrNameLst>
                                      </p:cBhvr>
                                      <p:to>
                                        <p:strVal val="visible"/>
                                      </p:to>
                                    </p:set>
                                    <p:animEffect transition="in" filter="fade">
                                      <p:cBhvr>
                                        <p:cTn id="17" dur="500"/>
                                        <p:tgtEl>
                                          <p:spTgt spid="2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500"/>
                                        <p:tgtEl>
                                          <p:spTgt spid="2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83"/>
                                        </p:tgtEl>
                                      </p:cBhvr>
                                    </p:animEffect>
                                    <p:set>
                                      <p:cBhvr>
                                        <p:cTn id="27" dur="1" fill="hold">
                                          <p:stCondLst>
                                            <p:cond delay="500"/>
                                          </p:stCondLst>
                                        </p:cTn>
                                        <p:tgtEl>
                                          <p:spTgt spid="2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pSp>
        <p:nvGrpSpPr>
          <p:cNvPr id="289" name="Google Shape;289;p16"/>
          <p:cNvGrpSpPr/>
          <p:nvPr/>
        </p:nvGrpSpPr>
        <p:grpSpPr>
          <a:xfrm>
            <a:off x="807120" y="1168279"/>
            <a:ext cx="5252303" cy="553998"/>
            <a:chOff x="682011" y="1392470"/>
            <a:chExt cx="5252303" cy="553998"/>
          </a:xfrm>
        </p:grpSpPr>
        <p:grpSp>
          <p:nvGrpSpPr>
            <p:cNvPr id="290" name="Google Shape;290;p16"/>
            <p:cNvGrpSpPr/>
            <p:nvPr/>
          </p:nvGrpSpPr>
          <p:grpSpPr>
            <a:xfrm>
              <a:off x="682011" y="1392470"/>
              <a:ext cx="429926" cy="553998"/>
              <a:chOff x="1074773" y="1392410"/>
              <a:chExt cx="429926" cy="553998"/>
            </a:xfrm>
          </p:grpSpPr>
          <p:sp>
            <p:nvSpPr>
              <p:cNvPr id="291" name="Google Shape;291;p16"/>
              <p:cNvSpPr/>
              <p:nvPr/>
            </p:nvSpPr>
            <p:spPr>
              <a:xfrm>
                <a:off x="1089340" y="1470217"/>
                <a:ext cx="400792" cy="3983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2" name="Google Shape;292;p16"/>
              <p:cNvSpPr txBox="1"/>
              <p:nvPr/>
            </p:nvSpPr>
            <p:spPr>
              <a:xfrm>
                <a:off x="1074773" y="1392410"/>
                <a:ext cx="42992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ahoma"/>
                    <a:ea typeface="Tahoma"/>
                    <a:cs typeface="Tahoma"/>
                    <a:sym typeface="Tahoma"/>
                  </a:rPr>
                  <a:t>2</a:t>
                </a:r>
                <a:endParaRPr sz="3000" b="1" i="0" u="none" strike="noStrike" cap="none">
                  <a:solidFill>
                    <a:schemeClr val="lt1"/>
                  </a:solidFill>
                  <a:latin typeface="Tahoma"/>
                  <a:ea typeface="Tahoma"/>
                  <a:cs typeface="Tahoma"/>
                  <a:sym typeface="Tahoma"/>
                </a:endParaRPr>
              </a:p>
            </p:txBody>
          </p:sp>
        </p:grpSp>
        <p:sp>
          <p:nvSpPr>
            <p:cNvPr id="293" name="Google Shape;293;p16"/>
            <p:cNvSpPr txBox="1"/>
            <p:nvPr/>
          </p:nvSpPr>
          <p:spPr>
            <a:xfrm>
              <a:off x="1111937" y="1425501"/>
              <a:ext cx="4822377" cy="513346"/>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2400"/>
                <a:buFont typeface="Arial"/>
                <a:buNone/>
              </a:pPr>
              <a:r>
                <a:rPr lang="en-US" sz="2400" b="1" i="0" u="none" strike="noStrike" cap="none">
                  <a:solidFill>
                    <a:srgbClr val="3333CC"/>
                  </a:solidFill>
                  <a:latin typeface="Arial"/>
                  <a:ea typeface="Arial"/>
                  <a:cs typeface="Arial"/>
                  <a:sym typeface="Arial"/>
                </a:rPr>
                <a:t>Kích hoạt phần mềm ứng dụng</a:t>
              </a:r>
              <a:endParaRPr sz="2400" b="1" i="0" u="none" strike="noStrike" cap="none">
                <a:solidFill>
                  <a:srgbClr val="3333CC"/>
                </a:solidFill>
                <a:latin typeface="Arial"/>
                <a:ea typeface="Arial"/>
                <a:cs typeface="Arial"/>
                <a:sym typeface="Arial"/>
              </a:endParaRPr>
            </a:p>
          </p:txBody>
        </p:sp>
      </p:grpSp>
      <p:pic>
        <p:nvPicPr>
          <p:cNvPr id="294" name="Google Shape;294;p16"/>
          <p:cNvPicPr preferRelativeResize="0"/>
          <p:nvPr/>
        </p:nvPicPr>
        <p:blipFill rotWithShape="1">
          <a:blip r:embed="rId3">
            <a:alphaModFix/>
          </a:blip>
          <a:srcRect/>
          <a:stretch/>
        </p:blipFill>
        <p:spPr>
          <a:xfrm>
            <a:off x="4290256" y="388877"/>
            <a:ext cx="3643985" cy="703225"/>
          </a:xfrm>
          <a:prstGeom prst="rect">
            <a:avLst/>
          </a:prstGeom>
          <a:noFill/>
          <a:ln>
            <a:noFill/>
          </a:ln>
        </p:spPr>
      </p:pic>
      <p:sp>
        <p:nvSpPr>
          <p:cNvPr id="295" name="Google Shape;295;p16"/>
          <p:cNvSpPr/>
          <p:nvPr/>
        </p:nvSpPr>
        <p:spPr>
          <a:xfrm>
            <a:off x="617499" y="1699312"/>
            <a:ext cx="10525989" cy="2354073"/>
          </a:xfrm>
          <a:prstGeom prst="roundRect">
            <a:avLst>
              <a:gd name="adj" fmla="val 16667"/>
            </a:avLst>
          </a:prstGeom>
          <a:noFill/>
          <a:ln>
            <a:noFill/>
          </a:ln>
        </p:spPr>
        <p:txBody>
          <a:bodyPr spcFirstLastPara="1" wrap="square" lIns="91425" tIns="45700" rIns="91425" bIns="45700" anchor="t" anchorCtr="0">
            <a:noAutofit/>
          </a:bodyPr>
          <a:lstStyle/>
          <a:p>
            <a:pPr marL="287337" marR="0" lvl="0" indent="0" algn="just" rtl="0">
              <a:lnSpc>
                <a:spcPct val="120000"/>
              </a:lnSpc>
              <a:spcBef>
                <a:spcPts val="0"/>
              </a:spcBef>
              <a:spcAft>
                <a:spcPts val="0"/>
              </a:spcAft>
              <a:buClr>
                <a:srgbClr val="000000"/>
              </a:buClr>
              <a:buSzPts val="2400"/>
              <a:buFont typeface="Arial"/>
              <a:buNone/>
            </a:pPr>
            <a:r>
              <a:rPr lang="en-US" sz="2400" b="1" i="0" u="none" strike="noStrike" cap="none">
                <a:solidFill>
                  <a:srgbClr val="3333CC"/>
                </a:solidFill>
                <a:latin typeface="Calibri"/>
                <a:ea typeface="Calibri"/>
                <a:cs typeface="Calibri"/>
                <a:sym typeface="Calibri"/>
              </a:rPr>
              <a:t>    </a:t>
            </a:r>
            <a:r>
              <a:rPr lang="en-US" sz="2400" b="1" i="0" u="none" strike="noStrike" cap="none">
                <a:solidFill>
                  <a:srgbClr val="3333CC"/>
                </a:solidFill>
                <a:latin typeface="Arial"/>
                <a:ea typeface="Arial"/>
                <a:cs typeface="Arial"/>
                <a:sym typeface="Arial"/>
              </a:rPr>
              <a:t>b. Thoát khỏi phần mềm Notepad</a:t>
            </a:r>
            <a:endParaRPr sz="1400" b="0" i="0" u="none" strike="noStrike" cap="none">
              <a:solidFill>
                <a:srgbClr val="000000"/>
              </a:solidFill>
              <a:latin typeface="Arial"/>
              <a:ea typeface="Arial"/>
              <a:cs typeface="Arial"/>
              <a:sym typeface="Arial"/>
            </a:endParaRPr>
          </a:p>
          <a:p>
            <a:pPr marL="1196975" marR="0" lvl="0" indent="-911225" algn="just" rtl="0">
              <a:lnSpc>
                <a:spcPct val="120000"/>
              </a:lnSpc>
              <a:spcBef>
                <a:spcPts val="60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t>
            </a:r>
            <a:r>
              <a:rPr lang="en-US" sz="2400" b="0" i="0" u="none" strike="noStrike" cap="none">
                <a:solidFill>
                  <a:srgbClr val="FF0000"/>
                </a:solidFill>
                <a:latin typeface="Arial"/>
                <a:ea typeface="Arial"/>
                <a:cs typeface="Arial"/>
                <a:sym typeface="Arial"/>
              </a:rPr>
              <a:t>[1]</a:t>
            </a:r>
            <a:r>
              <a:rPr lang="en-US" sz="2400" b="0" i="0" u="none" strike="noStrike" cap="none">
                <a:solidFill>
                  <a:srgbClr val="3333CC"/>
                </a:solidFill>
                <a:latin typeface="Arial"/>
                <a:ea typeface="Arial"/>
                <a:cs typeface="Arial"/>
                <a:sym typeface="Arial"/>
              </a:rPr>
              <a:t> Nháy chuột vào nút lệnh        ở góc trên bên phải của cửa sổ Notepad;</a:t>
            </a:r>
            <a:r>
              <a:rPr lang="en-US" sz="2400" b="1" i="0" u="none" strike="noStrike" cap="none">
                <a:solidFill>
                  <a:srgbClr val="3333CC"/>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1196975" marR="0" lvl="0" indent="-911225" algn="just" rtl="0">
              <a:lnSpc>
                <a:spcPct val="120000"/>
              </a:lnSpc>
              <a:spcBef>
                <a:spcPts val="600"/>
              </a:spcBef>
              <a:spcAft>
                <a:spcPts val="0"/>
              </a:spcAft>
              <a:buClr>
                <a:srgbClr val="000000"/>
              </a:buClr>
              <a:buSzPts val="2400"/>
              <a:buFont typeface="Arial"/>
              <a:buNone/>
            </a:pPr>
            <a:r>
              <a:rPr lang="en-US" sz="2400" b="1" i="0" u="none" strike="noStrike" cap="none">
                <a:solidFill>
                  <a:srgbClr val="3333CC"/>
                </a:solidFill>
                <a:latin typeface="Arial"/>
                <a:ea typeface="Arial"/>
                <a:cs typeface="Arial"/>
                <a:sym typeface="Arial"/>
              </a:rPr>
              <a:t>	</a:t>
            </a:r>
            <a:r>
              <a:rPr lang="en-US" sz="2400" b="0" i="0" u="none" strike="noStrike" cap="none">
                <a:solidFill>
                  <a:srgbClr val="3333CC"/>
                </a:solidFill>
                <a:latin typeface="Arial"/>
                <a:ea typeface="Arial"/>
                <a:cs typeface="Arial"/>
                <a:sym typeface="Arial"/>
              </a:rPr>
              <a:t>- Khi đó xuất hiện cửa sổ lựa chọn:</a:t>
            </a:r>
            <a:endParaRPr sz="1400" b="0" i="0" u="none" strike="noStrike" cap="none">
              <a:solidFill>
                <a:srgbClr val="000000"/>
              </a:solidFill>
              <a:latin typeface="Arial"/>
              <a:ea typeface="Arial"/>
              <a:cs typeface="Arial"/>
              <a:sym typeface="Arial"/>
            </a:endParaRPr>
          </a:p>
          <a:p>
            <a:pPr marL="1196975" marR="0" lvl="0" indent="-911225" algn="just" rtl="0">
              <a:lnSpc>
                <a:spcPct val="120000"/>
              </a:lnSpc>
              <a:spcBef>
                <a:spcPts val="600"/>
              </a:spcBef>
              <a:spcAft>
                <a:spcPts val="0"/>
              </a:spcAft>
              <a:buClr>
                <a:srgbClr val="000000"/>
              </a:buClr>
              <a:buSzPts val="2400"/>
              <a:buFont typeface="Arial"/>
              <a:buNone/>
            </a:pPr>
            <a:endParaRPr sz="2400" b="0" i="0" u="none" strike="noStrike" cap="none">
              <a:solidFill>
                <a:srgbClr val="FF0000"/>
              </a:solidFill>
              <a:latin typeface="Arial"/>
              <a:ea typeface="Arial"/>
              <a:cs typeface="Arial"/>
              <a:sym typeface="Arial"/>
            </a:endParaRPr>
          </a:p>
          <a:p>
            <a:pPr marL="1196975" marR="0" lvl="0" indent="-911225" algn="just" rtl="0">
              <a:lnSpc>
                <a:spcPct val="120000"/>
              </a:lnSpc>
              <a:spcBef>
                <a:spcPts val="600"/>
              </a:spcBef>
              <a:spcAft>
                <a:spcPts val="0"/>
              </a:spcAft>
              <a:buClr>
                <a:srgbClr val="000000"/>
              </a:buClr>
              <a:buSzPts val="2400"/>
              <a:buFont typeface="Arial"/>
              <a:buNone/>
            </a:pPr>
            <a:endParaRPr sz="2400" b="0" i="0" u="none" strike="noStrike" cap="none">
              <a:solidFill>
                <a:srgbClr val="FF0000"/>
              </a:solidFill>
              <a:latin typeface="Arial"/>
              <a:ea typeface="Arial"/>
              <a:cs typeface="Arial"/>
              <a:sym typeface="Arial"/>
            </a:endParaRPr>
          </a:p>
          <a:p>
            <a:pPr marL="1196975" marR="0" lvl="0" indent="-911225" algn="just" rtl="0">
              <a:lnSpc>
                <a:spcPct val="120000"/>
              </a:lnSpc>
              <a:spcBef>
                <a:spcPts val="600"/>
              </a:spcBef>
              <a:spcAft>
                <a:spcPts val="0"/>
              </a:spcAft>
              <a:buClr>
                <a:srgbClr val="000000"/>
              </a:buClr>
              <a:buSzPts val="2400"/>
              <a:buFont typeface="Arial"/>
              <a:buNone/>
            </a:pPr>
            <a:endParaRPr sz="2400" b="0" i="0" u="none" strike="noStrike" cap="none">
              <a:solidFill>
                <a:srgbClr val="FF0000"/>
              </a:solidFill>
              <a:latin typeface="Arial"/>
              <a:ea typeface="Arial"/>
              <a:cs typeface="Arial"/>
              <a:sym typeface="Arial"/>
            </a:endParaRPr>
          </a:p>
          <a:p>
            <a:pPr marL="1196975" marR="0" lvl="0" indent="-911225" algn="just" rtl="0">
              <a:lnSpc>
                <a:spcPct val="120000"/>
              </a:lnSpc>
              <a:spcBef>
                <a:spcPts val="600"/>
              </a:spcBef>
              <a:spcAft>
                <a:spcPts val="0"/>
              </a:spcAft>
              <a:buClr>
                <a:srgbClr val="000000"/>
              </a:buClr>
              <a:buSzPts val="2400"/>
              <a:buFont typeface="Arial"/>
              <a:buNone/>
            </a:pPr>
            <a:r>
              <a:rPr lang="en-US" sz="2400" b="0" i="0" u="none" strike="noStrike" cap="none">
                <a:solidFill>
                  <a:srgbClr val="FF0000"/>
                </a:solidFill>
                <a:latin typeface="Arial"/>
                <a:ea typeface="Arial"/>
                <a:cs typeface="Arial"/>
                <a:sym typeface="Arial"/>
              </a:rPr>
              <a:t>      [2]</a:t>
            </a:r>
            <a:r>
              <a:rPr lang="en-US" sz="2400" b="0" i="0" u="none" strike="noStrike" cap="none">
                <a:solidFill>
                  <a:srgbClr val="3333CC"/>
                </a:solidFill>
                <a:latin typeface="Arial"/>
                <a:ea typeface="Arial"/>
                <a:cs typeface="Arial"/>
                <a:sym typeface="Arial"/>
              </a:rPr>
              <a:t> </a:t>
            </a:r>
            <a:r>
              <a:rPr lang="en-US" sz="2400" b="0" i="0" u="none" strike="noStrike" cap="none">
                <a:solidFill>
                  <a:srgbClr val="3333CC"/>
                </a:solidFill>
                <a:latin typeface="Calibri"/>
                <a:ea typeface="Calibri"/>
                <a:cs typeface="Calibri"/>
                <a:sym typeface="Calibri"/>
              </a:rPr>
              <a:t>Nháy chuột vào </a:t>
            </a:r>
            <a:r>
              <a:rPr lang="en-US" sz="2400" b="0" i="0" u="none" strike="noStrike" cap="none">
                <a:solidFill>
                  <a:srgbClr val="3333CC"/>
                </a:solidFill>
                <a:latin typeface="Arial"/>
                <a:ea typeface="Arial"/>
                <a:cs typeface="Arial"/>
                <a:sym typeface="Arial"/>
              </a:rPr>
              <a:t>nút lệnh</a:t>
            </a:r>
            <a:endParaRPr sz="2400" b="1" i="0" u="none" strike="noStrike" cap="none">
              <a:solidFill>
                <a:srgbClr val="3333CC"/>
              </a:solidFill>
              <a:latin typeface="Arial"/>
              <a:ea typeface="Arial"/>
              <a:cs typeface="Arial"/>
              <a:sym typeface="Arial"/>
            </a:endParaRPr>
          </a:p>
          <a:p>
            <a:pPr marL="287337" marR="0" lvl="0" indent="0" algn="just" rtl="0">
              <a:lnSpc>
                <a:spcPct val="120000"/>
              </a:lnSpc>
              <a:spcBef>
                <a:spcPts val="600"/>
              </a:spcBef>
              <a:spcAft>
                <a:spcPts val="0"/>
              </a:spcAft>
              <a:buClr>
                <a:srgbClr val="000000"/>
              </a:buClr>
              <a:buSzPts val="2400"/>
              <a:buFont typeface="Arial"/>
              <a:buNone/>
            </a:pPr>
            <a:endParaRPr sz="2400" b="0" i="0" u="none" strike="noStrike" cap="none">
              <a:solidFill>
                <a:srgbClr val="3333CC"/>
              </a:solidFill>
              <a:latin typeface="Arial"/>
              <a:ea typeface="Arial"/>
              <a:cs typeface="Arial"/>
              <a:sym typeface="Arial"/>
            </a:endParaRPr>
          </a:p>
        </p:txBody>
      </p:sp>
      <p:pic>
        <p:nvPicPr>
          <p:cNvPr id="296" name="Google Shape;296;p16"/>
          <p:cNvPicPr preferRelativeResize="0"/>
          <p:nvPr/>
        </p:nvPicPr>
        <p:blipFill rotWithShape="1">
          <a:blip r:embed="rId4">
            <a:alphaModFix/>
          </a:blip>
          <a:srcRect/>
          <a:stretch/>
        </p:blipFill>
        <p:spPr>
          <a:xfrm>
            <a:off x="5817350" y="2365216"/>
            <a:ext cx="742205" cy="328283"/>
          </a:xfrm>
          <a:prstGeom prst="rect">
            <a:avLst/>
          </a:prstGeom>
          <a:noFill/>
          <a:ln>
            <a:noFill/>
          </a:ln>
        </p:spPr>
      </p:pic>
      <p:pic>
        <p:nvPicPr>
          <p:cNvPr id="297" name="Google Shape;297;p16"/>
          <p:cNvPicPr preferRelativeResize="0"/>
          <p:nvPr/>
        </p:nvPicPr>
        <p:blipFill rotWithShape="1">
          <a:blip r:embed="rId5">
            <a:alphaModFix/>
          </a:blip>
          <a:srcRect/>
          <a:stretch/>
        </p:blipFill>
        <p:spPr>
          <a:xfrm>
            <a:off x="6764449" y="3410629"/>
            <a:ext cx="4564647" cy="1898350"/>
          </a:xfrm>
          <a:prstGeom prst="rect">
            <a:avLst/>
          </a:prstGeom>
          <a:noFill/>
          <a:ln>
            <a:noFill/>
          </a:ln>
        </p:spPr>
      </p:pic>
      <p:pic>
        <p:nvPicPr>
          <p:cNvPr id="298" name="Google Shape;298;p16"/>
          <p:cNvPicPr preferRelativeResize="0"/>
          <p:nvPr/>
        </p:nvPicPr>
        <p:blipFill rotWithShape="1">
          <a:blip r:embed="rId6">
            <a:alphaModFix/>
          </a:blip>
          <a:srcRect/>
          <a:stretch/>
        </p:blipFill>
        <p:spPr>
          <a:xfrm>
            <a:off x="5417370" y="5415206"/>
            <a:ext cx="1360846" cy="4097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500"/>
                                        <p:tgtEl>
                                          <p:spTgt spid="2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gtEl>
                                        <p:attrNameLst>
                                          <p:attrName>style.visibility</p:attrName>
                                        </p:attrNameLst>
                                      </p:cBhvr>
                                      <p:to>
                                        <p:strVal val="visible"/>
                                      </p:to>
                                    </p:set>
                                    <p:animEffect transition="in" filter="fade">
                                      <p:cBhvr>
                                        <p:cTn id="12"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303" name="Google Shape;303;p17"/>
          <p:cNvGrpSpPr/>
          <p:nvPr/>
        </p:nvGrpSpPr>
        <p:grpSpPr>
          <a:xfrm>
            <a:off x="807120" y="1154832"/>
            <a:ext cx="2632117" cy="553998"/>
            <a:chOff x="682011" y="1392470"/>
            <a:chExt cx="2632117" cy="553998"/>
          </a:xfrm>
        </p:grpSpPr>
        <p:grpSp>
          <p:nvGrpSpPr>
            <p:cNvPr id="304" name="Google Shape;304;p17"/>
            <p:cNvGrpSpPr/>
            <p:nvPr/>
          </p:nvGrpSpPr>
          <p:grpSpPr>
            <a:xfrm>
              <a:off x="682011" y="1392470"/>
              <a:ext cx="429926" cy="553998"/>
              <a:chOff x="1074773" y="1392410"/>
              <a:chExt cx="429926" cy="553998"/>
            </a:xfrm>
          </p:grpSpPr>
          <p:sp>
            <p:nvSpPr>
              <p:cNvPr id="305" name="Google Shape;305;p17"/>
              <p:cNvSpPr/>
              <p:nvPr/>
            </p:nvSpPr>
            <p:spPr>
              <a:xfrm>
                <a:off x="1089340" y="1470217"/>
                <a:ext cx="400792" cy="3983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p17"/>
              <p:cNvSpPr txBox="1"/>
              <p:nvPr/>
            </p:nvSpPr>
            <p:spPr>
              <a:xfrm>
                <a:off x="1074773" y="1392410"/>
                <a:ext cx="42992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ahoma"/>
                    <a:ea typeface="Tahoma"/>
                    <a:cs typeface="Tahoma"/>
                    <a:sym typeface="Tahoma"/>
                  </a:rPr>
                  <a:t>3</a:t>
                </a:r>
                <a:endParaRPr sz="1400" b="0" i="0" u="none" strike="noStrike" cap="none">
                  <a:solidFill>
                    <a:srgbClr val="000000"/>
                  </a:solidFill>
                  <a:latin typeface="Arial"/>
                  <a:ea typeface="Arial"/>
                  <a:cs typeface="Arial"/>
                  <a:sym typeface="Arial"/>
                </a:endParaRPr>
              </a:p>
            </p:txBody>
          </p:sp>
        </p:grpSp>
        <p:sp>
          <p:nvSpPr>
            <p:cNvPr id="307" name="Google Shape;307;p17"/>
            <p:cNvSpPr txBox="1"/>
            <p:nvPr/>
          </p:nvSpPr>
          <p:spPr>
            <a:xfrm>
              <a:off x="1111938" y="1425501"/>
              <a:ext cx="2202190" cy="513346"/>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2500"/>
                <a:buFont typeface="Arial"/>
                <a:buNone/>
              </a:pPr>
              <a:r>
                <a:rPr lang="en-US" sz="2500" b="1" i="0" u="none" strike="noStrike" cap="none">
                  <a:solidFill>
                    <a:srgbClr val="3333CC"/>
                  </a:solidFill>
                  <a:latin typeface="Arial"/>
                  <a:ea typeface="Arial"/>
                  <a:cs typeface="Arial"/>
                  <a:sym typeface="Arial"/>
                </a:rPr>
                <a:t>Tắt máy tính</a:t>
              </a:r>
              <a:endParaRPr sz="2500" b="1" i="0" u="none" strike="noStrike" cap="none">
                <a:solidFill>
                  <a:srgbClr val="3333CC"/>
                </a:solidFill>
                <a:latin typeface="Arial"/>
                <a:ea typeface="Arial"/>
                <a:cs typeface="Arial"/>
                <a:sym typeface="Arial"/>
              </a:endParaRPr>
            </a:p>
          </p:txBody>
        </p:sp>
      </p:grpSp>
      <p:pic>
        <p:nvPicPr>
          <p:cNvPr id="308" name="Google Shape;308;p17"/>
          <p:cNvPicPr preferRelativeResize="0"/>
          <p:nvPr/>
        </p:nvPicPr>
        <p:blipFill rotWithShape="1">
          <a:blip r:embed="rId3">
            <a:alphaModFix/>
          </a:blip>
          <a:srcRect/>
          <a:stretch/>
        </p:blipFill>
        <p:spPr>
          <a:xfrm>
            <a:off x="4290256" y="388877"/>
            <a:ext cx="3643985" cy="703225"/>
          </a:xfrm>
          <a:prstGeom prst="rect">
            <a:avLst/>
          </a:prstGeom>
          <a:noFill/>
          <a:ln>
            <a:noFill/>
          </a:ln>
        </p:spPr>
      </p:pic>
      <p:sp>
        <p:nvSpPr>
          <p:cNvPr id="309" name="Google Shape;309;p17"/>
          <p:cNvSpPr/>
          <p:nvPr/>
        </p:nvSpPr>
        <p:spPr>
          <a:xfrm>
            <a:off x="778332" y="1672673"/>
            <a:ext cx="10481100" cy="2589600"/>
          </a:xfrm>
          <a:prstGeom prst="roundRect">
            <a:avLst>
              <a:gd name="adj" fmla="val 16667"/>
            </a:avLst>
          </a:prstGeom>
          <a:noFill/>
          <a:ln>
            <a:noFill/>
          </a:ln>
        </p:spPr>
        <p:txBody>
          <a:bodyPr spcFirstLastPara="1" wrap="square" lIns="91425" tIns="45700" rIns="91425" bIns="45700" anchor="t" anchorCtr="0">
            <a:noAutofit/>
          </a:bodyPr>
          <a:lstStyle/>
          <a:p>
            <a:pPr marL="630237" marR="0" lvl="0" indent="-342900" algn="just" rtl="0">
              <a:lnSpc>
                <a:spcPct val="120000"/>
              </a:lnSpc>
              <a:spcBef>
                <a:spcPts val="0"/>
              </a:spcBef>
              <a:spcAft>
                <a:spcPts val="0"/>
              </a:spcAft>
              <a:buClr>
                <a:srgbClr val="FF0000"/>
              </a:buClr>
              <a:buSzPts val="2400"/>
              <a:buFont typeface="Noto Sans Symbols"/>
              <a:buChar char="❖"/>
            </a:pPr>
            <a:r>
              <a:rPr lang="en-US" sz="2400" b="1" i="0" u="none" strike="noStrike" cap="none">
                <a:solidFill>
                  <a:srgbClr val="3333CC"/>
                </a:solidFill>
                <a:latin typeface="Arial"/>
                <a:ea typeface="Arial"/>
                <a:cs typeface="Arial"/>
                <a:sym typeface="Arial"/>
              </a:rPr>
              <a:t>Để tắt máy tính đúng cách ta thực hiện:</a:t>
            </a:r>
            <a:endParaRPr sz="2400" b="1" i="0" u="none" strike="noStrike" cap="none">
              <a:solidFill>
                <a:srgbClr val="3333CC"/>
              </a:solidFill>
              <a:latin typeface="Arial"/>
              <a:ea typeface="Arial"/>
              <a:cs typeface="Arial"/>
              <a:sym typeface="Arial"/>
            </a:endParaRPr>
          </a:p>
          <a:p>
            <a:pPr marL="287337" marR="0" lvl="0" indent="0" algn="just" rtl="0">
              <a:lnSpc>
                <a:spcPct val="120000"/>
              </a:lnSpc>
              <a:spcBef>
                <a:spcPts val="600"/>
              </a:spcBef>
              <a:spcAft>
                <a:spcPts val="0"/>
              </a:spcAft>
              <a:buClr>
                <a:srgbClr val="000000"/>
              </a:buClr>
              <a:buSzPts val="2400"/>
              <a:buFont typeface="Arial"/>
              <a:buNone/>
            </a:pPr>
            <a:r>
              <a:rPr lang="en-US" sz="2400" b="0" i="0" u="none" strike="noStrike" cap="none">
                <a:solidFill>
                  <a:srgbClr val="FF0000"/>
                </a:solidFill>
                <a:latin typeface="Arial"/>
                <a:ea typeface="Arial"/>
                <a:cs typeface="Arial"/>
                <a:sym typeface="Arial"/>
              </a:rPr>
              <a:t>    [1] </a:t>
            </a:r>
            <a:r>
              <a:rPr lang="en-US" sz="2400" b="0" i="0" u="none" strike="noStrike" cap="none">
                <a:solidFill>
                  <a:schemeClr val="dk1"/>
                </a:solidFill>
                <a:latin typeface="Arial"/>
                <a:ea typeface="Arial"/>
                <a:cs typeface="Arial"/>
                <a:sym typeface="Arial"/>
              </a:rPr>
              <a:t>Nháy chuột vào nút lệnh </a:t>
            </a:r>
            <a:r>
              <a:rPr lang="en-US" sz="2400" b="1" i="0" u="none" strike="noStrike" cap="none">
                <a:solidFill>
                  <a:schemeClr val="dk1"/>
                </a:solidFill>
                <a:latin typeface="Arial"/>
                <a:ea typeface="Arial"/>
                <a:cs typeface="Arial"/>
                <a:sym typeface="Arial"/>
              </a:rPr>
              <a:t>Start</a:t>
            </a:r>
            <a:r>
              <a:rPr lang="en-US" sz="2400" b="0" i="0" u="none" strike="noStrike" cap="none">
                <a:solidFill>
                  <a:schemeClr val="dk1"/>
                </a:solidFill>
                <a:latin typeface="Arial"/>
                <a:ea typeface="Arial"/>
                <a:cs typeface="Arial"/>
                <a:sym typeface="Arial"/>
              </a:rPr>
              <a:t>;</a:t>
            </a:r>
            <a:endParaRPr sz="2400" b="0" i="0" u="none" strike="noStrike" cap="none">
              <a:solidFill>
                <a:srgbClr val="3333CC"/>
              </a:solidFill>
              <a:latin typeface="Arial"/>
              <a:ea typeface="Arial"/>
              <a:cs typeface="Arial"/>
              <a:sym typeface="Arial"/>
            </a:endParaRPr>
          </a:p>
          <a:p>
            <a:pPr marL="287337" marR="0" lvl="0" indent="0" algn="just" rtl="0">
              <a:lnSpc>
                <a:spcPct val="120000"/>
              </a:lnSpc>
              <a:spcBef>
                <a:spcPts val="1300"/>
              </a:spcBef>
              <a:spcAft>
                <a:spcPts val="0"/>
              </a:spcAft>
              <a:buClr>
                <a:srgbClr val="000000"/>
              </a:buClr>
              <a:buSzPts val="2400"/>
              <a:buFont typeface="Arial"/>
              <a:buNone/>
            </a:pPr>
            <a:r>
              <a:rPr lang="en-US" sz="2400" b="0" i="0" u="none" strike="noStrike" cap="none">
                <a:solidFill>
                  <a:srgbClr val="FF0000"/>
                </a:solidFill>
                <a:latin typeface="Arial"/>
                <a:ea typeface="Arial"/>
                <a:cs typeface="Arial"/>
                <a:sym typeface="Arial"/>
              </a:rPr>
              <a:t>    [2] </a:t>
            </a:r>
            <a:r>
              <a:rPr lang="en-US" sz="2400" b="0" i="0" u="none" strike="noStrike" cap="none">
                <a:solidFill>
                  <a:schemeClr val="dk1"/>
                </a:solidFill>
                <a:latin typeface="Arial"/>
                <a:ea typeface="Arial"/>
                <a:cs typeface="Arial"/>
                <a:sym typeface="Arial"/>
              </a:rPr>
              <a:t>Nháy chuột vào nút lệnh </a:t>
            </a:r>
            <a:r>
              <a:rPr lang="en-US" sz="2400" b="1" i="0" u="none" strike="noStrike" cap="none">
                <a:solidFill>
                  <a:schemeClr val="dk1"/>
                </a:solidFill>
                <a:latin typeface="Arial"/>
                <a:ea typeface="Arial"/>
                <a:cs typeface="Arial"/>
                <a:sym typeface="Arial"/>
              </a:rPr>
              <a:t>Power</a:t>
            </a:r>
            <a:r>
              <a:rPr lang="en-US" sz="2400" b="0" i="0" u="none" strike="noStrike" cap="none">
                <a:solidFill>
                  <a:schemeClr val="dk1"/>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a:p>
            <a:pPr marL="287337" marR="0" lvl="0" indent="0" algn="just" rtl="0">
              <a:lnSpc>
                <a:spcPct val="120000"/>
              </a:lnSpc>
              <a:spcBef>
                <a:spcPts val="130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t>
            </a:r>
            <a:r>
              <a:rPr lang="en-US" sz="2400" b="0" i="0" u="none" strike="noStrike" cap="none">
                <a:solidFill>
                  <a:srgbClr val="FF0000"/>
                </a:solidFill>
                <a:latin typeface="Arial"/>
                <a:ea typeface="Arial"/>
                <a:cs typeface="Arial"/>
                <a:sym typeface="Arial"/>
              </a:rPr>
              <a:t>[3] </a:t>
            </a:r>
            <a:r>
              <a:rPr lang="en-US" sz="2400" b="0" i="0" u="none" strike="noStrike" cap="none">
                <a:solidFill>
                  <a:schemeClr val="dk1"/>
                </a:solidFill>
                <a:latin typeface="Arial"/>
                <a:ea typeface="Arial"/>
                <a:cs typeface="Arial"/>
                <a:sym typeface="Arial"/>
              </a:rPr>
              <a:t>Nháy chuột vào nút lệnh </a:t>
            </a:r>
            <a:r>
              <a:rPr lang="en-US" sz="2400" b="1" i="0" u="none" strike="noStrike" cap="none">
                <a:solidFill>
                  <a:schemeClr val="dk1"/>
                </a:solidFill>
                <a:latin typeface="Arial"/>
                <a:ea typeface="Arial"/>
                <a:cs typeface="Arial"/>
                <a:sym typeface="Arial"/>
              </a:rPr>
              <a:t>Shut down</a:t>
            </a:r>
            <a:endParaRPr sz="2400" b="0" i="0" u="none" strike="noStrike" cap="none">
              <a:solidFill>
                <a:schemeClr val="dk1"/>
              </a:solidFill>
              <a:latin typeface="Arial"/>
              <a:ea typeface="Arial"/>
              <a:cs typeface="Arial"/>
              <a:sym typeface="Arial"/>
            </a:endParaRPr>
          </a:p>
          <a:p>
            <a:pPr marL="287337" marR="0" lvl="0" indent="0" algn="just" rtl="0">
              <a:lnSpc>
                <a:spcPct val="120000"/>
              </a:lnSpc>
              <a:spcBef>
                <a:spcPts val="130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t>
            </a:r>
            <a:r>
              <a:rPr lang="en-US" sz="2400" b="0" i="0" u="none" strike="noStrike" cap="none">
                <a:solidFill>
                  <a:srgbClr val="FF0000"/>
                </a:solidFill>
                <a:latin typeface="Arial"/>
                <a:ea typeface="Arial"/>
                <a:cs typeface="Arial"/>
                <a:sym typeface="Arial"/>
              </a:rPr>
              <a:t>[4] </a:t>
            </a:r>
            <a:r>
              <a:rPr lang="en-US" sz="2400" b="0" i="0" u="none" strike="noStrike" cap="none">
                <a:solidFill>
                  <a:schemeClr val="dk1"/>
                </a:solidFill>
                <a:latin typeface="Arial"/>
                <a:ea typeface="Arial"/>
                <a:cs typeface="Arial"/>
                <a:sym typeface="Arial"/>
              </a:rPr>
              <a:t>Nhấn công tắc màn hình (với máy tính để bàn).</a:t>
            </a:r>
            <a:endParaRPr sz="1400" b="0" i="0" u="none" strike="noStrike" cap="none">
              <a:solidFill>
                <a:srgbClr val="000000"/>
              </a:solidFill>
              <a:latin typeface="Arial"/>
              <a:ea typeface="Arial"/>
              <a:cs typeface="Arial"/>
              <a:sym typeface="Arial"/>
            </a:endParaRPr>
          </a:p>
        </p:txBody>
      </p:sp>
      <p:pic>
        <p:nvPicPr>
          <p:cNvPr id="310" name="Google Shape;310;p17"/>
          <p:cNvPicPr preferRelativeResize="0"/>
          <p:nvPr/>
        </p:nvPicPr>
        <p:blipFill rotWithShape="1">
          <a:blip r:embed="rId4">
            <a:alphaModFix/>
          </a:blip>
          <a:srcRect/>
          <a:stretch/>
        </p:blipFill>
        <p:spPr>
          <a:xfrm>
            <a:off x="6287316" y="2317522"/>
            <a:ext cx="3201824" cy="855334"/>
          </a:xfrm>
          <a:prstGeom prst="rect">
            <a:avLst/>
          </a:prstGeom>
          <a:noFill/>
          <a:ln>
            <a:noFill/>
          </a:ln>
        </p:spPr>
      </p:pic>
      <p:grpSp>
        <p:nvGrpSpPr>
          <p:cNvPr id="311" name="Google Shape;311;p17"/>
          <p:cNvGrpSpPr/>
          <p:nvPr/>
        </p:nvGrpSpPr>
        <p:grpSpPr>
          <a:xfrm>
            <a:off x="7046495" y="2284401"/>
            <a:ext cx="2007941" cy="2218161"/>
            <a:chOff x="7078283" y="2886849"/>
            <a:chExt cx="2047875" cy="2390775"/>
          </a:xfrm>
        </p:grpSpPr>
        <p:pic>
          <p:nvPicPr>
            <p:cNvPr id="312" name="Google Shape;312;p17"/>
            <p:cNvPicPr preferRelativeResize="0"/>
            <p:nvPr/>
          </p:nvPicPr>
          <p:blipFill rotWithShape="1">
            <a:blip r:embed="rId5">
              <a:alphaModFix/>
            </a:blip>
            <a:srcRect/>
            <a:stretch/>
          </p:blipFill>
          <p:spPr>
            <a:xfrm>
              <a:off x="7078283" y="2886849"/>
              <a:ext cx="2047875" cy="2390775"/>
            </a:xfrm>
            <a:prstGeom prst="rect">
              <a:avLst/>
            </a:prstGeom>
            <a:noFill/>
            <a:ln>
              <a:noFill/>
            </a:ln>
          </p:spPr>
        </p:pic>
        <p:pic>
          <p:nvPicPr>
            <p:cNvPr id="313" name="Google Shape;313;p17"/>
            <p:cNvPicPr preferRelativeResize="0"/>
            <p:nvPr/>
          </p:nvPicPr>
          <p:blipFill rotWithShape="1">
            <a:blip r:embed="rId6">
              <a:alphaModFix/>
            </a:blip>
            <a:srcRect/>
            <a:stretch/>
          </p:blipFill>
          <p:spPr>
            <a:xfrm>
              <a:off x="8394772" y="3536700"/>
              <a:ext cx="727975" cy="878591"/>
            </a:xfrm>
            <a:prstGeom prst="rect">
              <a:avLst/>
            </a:prstGeom>
            <a:noFill/>
            <a:ln>
              <a:noFill/>
            </a:ln>
          </p:spPr>
        </p:pic>
        <p:pic>
          <p:nvPicPr>
            <p:cNvPr id="314" name="Google Shape;314;p17"/>
            <p:cNvPicPr preferRelativeResize="0"/>
            <p:nvPr/>
          </p:nvPicPr>
          <p:blipFill rotWithShape="1">
            <a:blip r:embed="rId7">
              <a:alphaModFix/>
            </a:blip>
            <a:srcRect/>
            <a:stretch/>
          </p:blipFill>
          <p:spPr>
            <a:xfrm>
              <a:off x="8142557" y="4414897"/>
              <a:ext cx="352425" cy="312746"/>
            </a:xfrm>
            <a:prstGeom prst="rect">
              <a:avLst/>
            </a:prstGeom>
            <a:noFill/>
            <a:ln>
              <a:noFill/>
            </a:ln>
          </p:spPr>
        </p:pic>
      </p:grpSp>
      <p:cxnSp>
        <p:nvCxnSpPr>
          <p:cNvPr id="315" name="Google Shape;315;p17"/>
          <p:cNvCxnSpPr/>
          <p:nvPr/>
        </p:nvCxnSpPr>
        <p:spPr>
          <a:xfrm>
            <a:off x="6347584" y="3289712"/>
            <a:ext cx="906900" cy="528000"/>
          </a:xfrm>
          <a:prstGeom prst="straightConnector1">
            <a:avLst/>
          </a:prstGeom>
          <a:noFill/>
          <a:ln w="28575" cap="flat" cmpd="sng">
            <a:solidFill>
              <a:srgbClr val="FF0000"/>
            </a:solidFill>
            <a:prstDash val="solid"/>
            <a:miter lim="800000"/>
            <a:headEnd type="none" w="sm" len="sm"/>
            <a:tailEnd type="triangle" w="med" len="med"/>
          </a:ln>
        </p:spPr>
      </p:cxnSp>
      <p:grpSp>
        <p:nvGrpSpPr>
          <p:cNvPr id="316" name="Google Shape;316;p17"/>
          <p:cNvGrpSpPr/>
          <p:nvPr/>
        </p:nvGrpSpPr>
        <p:grpSpPr>
          <a:xfrm>
            <a:off x="6724025" y="3413145"/>
            <a:ext cx="3059465" cy="2283624"/>
            <a:chOff x="6659891" y="4181293"/>
            <a:chExt cx="3059465" cy="2283624"/>
          </a:xfrm>
        </p:grpSpPr>
        <p:pic>
          <p:nvPicPr>
            <p:cNvPr id="317" name="Google Shape;317;p17"/>
            <p:cNvPicPr preferRelativeResize="0"/>
            <p:nvPr/>
          </p:nvPicPr>
          <p:blipFill rotWithShape="1">
            <a:blip r:embed="rId8">
              <a:alphaModFix/>
            </a:blip>
            <a:srcRect l="26081"/>
            <a:stretch/>
          </p:blipFill>
          <p:spPr>
            <a:xfrm>
              <a:off x="7534853" y="4181293"/>
              <a:ext cx="2184503" cy="2283624"/>
            </a:xfrm>
            <a:prstGeom prst="rect">
              <a:avLst/>
            </a:prstGeom>
            <a:noFill/>
            <a:ln>
              <a:noFill/>
            </a:ln>
          </p:spPr>
        </p:pic>
        <p:cxnSp>
          <p:nvCxnSpPr>
            <p:cNvPr id="318" name="Google Shape;318;p17"/>
            <p:cNvCxnSpPr/>
            <p:nvPr/>
          </p:nvCxnSpPr>
          <p:spPr>
            <a:xfrm>
              <a:off x="6659891" y="4692592"/>
              <a:ext cx="960647" cy="384653"/>
            </a:xfrm>
            <a:prstGeom prst="straightConnector1">
              <a:avLst/>
            </a:prstGeom>
            <a:noFill/>
            <a:ln w="28575" cap="flat" cmpd="sng">
              <a:solidFill>
                <a:srgbClr val="FF0000"/>
              </a:solidFill>
              <a:prstDash val="solid"/>
              <a:miter lim="800000"/>
              <a:headEnd type="none" w="sm" len="sm"/>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animEffect transition="in" filter="fade">
                                      <p:cBhvr>
                                        <p:cTn id="7" dur="500"/>
                                        <p:tgtEl>
                                          <p:spTgt spid="3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9">
                                            <p:txEl>
                                              <p:pRg st="1" end="1"/>
                                            </p:txEl>
                                          </p:spTgt>
                                        </p:tgtEl>
                                        <p:attrNameLst>
                                          <p:attrName>style.visibility</p:attrName>
                                        </p:attrNameLst>
                                      </p:cBhvr>
                                      <p:to>
                                        <p:strVal val="visible"/>
                                      </p:to>
                                    </p:set>
                                    <p:animEffect transition="in" filter="fade">
                                      <p:cBhvr>
                                        <p:cTn id="12" dur="500"/>
                                        <p:tgtEl>
                                          <p:spTgt spid="3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9">
                                            <p:txEl>
                                              <p:pRg st="2" end="2"/>
                                            </p:txEl>
                                          </p:spTgt>
                                        </p:tgtEl>
                                        <p:attrNameLst>
                                          <p:attrName>style.visibility</p:attrName>
                                        </p:attrNameLst>
                                      </p:cBhvr>
                                      <p:to>
                                        <p:strVal val="visible"/>
                                      </p:to>
                                    </p:set>
                                    <p:animEffect transition="in" filter="fade">
                                      <p:cBhvr>
                                        <p:cTn id="17" dur="500"/>
                                        <p:tgtEl>
                                          <p:spTgt spid="3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9">
                                            <p:txEl>
                                              <p:pRg st="3" end="3"/>
                                            </p:txEl>
                                          </p:spTgt>
                                        </p:tgtEl>
                                        <p:attrNameLst>
                                          <p:attrName>style.visibility</p:attrName>
                                        </p:attrNameLst>
                                      </p:cBhvr>
                                      <p:to>
                                        <p:strVal val="visible"/>
                                      </p:to>
                                    </p:set>
                                    <p:animEffect transition="in" filter="fade">
                                      <p:cBhvr>
                                        <p:cTn id="22" dur="500"/>
                                        <p:tgtEl>
                                          <p:spTgt spid="3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9">
                                            <p:txEl>
                                              <p:pRg st="4" end="4"/>
                                            </p:txEl>
                                          </p:spTgt>
                                        </p:tgtEl>
                                        <p:attrNameLst>
                                          <p:attrName>style.visibility</p:attrName>
                                        </p:attrNameLst>
                                      </p:cBhvr>
                                      <p:to>
                                        <p:strVal val="visible"/>
                                      </p:to>
                                    </p:set>
                                    <p:animEffect transition="in" filter="fade">
                                      <p:cBhvr>
                                        <p:cTn id="27" dur="500"/>
                                        <p:tgtEl>
                                          <p:spTgt spid="3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0"/>
                                        </p:tgtEl>
                                        <p:attrNameLst>
                                          <p:attrName>style.visibility</p:attrName>
                                        </p:attrNameLst>
                                      </p:cBhvr>
                                      <p:to>
                                        <p:strVal val="visible"/>
                                      </p:to>
                                    </p:set>
                                    <p:animEffect transition="in" filter="fade">
                                      <p:cBhvr>
                                        <p:cTn id="32" dur="500"/>
                                        <p:tgtEl>
                                          <p:spTgt spid="3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310"/>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311"/>
                                        </p:tgtEl>
                                        <p:attrNameLst>
                                          <p:attrName>style.visibility</p:attrName>
                                        </p:attrNameLst>
                                      </p:cBhvr>
                                      <p:to>
                                        <p:strVal val="visible"/>
                                      </p:to>
                                    </p:set>
                                    <p:animEffect transition="in" filter="fade">
                                      <p:cBhvr>
                                        <p:cTn id="39" dur="500"/>
                                        <p:tgtEl>
                                          <p:spTgt spid="311"/>
                                        </p:tgtEl>
                                      </p:cBhvr>
                                    </p:animEffect>
                                  </p:childTnLst>
                                </p:cTn>
                              </p:par>
                              <p:par>
                                <p:cTn id="40" presetID="10" presetClass="entr" presetSubtype="0" fill="hold" nodeType="withEffect">
                                  <p:stCondLst>
                                    <p:cond delay="0"/>
                                  </p:stCondLst>
                                  <p:childTnLst>
                                    <p:set>
                                      <p:cBhvr>
                                        <p:cTn id="41" dur="1" fill="hold">
                                          <p:stCondLst>
                                            <p:cond delay="0"/>
                                          </p:stCondLst>
                                        </p:cTn>
                                        <p:tgtEl>
                                          <p:spTgt spid="315"/>
                                        </p:tgtEl>
                                        <p:attrNameLst>
                                          <p:attrName>style.visibility</p:attrName>
                                        </p:attrNameLst>
                                      </p:cBhvr>
                                      <p:to>
                                        <p:strVal val="visible"/>
                                      </p:to>
                                    </p:set>
                                    <p:animEffect transition="in" filter="fade">
                                      <p:cBhvr>
                                        <p:cTn id="42" dur="500"/>
                                        <p:tgtEl>
                                          <p:spTgt spid="31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1"/>
                                          </p:stCondLst>
                                        </p:cTn>
                                        <p:tgtEl>
                                          <p:spTgt spid="31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1"/>
                                          </p:stCondLst>
                                        </p:cTn>
                                        <p:tgtEl>
                                          <p:spTgt spid="315"/>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316"/>
                                        </p:tgtEl>
                                        <p:attrNameLst>
                                          <p:attrName>style.visibility</p:attrName>
                                        </p:attrNameLst>
                                      </p:cBhvr>
                                      <p:to>
                                        <p:strVal val="visible"/>
                                      </p:to>
                                    </p:set>
                                    <p:animEffect transition="in" filter="fade">
                                      <p:cBhvr>
                                        <p:cTn id="51" dur="500"/>
                                        <p:tgtEl>
                                          <p:spTgt spid="31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1"/>
                                          </p:stCondLst>
                                        </p:cTn>
                                        <p:tgtEl>
                                          <p:spTgt spid="3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3" name="Google Shape;323;g24face550fe_0_14"/>
          <p:cNvGrpSpPr/>
          <p:nvPr/>
        </p:nvGrpSpPr>
        <p:grpSpPr>
          <a:xfrm>
            <a:off x="807120" y="1154832"/>
            <a:ext cx="2632227" cy="554100"/>
            <a:chOff x="682011" y="1392470"/>
            <a:chExt cx="2632227" cy="554100"/>
          </a:xfrm>
        </p:grpSpPr>
        <p:grpSp>
          <p:nvGrpSpPr>
            <p:cNvPr id="324" name="Google Shape;324;g24face550fe_0_14"/>
            <p:cNvGrpSpPr/>
            <p:nvPr/>
          </p:nvGrpSpPr>
          <p:grpSpPr>
            <a:xfrm>
              <a:off x="682011" y="1392470"/>
              <a:ext cx="429900" cy="554100"/>
              <a:chOff x="1074773" y="1392410"/>
              <a:chExt cx="429900" cy="554100"/>
            </a:xfrm>
          </p:grpSpPr>
          <p:sp>
            <p:nvSpPr>
              <p:cNvPr id="325" name="Google Shape;325;g24face550fe_0_14"/>
              <p:cNvSpPr/>
              <p:nvPr/>
            </p:nvSpPr>
            <p:spPr>
              <a:xfrm>
                <a:off x="1089340" y="1470217"/>
                <a:ext cx="400800" cy="398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6" name="Google Shape;326;g24face550fe_0_14"/>
              <p:cNvSpPr txBox="1"/>
              <p:nvPr/>
            </p:nvSpPr>
            <p:spPr>
              <a:xfrm>
                <a:off x="1074773" y="1392410"/>
                <a:ext cx="4299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ahoma"/>
                    <a:ea typeface="Tahoma"/>
                    <a:cs typeface="Tahoma"/>
                    <a:sym typeface="Tahoma"/>
                  </a:rPr>
                  <a:t>3</a:t>
                </a:r>
                <a:endParaRPr sz="1400" b="0" i="0" u="none" strike="noStrike" cap="none">
                  <a:solidFill>
                    <a:srgbClr val="000000"/>
                  </a:solidFill>
                  <a:latin typeface="Arial"/>
                  <a:ea typeface="Arial"/>
                  <a:cs typeface="Arial"/>
                  <a:sym typeface="Arial"/>
                </a:endParaRPr>
              </a:p>
            </p:txBody>
          </p:sp>
        </p:grpSp>
        <p:sp>
          <p:nvSpPr>
            <p:cNvPr id="327" name="Google Shape;327;g24face550fe_0_14"/>
            <p:cNvSpPr txBox="1"/>
            <p:nvPr/>
          </p:nvSpPr>
          <p:spPr>
            <a:xfrm>
              <a:off x="1111938" y="1425501"/>
              <a:ext cx="2202300" cy="4770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2500"/>
                <a:buFont typeface="Arial"/>
                <a:buNone/>
              </a:pPr>
              <a:r>
                <a:rPr lang="en-US" sz="2500" b="1" i="0" u="none" strike="noStrike" cap="none">
                  <a:solidFill>
                    <a:srgbClr val="3333CC"/>
                  </a:solidFill>
                  <a:latin typeface="Arial"/>
                  <a:ea typeface="Arial"/>
                  <a:cs typeface="Arial"/>
                  <a:sym typeface="Arial"/>
                </a:rPr>
                <a:t>Tắt máy tính</a:t>
              </a:r>
              <a:endParaRPr sz="2500" b="1" i="0" u="none" strike="noStrike" cap="none">
                <a:solidFill>
                  <a:srgbClr val="3333CC"/>
                </a:solidFill>
                <a:latin typeface="Arial"/>
                <a:ea typeface="Arial"/>
                <a:cs typeface="Arial"/>
                <a:sym typeface="Arial"/>
              </a:endParaRPr>
            </a:p>
          </p:txBody>
        </p:sp>
      </p:grpSp>
      <p:pic>
        <p:nvPicPr>
          <p:cNvPr id="328" name="Google Shape;328;g24face550fe_0_14"/>
          <p:cNvPicPr preferRelativeResize="0"/>
          <p:nvPr/>
        </p:nvPicPr>
        <p:blipFill rotWithShape="1">
          <a:blip r:embed="rId3">
            <a:alphaModFix/>
          </a:blip>
          <a:srcRect/>
          <a:stretch/>
        </p:blipFill>
        <p:spPr>
          <a:xfrm>
            <a:off x="4290256" y="388877"/>
            <a:ext cx="3643985" cy="703225"/>
          </a:xfrm>
          <a:prstGeom prst="rect">
            <a:avLst/>
          </a:prstGeom>
          <a:noFill/>
          <a:ln>
            <a:noFill/>
          </a:ln>
        </p:spPr>
      </p:pic>
      <p:sp>
        <p:nvSpPr>
          <p:cNvPr id="329" name="Google Shape;329;g24face550fe_0_14"/>
          <p:cNvSpPr/>
          <p:nvPr/>
        </p:nvSpPr>
        <p:spPr>
          <a:xfrm>
            <a:off x="778325" y="1672675"/>
            <a:ext cx="10481100" cy="3116700"/>
          </a:xfrm>
          <a:prstGeom prst="roundRect">
            <a:avLst>
              <a:gd name="adj" fmla="val 16667"/>
            </a:avLst>
          </a:prstGeom>
          <a:noFill/>
          <a:ln>
            <a:noFill/>
          </a:ln>
        </p:spPr>
        <p:txBody>
          <a:bodyPr spcFirstLastPara="1" wrap="square" lIns="91425" tIns="45700" rIns="91425" bIns="45700" anchor="t" anchorCtr="0">
            <a:noAutofit/>
          </a:bodyPr>
          <a:lstStyle/>
          <a:p>
            <a:pPr marL="630237" marR="0" lvl="0" indent="-355600" algn="just" rtl="0">
              <a:lnSpc>
                <a:spcPct val="120000"/>
              </a:lnSpc>
              <a:spcBef>
                <a:spcPts val="0"/>
              </a:spcBef>
              <a:spcAft>
                <a:spcPts val="0"/>
              </a:spcAft>
              <a:buClr>
                <a:srgbClr val="FF0000"/>
              </a:buClr>
              <a:buSzPts val="2600"/>
              <a:buFont typeface="Noto Sans Symbols"/>
              <a:buChar char="❖"/>
            </a:pPr>
            <a:r>
              <a:rPr lang="en-US" sz="2600" b="1" i="0" u="none" strike="noStrike" cap="none">
                <a:solidFill>
                  <a:srgbClr val="3333CC"/>
                </a:solidFill>
                <a:latin typeface="Arial"/>
                <a:ea typeface="Arial"/>
                <a:cs typeface="Arial"/>
                <a:sym typeface="Arial"/>
              </a:rPr>
              <a:t>Để tắt máy tính với Win 7 đúng cách ta thực hiện:</a:t>
            </a:r>
            <a:endParaRPr sz="2600" b="1" i="0" u="none" strike="noStrike" cap="none">
              <a:solidFill>
                <a:srgbClr val="3333CC"/>
              </a:solidFill>
              <a:latin typeface="Arial"/>
              <a:ea typeface="Arial"/>
              <a:cs typeface="Arial"/>
              <a:sym typeface="Arial"/>
            </a:endParaRPr>
          </a:p>
          <a:p>
            <a:pPr marL="287337" marR="0" lvl="0" indent="0" algn="just" rtl="0">
              <a:lnSpc>
                <a:spcPct val="120000"/>
              </a:lnSpc>
              <a:spcBef>
                <a:spcPts val="600"/>
              </a:spcBef>
              <a:spcAft>
                <a:spcPts val="0"/>
              </a:spcAft>
              <a:buClr>
                <a:srgbClr val="000000"/>
              </a:buClr>
              <a:buSzPts val="2600"/>
              <a:buFont typeface="Arial"/>
              <a:buNone/>
            </a:pPr>
            <a:r>
              <a:rPr lang="en-US" sz="2600" b="0" i="0" u="none" strike="noStrike" cap="none">
                <a:solidFill>
                  <a:srgbClr val="FF0000"/>
                </a:solidFill>
                <a:latin typeface="Arial"/>
                <a:ea typeface="Arial"/>
                <a:cs typeface="Arial"/>
                <a:sym typeface="Arial"/>
              </a:rPr>
              <a:t>    [1] </a:t>
            </a:r>
            <a:r>
              <a:rPr lang="en-US" sz="2600" b="0" i="0" u="none" strike="noStrike" cap="none">
                <a:solidFill>
                  <a:schemeClr val="dk1"/>
                </a:solidFill>
                <a:latin typeface="Arial"/>
                <a:ea typeface="Arial"/>
                <a:cs typeface="Arial"/>
                <a:sym typeface="Arial"/>
              </a:rPr>
              <a:t>Nháy chuột vào nút lệnh </a:t>
            </a:r>
            <a:r>
              <a:rPr lang="en-US" sz="2600" b="1" i="0" u="none" strike="noStrike" cap="none">
                <a:solidFill>
                  <a:schemeClr val="dk1"/>
                </a:solidFill>
                <a:latin typeface="Arial"/>
                <a:ea typeface="Arial"/>
                <a:cs typeface="Arial"/>
                <a:sym typeface="Arial"/>
              </a:rPr>
              <a:t>Start</a:t>
            </a:r>
            <a:r>
              <a:rPr lang="en-US" sz="2600" b="0" i="0" u="none" strike="noStrike" cap="none">
                <a:solidFill>
                  <a:schemeClr val="dk1"/>
                </a:solidFill>
                <a:latin typeface="Arial"/>
                <a:ea typeface="Arial"/>
                <a:cs typeface="Arial"/>
                <a:sym typeface="Arial"/>
              </a:rPr>
              <a:t>;</a:t>
            </a:r>
            <a:endParaRPr sz="2600" b="0" i="0" u="none" strike="noStrike" cap="none">
              <a:solidFill>
                <a:srgbClr val="3333CC"/>
              </a:solidFill>
              <a:latin typeface="Arial"/>
              <a:ea typeface="Arial"/>
              <a:cs typeface="Arial"/>
              <a:sym typeface="Arial"/>
            </a:endParaRPr>
          </a:p>
          <a:p>
            <a:pPr marL="287337" marR="0" lvl="0" indent="0" algn="just" rtl="0">
              <a:lnSpc>
                <a:spcPct val="120000"/>
              </a:lnSpc>
              <a:spcBef>
                <a:spcPts val="1300"/>
              </a:spcBef>
              <a:spcAft>
                <a:spcPts val="0"/>
              </a:spcAft>
              <a:buClr>
                <a:srgbClr val="000000"/>
              </a:buClr>
              <a:buSzPts val="2600"/>
              <a:buFont typeface="Arial"/>
              <a:buNone/>
            </a:pPr>
            <a:r>
              <a:rPr lang="en-US" sz="2600" b="0" i="0" u="none" strike="noStrike" cap="none">
                <a:solidFill>
                  <a:srgbClr val="FF0000"/>
                </a:solidFill>
                <a:latin typeface="Arial"/>
                <a:ea typeface="Arial"/>
                <a:cs typeface="Arial"/>
                <a:sym typeface="Arial"/>
              </a:rPr>
              <a:t>    [2] </a:t>
            </a:r>
            <a:r>
              <a:rPr lang="en-US" sz="2600" b="0" i="0" u="none" strike="noStrike" cap="none">
                <a:solidFill>
                  <a:schemeClr val="dk1"/>
                </a:solidFill>
                <a:latin typeface="Arial"/>
                <a:ea typeface="Arial"/>
                <a:cs typeface="Arial"/>
                <a:sym typeface="Arial"/>
              </a:rPr>
              <a:t>Nháy chuột vào nút lệnh </a:t>
            </a:r>
            <a:r>
              <a:rPr lang="en-US" sz="2600" b="1" i="0" u="none" strike="noStrike" cap="none">
                <a:solidFill>
                  <a:schemeClr val="dk1"/>
                </a:solidFill>
                <a:latin typeface="Arial"/>
                <a:ea typeface="Arial"/>
                <a:cs typeface="Arial"/>
                <a:sym typeface="Arial"/>
              </a:rPr>
              <a:t>Shut down</a:t>
            </a:r>
            <a:endParaRPr sz="2600" b="0" i="0" u="none" strike="noStrike" cap="none">
              <a:solidFill>
                <a:schemeClr val="dk1"/>
              </a:solidFill>
              <a:latin typeface="Arial"/>
              <a:ea typeface="Arial"/>
              <a:cs typeface="Arial"/>
              <a:sym typeface="Arial"/>
            </a:endParaRPr>
          </a:p>
          <a:p>
            <a:pPr marL="287337" marR="0" lvl="0" indent="0" algn="just" rtl="0">
              <a:lnSpc>
                <a:spcPct val="120000"/>
              </a:lnSpc>
              <a:spcBef>
                <a:spcPts val="1300"/>
              </a:spcBef>
              <a:spcAft>
                <a:spcPts val="0"/>
              </a:spcAft>
              <a:buClr>
                <a:srgbClr val="000000"/>
              </a:buClr>
              <a:buSzPts val="2600"/>
              <a:buFont typeface="Arial"/>
              <a:buNone/>
            </a:pPr>
            <a:r>
              <a:rPr lang="en-US" sz="2600" b="0" i="0" u="none" strike="noStrike" cap="none">
                <a:solidFill>
                  <a:schemeClr val="dk1"/>
                </a:solidFill>
                <a:latin typeface="Calibri"/>
                <a:ea typeface="Calibri"/>
                <a:cs typeface="Calibri"/>
                <a:sym typeface="Calibri"/>
              </a:rPr>
              <a:t>     </a:t>
            </a:r>
            <a:r>
              <a:rPr lang="en-US" sz="2600" b="0" i="0" u="none" strike="noStrike" cap="none">
                <a:solidFill>
                  <a:srgbClr val="FF0000"/>
                </a:solidFill>
                <a:latin typeface="Arial"/>
                <a:ea typeface="Arial"/>
                <a:cs typeface="Arial"/>
                <a:sym typeface="Arial"/>
              </a:rPr>
              <a:t>[3] </a:t>
            </a:r>
            <a:r>
              <a:rPr lang="en-US" sz="2600" b="0" i="0" u="none" strike="noStrike" cap="none">
                <a:solidFill>
                  <a:schemeClr val="dk1"/>
                </a:solidFill>
                <a:latin typeface="Arial"/>
                <a:ea typeface="Arial"/>
                <a:cs typeface="Arial"/>
                <a:sym typeface="Arial"/>
              </a:rPr>
              <a:t>Nhấn công tắc màn hình (với máy tính để bàn).</a:t>
            </a:r>
            <a:endParaRPr sz="1600" b="0" i="0" u="none" strike="noStrike" cap="none">
              <a:solidFill>
                <a:srgbClr val="000000"/>
              </a:solidFill>
              <a:latin typeface="Arial"/>
              <a:ea typeface="Arial"/>
              <a:cs typeface="Arial"/>
              <a:sym typeface="Arial"/>
            </a:endParaRPr>
          </a:p>
        </p:txBody>
      </p:sp>
      <p:cxnSp>
        <p:nvCxnSpPr>
          <p:cNvPr id="330" name="Google Shape;330;g24face550fe_0_14"/>
          <p:cNvCxnSpPr>
            <a:endCxn id="331" idx="1"/>
          </p:cNvCxnSpPr>
          <p:nvPr/>
        </p:nvCxnSpPr>
        <p:spPr>
          <a:xfrm>
            <a:off x="7488938" y="3403800"/>
            <a:ext cx="535800" cy="25200"/>
          </a:xfrm>
          <a:prstGeom prst="straightConnector1">
            <a:avLst/>
          </a:prstGeom>
          <a:noFill/>
          <a:ln w="28575" cap="flat" cmpd="sng">
            <a:solidFill>
              <a:srgbClr val="FF0000"/>
            </a:solidFill>
            <a:prstDash val="solid"/>
            <a:miter lim="800000"/>
            <a:headEnd type="none" w="sm" len="sm"/>
            <a:tailEnd type="triangle" w="med" len="med"/>
          </a:ln>
        </p:spPr>
      </p:cxnSp>
      <p:pic>
        <p:nvPicPr>
          <p:cNvPr id="332" name="Google Shape;332;g24face550fe_0_14"/>
          <p:cNvPicPr preferRelativeResize="0"/>
          <p:nvPr/>
        </p:nvPicPr>
        <p:blipFill rotWithShape="1">
          <a:blip r:embed="rId4">
            <a:alphaModFix/>
          </a:blip>
          <a:srcRect/>
          <a:stretch/>
        </p:blipFill>
        <p:spPr>
          <a:xfrm>
            <a:off x="7934250" y="2347798"/>
            <a:ext cx="1647825" cy="800100"/>
          </a:xfrm>
          <a:prstGeom prst="rect">
            <a:avLst/>
          </a:prstGeom>
          <a:noFill/>
          <a:ln>
            <a:noFill/>
          </a:ln>
        </p:spPr>
      </p:pic>
      <p:cxnSp>
        <p:nvCxnSpPr>
          <p:cNvPr id="333" name="Google Shape;333;g24face550fe_0_14"/>
          <p:cNvCxnSpPr>
            <a:endCxn id="332" idx="1"/>
          </p:cNvCxnSpPr>
          <p:nvPr/>
        </p:nvCxnSpPr>
        <p:spPr>
          <a:xfrm>
            <a:off x="6709650" y="2595748"/>
            <a:ext cx="1224600" cy="152100"/>
          </a:xfrm>
          <a:prstGeom prst="straightConnector1">
            <a:avLst/>
          </a:prstGeom>
          <a:noFill/>
          <a:ln w="28575" cap="flat" cmpd="sng">
            <a:solidFill>
              <a:srgbClr val="FF0000"/>
            </a:solidFill>
            <a:prstDash val="solid"/>
            <a:miter lim="800000"/>
            <a:headEnd type="none" w="sm" len="sm"/>
            <a:tailEnd type="triangle" w="med" len="med"/>
          </a:ln>
        </p:spPr>
      </p:cxnSp>
      <p:pic>
        <p:nvPicPr>
          <p:cNvPr id="331" name="Google Shape;331;g24face550fe_0_14"/>
          <p:cNvPicPr preferRelativeResize="0"/>
          <p:nvPr/>
        </p:nvPicPr>
        <p:blipFill rotWithShape="1">
          <a:blip r:embed="rId5">
            <a:alphaModFix/>
          </a:blip>
          <a:srcRect/>
          <a:stretch/>
        </p:blipFill>
        <p:spPr>
          <a:xfrm>
            <a:off x="8024738" y="3176588"/>
            <a:ext cx="1466850" cy="504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animEffect transition="in" filter="fade">
                                      <p:cBhvr>
                                        <p:cTn id="7" dur="500"/>
                                        <p:tgtEl>
                                          <p:spTgt spid="3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9">
                                            <p:txEl>
                                              <p:pRg st="1" end="1"/>
                                            </p:txEl>
                                          </p:spTgt>
                                        </p:tgtEl>
                                        <p:attrNameLst>
                                          <p:attrName>style.visibility</p:attrName>
                                        </p:attrNameLst>
                                      </p:cBhvr>
                                      <p:to>
                                        <p:strVal val="visible"/>
                                      </p:to>
                                    </p:set>
                                    <p:animEffect transition="in" filter="fade">
                                      <p:cBhvr>
                                        <p:cTn id="12" dur="500"/>
                                        <p:tgtEl>
                                          <p:spTgt spid="3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9">
                                            <p:txEl>
                                              <p:pRg st="2" end="2"/>
                                            </p:txEl>
                                          </p:spTgt>
                                        </p:tgtEl>
                                        <p:attrNameLst>
                                          <p:attrName>style.visibility</p:attrName>
                                        </p:attrNameLst>
                                      </p:cBhvr>
                                      <p:to>
                                        <p:strVal val="visible"/>
                                      </p:to>
                                    </p:set>
                                    <p:animEffect transition="in" filter="fade">
                                      <p:cBhvr>
                                        <p:cTn id="17" dur="500"/>
                                        <p:tgtEl>
                                          <p:spTgt spid="3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9">
                                            <p:txEl>
                                              <p:pRg st="3" end="3"/>
                                            </p:txEl>
                                          </p:spTgt>
                                        </p:tgtEl>
                                        <p:attrNameLst>
                                          <p:attrName>style.visibility</p:attrName>
                                        </p:attrNameLst>
                                      </p:cBhvr>
                                      <p:to>
                                        <p:strVal val="visible"/>
                                      </p:to>
                                    </p:set>
                                    <p:animEffect transition="in" filter="fade">
                                      <p:cBhvr>
                                        <p:cTn id="22" dur="500"/>
                                        <p:tgtEl>
                                          <p:spTgt spid="3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grpSp>
        <p:nvGrpSpPr>
          <p:cNvPr id="338" name="Google Shape;338;p18"/>
          <p:cNvGrpSpPr/>
          <p:nvPr/>
        </p:nvGrpSpPr>
        <p:grpSpPr>
          <a:xfrm>
            <a:off x="807120" y="1154832"/>
            <a:ext cx="2632117" cy="553998"/>
            <a:chOff x="682011" y="1392470"/>
            <a:chExt cx="2632117" cy="553998"/>
          </a:xfrm>
        </p:grpSpPr>
        <p:grpSp>
          <p:nvGrpSpPr>
            <p:cNvPr id="339" name="Google Shape;339;p18"/>
            <p:cNvGrpSpPr/>
            <p:nvPr/>
          </p:nvGrpSpPr>
          <p:grpSpPr>
            <a:xfrm>
              <a:off x="682011" y="1392470"/>
              <a:ext cx="429926" cy="553998"/>
              <a:chOff x="1074773" y="1392410"/>
              <a:chExt cx="429926" cy="553998"/>
            </a:xfrm>
          </p:grpSpPr>
          <p:sp>
            <p:nvSpPr>
              <p:cNvPr id="340" name="Google Shape;340;p18"/>
              <p:cNvSpPr/>
              <p:nvPr/>
            </p:nvSpPr>
            <p:spPr>
              <a:xfrm>
                <a:off x="1089340" y="1470217"/>
                <a:ext cx="400792" cy="3983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p18"/>
              <p:cNvSpPr txBox="1"/>
              <p:nvPr/>
            </p:nvSpPr>
            <p:spPr>
              <a:xfrm>
                <a:off x="1074773" y="1392410"/>
                <a:ext cx="42992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ahoma"/>
                    <a:ea typeface="Tahoma"/>
                    <a:cs typeface="Tahoma"/>
                    <a:sym typeface="Tahoma"/>
                  </a:rPr>
                  <a:t>3</a:t>
                </a:r>
                <a:endParaRPr sz="1400" b="0" i="0" u="none" strike="noStrike" cap="none">
                  <a:solidFill>
                    <a:srgbClr val="000000"/>
                  </a:solidFill>
                  <a:latin typeface="Arial"/>
                  <a:ea typeface="Arial"/>
                  <a:cs typeface="Arial"/>
                  <a:sym typeface="Arial"/>
                </a:endParaRPr>
              </a:p>
            </p:txBody>
          </p:sp>
        </p:grpSp>
        <p:sp>
          <p:nvSpPr>
            <p:cNvPr id="342" name="Google Shape;342;p18"/>
            <p:cNvSpPr txBox="1"/>
            <p:nvPr/>
          </p:nvSpPr>
          <p:spPr>
            <a:xfrm>
              <a:off x="1111938" y="1425501"/>
              <a:ext cx="2202190" cy="513346"/>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2500"/>
                <a:buFont typeface="Arial"/>
                <a:buNone/>
              </a:pPr>
              <a:r>
                <a:rPr lang="en-US" sz="2500" b="1" i="0" u="none" strike="noStrike" cap="none">
                  <a:solidFill>
                    <a:srgbClr val="3333CC"/>
                  </a:solidFill>
                  <a:latin typeface="Arial"/>
                  <a:ea typeface="Arial"/>
                  <a:cs typeface="Arial"/>
                  <a:sym typeface="Arial"/>
                </a:rPr>
                <a:t>Tắt máy tính</a:t>
              </a:r>
              <a:endParaRPr sz="2500" b="1" i="0" u="none" strike="noStrike" cap="none">
                <a:solidFill>
                  <a:srgbClr val="3333CC"/>
                </a:solidFill>
                <a:latin typeface="Arial"/>
                <a:ea typeface="Arial"/>
                <a:cs typeface="Arial"/>
                <a:sym typeface="Arial"/>
              </a:endParaRPr>
            </a:p>
          </p:txBody>
        </p:sp>
      </p:grpSp>
      <p:pic>
        <p:nvPicPr>
          <p:cNvPr id="343" name="Google Shape;343;p18"/>
          <p:cNvPicPr preferRelativeResize="0"/>
          <p:nvPr/>
        </p:nvPicPr>
        <p:blipFill rotWithShape="1">
          <a:blip r:embed="rId3">
            <a:alphaModFix/>
          </a:blip>
          <a:srcRect/>
          <a:stretch/>
        </p:blipFill>
        <p:spPr>
          <a:xfrm>
            <a:off x="4290256" y="388877"/>
            <a:ext cx="3643985" cy="703225"/>
          </a:xfrm>
          <a:prstGeom prst="rect">
            <a:avLst/>
          </a:prstGeom>
          <a:noFill/>
          <a:ln>
            <a:noFill/>
          </a:ln>
        </p:spPr>
      </p:pic>
      <p:sp>
        <p:nvSpPr>
          <p:cNvPr id="344" name="Google Shape;344;p18"/>
          <p:cNvSpPr/>
          <p:nvPr/>
        </p:nvSpPr>
        <p:spPr>
          <a:xfrm>
            <a:off x="778332" y="1699567"/>
            <a:ext cx="10086892" cy="2589717"/>
          </a:xfrm>
          <a:prstGeom prst="roundRect">
            <a:avLst>
              <a:gd name="adj" fmla="val 16667"/>
            </a:avLst>
          </a:prstGeom>
          <a:noFill/>
          <a:ln>
            <a:noFill/>
          </a:ln>
        </p:spPr>
        <p:txBody>
          <a:bodyPr spcFirstLastPara="1" wrap="square" lIns="91425" tIns="45700" rIns="91425" bIns="45700" anchor="t" anchorCtr="0">
            <a:noAutofit/>
          </a:bodyPr>
          <a:lstStyle/>
          <a:p>
            <a:pPr marL="630237" marR="0" lvl="0" indent="-342900" algn="just" rtl="0">
              <a:lnSpc>
                <a:spcPct val="120000"/>
              </a:lnSpc>
              <a:spcBef>
                <a:spcPts val="0"/>
              </a:spcBef>
              <a:spcAft>
                <a:spcPts val="0"/>
              </a:spcAft>
              <a:buClr>
                <a:srgbClr val="FF0000"/>
              </a:buClr>
              <a:buSzPts val="2600"/>
              <a:buFont typeface="Noto Sans Symbols"/>
              <a:buChar char="❖"/>
            </a:pPr>
            <a:r>
              <a:rPr lang="en-US" sz="2600" b="1" i="0" u="none" strike="noStrike" cap="none">
                <a:solidFill>
                  <a:srgbClr val="FF0000"/>
                </a:solidFill>
                <a:latin typeface="Calibri"/>
                <a:ea typeface="Calibri"/>
                <a:cs typeface="Calibri"/>
                <a:sym typeface="Calibri"/>
              </a:rPr>
              <a:t>Chú ý:</a:t>
            </a:r>
            <a:r>
              <a:rPr lang="en-US" sz="2600" b="0" i="0" u="none" strike="noStrike" cap="none">
                <a:solidFill>
                  <a:srgbClr val="FF0000"/>
                </a:solidFill>
                <a:latin typeface="Calibri"/>
                <a:ea typeface="Calibri"/>
                <a:cs typeface="Calibri"/>
                <a:sym typeface="Calibri"/>
              </a:rPr>
              <a:t> </a:t>
            </a:r>
            <a:r>
              <a:rPr lang="en-US" sz="2600" b="0" i="0" u="none" strike="noStrike" cap="none">
                <a:solidFill>
                  <a:srgbClr val="3333CC"/>
                </a:solidFill>
                <a:latin typeface="Calibri"/>
                <a:ea typeface="Calibri"/>
                <a:cs typeface="Calibri"/>
                <a:sym typeface="Calibri"/>
              </a:rPr>
              <a:t>Trước khi tắt máy tính phải thoát ra hết các phần mềm ứng dụng đã kích hoạt. Không được ấn và giữ nút nguồn trên thân máy hoặc rút phích cắm ra khỏi nguồn điện để tắt máy tính. </a:t>
            </a:r>
            <a:r>
              <a:rPr lang="en-US" sz="2600" b="0" i="0" u="none" strike="noStrike" cap="none">
                <a:solidFill>
                  <a:srgbClr val="3333CC"/>
                </a:solidFill>
                <a:latin typeface="Arial"/>
                <a:ea typeface="Arial"/>
                <a:cs typeface="Arial"/>
                <a:sym typeface="Arial"/>
              </a:rPr>
              <a:t>    </a:t>
            </a:r>
            <a:endParaRPr sz="2600" b="0" i="0" u="none" strike="noStrike" cap="none">
              <a:solidFill>
                <a:srgbClr val="3333C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xEl>
                                              <p:pRg st="0" end="0"/>
                                            </p:txEl>
                                          </p:spTgt>
                                        </p:tgtEl>
                                        <p:attrNameLst>
                                          <p:attrName>style.visibility</p:attrName>
                                        </p:attrNameLst>
                                      </p:cBhvr>
                                      <p:to>
                                        <p:strVal val="visible"/>
                                      </p:to>
                                    </p:set>
                                    <p:animEffect transition="in" filter="fade">
                                      <p:cBhvr>
                                        <p:cTn id="7" dur="500"/>
                                        <p:tgtEl>
                                          <p:spTgt spid="3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900953" y="1882588"/>
            <a:ext cx="9749119" cy="3644153"/>
          </a:xfrm>
          <a:prstGeom prst="cloud">
            <a:avLst/>
          </a:prstGeom>
          <a:solidFill>
            <a:schemeClr val="lt1"/>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3333CC"/>
                </a:solidFill>
                <a:latin typeface="Arial"/>
                <a:ea typeface="Arial"/>
                <a:cs typeface="Arial"/>
                <a:sym typeface="Arial"/>
              </a:rPr>
              <a:t>Em hãy nêu cách ngồi đúng tư thế khi làm làm việc với máy tính, sau đó về tại vị trí và ngồi đúng?</a:t>
            </a:r>
            <a:endParaRPr sz="3400" b="1" i="0" u="none" strike="noStrike" cap="none">
              <a:solidFill>
                <a:srgbClr val="3333CC"/>
              </a:solidFill>
              <a:latin typeface="Arial"/>
              <a:ea typeface="Arial"/>
              <a:cs typeface="Arial"/>
              <a:sym typeface="Arial"/>
            </a:endParaRPr>
          </a:p>
        </p:txBody>
      </p:sp>
      <p:sp>
        <p:nvSpPr>
          <p:cNvPr id="90" name="Google Shape;90;p1"/>
          <p:cNvSpPr/>
          <p:nvPr/>
        </p:nvSpPr>
        <p:spPr>
          <a:xfrm>
            <a:off x="3824230" y="347805"/>
            <a:ext cx="4353220" cy="687617"/>
          </a:xfrm>
          <a:prstGeom prst="roundRect">
            <a:avLst>
              <a:gd name="adj" fmla="val 16667"/>
            </a:avLst>
          </a:prstGeom>
          <a:solidFill>
            <a:srgbClr val="CC00CC"/>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Tahoma"/>
                <a:ea typeface="Tahoma"/>
                <a:cs typeface="Tahoma"/>
                <a:sym typeface="Tahoma"/>
              </a:rPr>
              <a:t>ÔN BÀI CŨ</a:t>
            </a:r>
            <a:endParaRPr sz="3200" b="1" i="0" u="none" strike="noStrike" cap="none">
              <a:solidFill>
                <a:schemeClr val="lt1"/>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19"/>
          <p:cNvPicPr preferRelativeResize="0"/>
          <p:nvPr/>
        </p:nvPicPr>
        <p:blipFill rotWithShape="1">
          <a:blip r:embed="rId3">
            <a:alphaModFix/>
          </a:blip>
          <a:srcRect/>
          <a:stretch/>
        </p:blipFill>
        <p:spPr>
          <a:xfrm>
            <a:off x="4307515" y="319711"/>
            <a:ext cx="3640665" cy="767548"/>
          </a:xfrm>
          <a:prstGeom prst="rect">
            <a:avLst/>
          </a:prstGeom>
          <a:noFill/>
          <a:ln>
            <a:noFill/>
          </a:ln>
        </p:spPr>
      </p:pic>
      <p:sp>
        <p:nvSpPr>
          <p:cNvPr id="350" name="Google Shape;350;p19"/>
          <p:cNvSpPr/>
          <p:nvPr/>
        </p:nvSpPr>
        <p:spPr>
          <a:xfrm>
            <a:off x="1528953" y="2261570"/>
            <a:ext cx="9090211" cy="2891119"/>
          </a:xfrm>
          <a:prstGeom prst="roundRect">
            <a:avLst>
              <a:gd name="adj" fmla="val 16667"/>
            </a:avLst>
          </a:prstGeom>
          <a:solidFill>
            <a:schemeClr val="lt1"/>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463550" marR="0" lvl="0" indent="-176213" algn="just" rtl="0">
              <a:lnSpc>
                <a:spcPct val="130000"/>
              </a:lnSpc>
              <a:spcBef>
                <a:spcPts val="0"/>
              </a:spcBef>
              <a:spcAft>
                <a:spcPts val="0"/>
              </a:spcAft>
              <a:buClr>
                <a:srgbClr val="000000"/>
              </a:buClr>
              <a:buSzPts val="2400"/>
              <a:buFont typeface="Arial"/>
              <a:buNone/>
            </a:pPr>
            <a:r>
              <a:rPr lang="en-US" sz="2400" b="1" i="0" u="none" strike="noStrike" cap="none">
                <a:solidFill>
                  <a:srgbClr val="3333CC"/>
                </a:solidFill>
                <a:latin typeface="Arial"/>
                <a:ea typeface="Arial"/>
                <a:cs typeface="Arial"/>
                <a:sym typeface="Arial"/>
              </a:rPr>
              <a:t>    </a:t>
            </a:r>
            <a:r>
              <a:rPr lang="en-US" sz="2500" b="1" i="0" u="none" strike="noStrike" cap="none">
                <a:solidFill>
                  <a:srgbClr val="3333CC"/>
                </a:solidFill>
                <a:latin typeface="Arial"/>
                <a:ea typeface="Arial"/>
                <a:cs typeface="Arial"/>
                <a:sym typeface="Arial"/>
              </a:rPr>
              <a:t>Em hãy trao đổi với bạn và cùng thực hiện các việc:</a:t>
            </a:r>
            <a:endParaRPr sz="1400" b="0" i="0" u="none" strike="noStrike" cap="none">
              <a:solidFill>
                <a:srgbClr val="000000"/>
              </a:solidFill>
              <a:latin typeface="Arial"/>
              <a:ea typeface="Arial"/>
              <a:cs typeface="Arial"/>
              <a:sym typeface="Arial"/>
            </a:endParaRPr>
          </a:p>
          <a:p>
            <a:pPr marL="968375" marR="0" lvl="0" indent="-336550" algn="just" rtl="0">
              <a:lnSpc>
                <a:spcPct val="130000"/>
              </a:lnSpc>
              <a:spcBef>
                <a:spcPts val="600"/>
              </a:spcBef>
              <a:spcAft>
                <a:spcPts val="0"/>
              </a:spcAft>
              <a:buClr>
                <a:srgbClr val="FF0000"/>
              </a:buClr>
              <a:buSzPts val="2500"/>
              <a:buFont typeface="Arial"/>
              <a:buChar char="•"/>
            </a:pPr>
            <a:r>
              <a:rPr lang="en-US" sz="2500" b="0" i="0" u="none" strike="noStrike" cap="none">
                <a:solidFill>
                  <a:srgbClr val="3333CC"/>
                </a:solidFill>
                <a:latin typeface="Arial"/>
                <a:ea typeface="Arial"/>
                <a:cs typeface="Arial"/>
                <a:sym typeface="Arial"/>
              </a:rPr>
              <a:t>Khởi động máy tính để bàn; </a:t>
            </a:r>
            <a:endParaRPr sz="2500" b="0" i="0" u="none" strike="noStrike" cap="none">
              <a:solidFill>
                <a:srgbClr val="3333CC"/>
              </a:solidFill>
              <a:latin typeface="Arial"/>
              <a:ea typeface="Arial"/>
              <a:cs typeface="Arial"/>
              <a:sym typeface="Arial"/>
            </a:endParaRPr>
          </a:p>
          <a:p>
            <a:pPr marL="968375" marR="0" lvl="0" indent="-336550" algn="just" rtl="0">
              <a:lnSpc>
                <a:spcPct val="130000"/>
              </a:lnSpc>
              <a:spcBef>
                <a:spcPts val="600"/>
              </a:spcBef>
              <a:spcAft>
                <a:spcPts val="0"/>
              </a:spcAft>
              <a:buClr>
                <a:srgbClr val="FF0000"/>
              </a:buClr>
              <a:buSzPts val="2500"/>
              <a:buFont typeface="Arial"/>
              <a:buChar char="•"/>
            </a:pPr>
            <a:r>
              <a:rPr lang="en-US" sz="2500" b="0" i="0" u="none" strike="noStrike" cap="none">
                <a:solidFill>
                  <a:srgbClr val="3333CC"/>
                </a:solidFill>
                <a:latin typeface="Arial"/>
                <a:ea typeface="Arial"/>
                <a:cs typeface="Arial"/>
                <a:sym typeface="Arial"/>
              </a:rPr>
              <a:t>Kích hoạt phần mềm Notepad; </a:t>
            </a:r>
            <a:endParaRPr sz="2500" b="0" i="0" u="none" strike="noStrike" cap="none">
              <a:solidFill>
                <a:srgbClr val="3333CC"/>
              </a:solidFill>
              <a:latin typeface="Arial"/>
              <a:ea typeface="Arial"/>
              <a:cs typeface="Arial"/>
              <a:sym typeface="Arial"/>
            </a:endParaRPr>
          </a:p>
          <a:p>
            <a:pPr marL="968375" marR="0" lvl="0" indent="-336550" algn="just" rtl="0">
              <a:lnSpc>
                <a:spcPct val="130000"/>
              </a:lnSpc>
              <a:spcBef>
                <a:spcPts val="600"/>
              </a:spcBef>
              <a:spcAft>
                <a:spcPts val="0"/>
              </a:spcAft>
              <a:buClr>
                <a:srgbClr val="FF0000"/>
              </a:buClr>
              <a:buSzPts val="2500"/>
              <a:buFont typeface="Arial"/>
              <a:buChar char="•"/>
            </a:pPr>
            <a:r>
              <a:rPr lang="en-US" sz="2500" b="0" i="0" u="none" strike="noStrike" cap="none">
                <a:solidFill>
                  <a:srgbClr val="3333CC"/>
                </a:solidFill>
                <a:latin typeface="Arial"/>
                <a:ea typeface="Arial"/>
                <a:cs typeface="Arial"/>
                <a:sym typeface="Arial"/>
              </a:rPr>
              <a:t>Thoát khỏi phần mềm Notepad</a:t>
            </a:r>
            <a:endParaRPr sz="1400" b="0" i="0" u="none" strike="noStrike" cap="none">
              <a:solidFill>
                <a:srgbClr val="000000"/>
              </a:solidFill>
              <a:latin typeface="Arial"/>
              <a:ea typeface="Arial"/>
              <a:cs typeface="Arial"/>
              <a:sym typeface="Arial"/>
            </a:endParaRPr>
          </a:p>
        </p:txBody>
      </p:sp>
      <p:pic>
        <p:nvPicPr>
          <p:cNvPr id="351" name="Google Shape;351;p19"/>
          <p:cNvPicPr preferRelativeResize="0"/>
          <p:nvPr/>
        </p:nvPicPr>
        <p:blipFill rotWithShape="1">
          <a:blip r:embed="rId4">
            <a:alphaModFix/>
          </a:blip>
          <a:srcRect/>
          <a:stretch/>
        </p:blipFill>
        <p:spPr>
          <a:xfrm>
            <a:off x="1762983" y="2664983"/>
            <a:ext cx="482678" cy="476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xEl>
                                              <p:pRg st="0" end="0"/>
                                            </p:txEl>
                                          </p:spTgt>
                                        </p:tgtEl>
                                        <p:attrNameLst>
                                          <p:attrName>style.visibility</p:attrName>
                                        </p:attrNameLst>
                                      </p:cBhvr>
                                      <p:to>
                                        <p:strVal val="visible"/>
                                      </p:to>
                                    </p:set>
                                    <p:animEffect transition="in" filter="fade">
                                      <p:cBhvr>
                                        <p:cTn id="7" dur="500"/>
                                        <p:tgtEl>
                                          <p:spTgt spid="3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0">
                                            <p:txEl>
                                              <p:pRg st="1" end="1"/>
                                            </p:txEl>
                                          </p:spTgt>
                                        </p:tgtEl>
                                        <p:attrNameLst>
                                          <p:attrName>style.visibility</p:attrName>
                                        </p:attrNameLst>
                                      </p:cBhvr>
                                      <p:to>
                                        <p:strVal val="visible"/>
                                      </p:to>
                                    </p:set>
                                    <p:animEffect transition="in" filter="fade">
                                      <p:cBhvr>
                                        <p:cTn id="12" dur="500"/>
                                        <p:tgtEl>
                                          <p:spTgt spid="3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0">
                                            <p:txEl>
                                              <p:pRg st="2" end="2"/>
                                            </p:txEl>
                                          </p:spTgt>
                                        </p:tgtEl>
                                        <p:attrNameLst>
                                          <p:attrName>style.visibility</p:attrName>
                                        </p:attrNameLst>
                                      </p:cBhvr>
                                      <p:to>
                                        <p:strVal val="visible"/>
                                      </p:to>
                                    </p:set>
                                    <p:animEffect transition="in" filter="fade">
                                      <p:cBhvr>
                                        <p:cTn id="17" dur="500"/>
                                        <p:tgtEl>
                                          <p:spTgt spid="3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0">
                                            <p:txEl>
                                              <p:pRg st="3" end="3"/>
                                            </p:txEl>
                                          </p:spTgt>
                                        </p:tgtEl>
                                        <p:attrNameLst>
                                          <p:attrName>style.visibility</p:attrName>
                                        </p:attrNameLst>
                                      </p:cBhvr>
                                      <p:to>
                                        <p:strVal val="visible"/>
                                      </p:to>
                                    </p:set>
                                    <p:animEffect transition="in" filter="fade">
                                      <p:cBhvr>
                                        <p:cTn id="22" dur="500"/>
                                        <p:tgtEl>
                                          <p:spTgt spid="3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1"/>
                                        </p:tgtEl>
                                        <p:attrNameLst>
                                          <p:attrName>style.visibility</p:attrName>
                                        </p:attrNameLst>
                                      </p:cBhvr>
                                      <p:to>
                                        <p:strVal val="visible"/>
                                      </p:to>
                                    </p:set>
                                    <p:animEffect transition="in" filter="fade">
                                      <p:cBhvr>
                                        <p:cTn id="27"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20"/>
          <p:cNvPicPr preferRelativeResize="0"/>
          <p:nvPr/>
        </p:nvPicPr>
        <p:blipFill rotWithShape="1">
          <a:blip r:embed="rId3">
            <a:alphaModFix/>
          </a:blip>
          <a:srcRect/>
          <a:stretch/>
        </p:blipFill>
        <p:spPr>
          <a:xfrm>
            <a:off x="4307515" y="319711"/>
            <a:ext cx="3640665" cy="767548"/>
          </a:xfrm>
          <a:prstGeom prst="rect">
            <a:avLst/>
          </a:prstGeom>
          <a:noFill/>
          <a:ln>
            <a:noFill/>
          </a:ln>
        </p:spPr>
      </p:pic>
      <p:grpSp>
        <p:nvGrpSpPr>
          <p:cNvPr id="357" name="Google Shape;357;p20"/>
          <p:cNvGrpSpPr/>
          <p:nvPr/>
        </p:nvGrpSpPr>
        <p:grpSpPr>
          <a:xfrm>
            <a:off x="1992318" y="1359278"/>
            <a:ext cx="8045354" cy="926723"/>
            <a:chOff x="1501254" y="1587877"/>
            <a:chExt cx="8846764" cy="1319093"/>
          </a:xfrm>
        </p:grpSpPr>
        <p:sp>
          <p:nvSpPr>
            <p:cNvPr id="358" name="Google Shape;358;p20"/>
            <p:cNvSpPr/>
            <p:nvPr/>
          </p:nvSpPr>
          <p:spPr>
            <a:xfrm>
              <a:off x="2253590" y="1759974"/>
              <a:ext cx="7803673" cy="53784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2600"/>
                <a:buFont typeface="Arial"/>
                <a:buNone/>
              </a:pPr>
              <a:r>
                <a:rPr lang="en-US" sz="2600" b="1" i="0" u="none" strike="noStrike" cap="none">
                  <a:solidFill>
                    <a:srgbClr val="3333CC"/>
                  </a:solidFill>
                  <a:latin typeface="Calibri"/>
                  <a:ea typeface="Calibri"/>
                  <a:cs typeface="Calibri"/>
                  <a:sym typeface="Calibri"/>
                </a:rPr>
                <a:t>Chọn cách tắt máy đúng trong ba cách tắt máy sau</a:t>
              </a:r>
              <a:endParaRPr sz="2600" b="1" i="0" u="none" strike="noStrike" cap="none">
                <a:solidFill>
                  <a:srgbClr val="3333CC"/>
                </a:solidFill>
                <a:latin typeface="Arial"/>
                <a:ea typeface="Arial"/>
                <a:cs typeface="Arial"/>
                <a:sym typeface="Arial"/>
              </a:endParaRPr>
            </a:p>
          </p:txBody>
        </p:sp>
        <p:pic>
          <p:nvPicPr>
            <p:cNvPr id="359" name="Google Shape;359;p20"/>
            <p:cNvPicPr preferRelativeResize="0"/>
            <p:nvPr/>
          </p:nvPicPr>
          <p:blipFill rotWithShape="1">
            <a:blip r:embed="rId4">
              <a:alphaModFix/>
            </a:blip>
            <a:srcRect/>
            <a:stretch/>
          </p:blipFill>
          <p:spPr>
            <a:xfrm>
              <a:off x="1694032" y="1752347"/>
              <a:ext cx="574344" cy="810094"/>
            </a:xfrm>
            <a:prstGeom prst="rect">
              <a:avLst/>
            </a:prstGeom>
            <a:noFill/>
            <a:ln>
              <a:noFill/>
            </a:ln>
          </p:spPr>
        </p:pic>
        <p:sp>
          <p:nvSpPr>
            <p:cNvPr id="360" name="Google Shape;360;p20"/>
            <p:cNvSpPr/>
            <p:nvPr/>
          </p:nvSpPr>
          <p:spPr>
            <a:xfrm>
              <a:off x="1501254" y="1587877"/>
              <a:ext cx="8846764" cy="1319093"/>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361" name="Google Shape;361;p20"/>
          <p:cNvPicPr preferRelativeResize="0"/>
          <p:nvPr/>
        </p:nvPicPr>
        <p:blipFill rotWithShape="1">
          <a:blip r:embed="rId5">
            <a:alphaModFix/>
          </a:blip>
          <a:srcRect/>
          <a:stretch/>
        </p:blipFill>
        <p:spPr>
          <a:xfrm>
            <a:off x="2093422" y="2379962"/>
            <a:ext cx="8045660" cy="40691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21"/>
          <p:cNvPicPr preferRelativeResize="0"/>
          <p:nvPr/>
        </p:nvPicPr>
        <p:blipFill rotWithShape="1">
          <a:blip r:embed="rId3">
            <a:alphaModFix/>
          </a:blip>
          <a:srcRect/>
          <a:stretch/>
        </p:blipFill>
        <p:spPr>
          <a:xfrm>
            <a:off x="4298651" y="389324"/>
            <a:ext cx="3657995" cy="761201"/>
          </a:xfrm>
          <a:prstGeom prst="rect">
            <a:avLst/>
          </a:prstGeom>
          <a:noFill/>
          <a:ln>
            <a:noFill/>
          </a:ln>
        </p:spPr>
      </p:pic>
      <p:grpSp>
        <p:nvGrpSpPr>
          <p:cNvPr id="367" name="Google Shape;367;p21"/>
          <p:cNvGrpSpPr/>
          <p:nvPr/>
        </p:nvGrpSpPr>
        <p:grpSpPr>
          <a:xfrm>
            <a:off x="1508211" y="3471287"/>
            <a:ext cx="9168755" cy="2351289"/>
            <a:chOff x="1304141" y="2328086"/>
            <a:chExt cx="8647205" cy="2526101"/>
          </a:xfrm>
        </p:grpSpPr>
        <p:sp>
          <p:nvSpPr>
            <p:cNvPr id="368" name="Google Shape;368;p21"/>
            <p:cNvSpPr/>
            <p:nvPr/>
          </p:nvSpPr>
          <p:spPr>
            <a:xfrm>
              <a:off x="2116146" y="2684088"/>
              <a:ext cx="7633055" cy="175249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2500"/>
                <a:buFont typeface="Arial"/>
                <a:buNone/>
              </a:pPr>
              <a:r>
                <a:rPr lang="en-US" sz="2500" b="1" i="0" u="none" strike="noStrike" cap="none">
                  <a:solidFill>
                    <a:srgbClr val="3333CC"/>
                  </a:solidFill>
                  <a:latin typeface="Calibri"/>
                  <a:ea typeface="Calibri"/>
                  <a:cs typeface="Calibri"/>
                  <a:sym typeface="Calibri"/>
                </a:rPr>
                <a:t>Em hãy trao đổi với bạn để cùng liệt kê các bước: </a:t>
              </a:r>
              <a:endParaRPr sz="2500" b="1" i="0" u="none" strike="noStrike" cap="none">
                <a:solidFill>
                  <a:srgbClr val="3333CC"/>
                </a:solidFill>
                <a:latin typeface="Calibri"/>
                <a:ea typeface="Calibri"/>
                <a:cs typeface="Calibri"/>
                <a:sym typeface="Calibri"/>
              </a:endParaRPr>
            </a:p>
            <a:p>
              <a:pPr marL="457200" marR="0" lvl="0" indent="-457200" algn="just" rtl="0">
                <a:lnSpc>
                  <a:spcPct val="120000"/>
                </a:lnSpc>
                <a:spcBef>
                  <a:spcPts val="600"/>
                </a:spcBef>
                <a:spcAft>
                  <a:spcPts val="0"/>
                </a:spcAft>
                <a:buClr>
                  <a:srgbClr val="FF0000"/>
                </a:buClr>
                <a:buSzPts val="2975"/>
                <a:buFont typeface="Arial"/>
                <a:buChar char="•"/>
              </a:pPr>
              <a:r>
                <a:rPr lang="en-US" sz="2500" b="0" i="0" u="none" strike="noStrike" cap="none">
                  <a:solidFill>
                    <a:srgbClr val="3333CC"/>
                  </a:solidFill>
                  <a:latin typeface="Calibri"/>
                  <a:ea typeface="Calibri"/>
                  <a:cs typeface="Calibri"/>
                  <a:sym typeface="Calibri"/>
                </a:rPr>
                <a:t>Kích hoạt phần mềm </a:t>
              </a:r>
              <a:r>
                <a:rPr lang="en-US" sz="2500" b="1" i="0" u="none" strike="noStrike" cap="none">
                  <a:solidFill>
                    <a:srgbClr val="3333CC"/>
                  </a:solidFill>
                  <a:latin typeface="Calibri"/>
                  <a:ea typeface="Calibri"/>
                  <a:cs typeface="Calibri"/>
                  <a:sym typeface="Calibri"/>
                </a:rPr>
                <a:t>Paint</a:t>
              </a:r>
              <a:r>
                <a:rPr lang="en-US" sz="2500" b="0" i="0" u="none" strike="noStrike" cap="none">
                  <a:solidFill>
                    <a:srgbClr val="3333CC"/>
                  </a:solidFill>
                  <a:latin typeface="Calibri"/>
                  <a:ea typeface="Calibri"/>
                  <a:cs typeface="Calibri"/>
                  <a:sym typeface="Calibri"/>
                </a:rPr>
                <a:t>; </a:t>
              </a:r>
              <a:endParaRPr sz="2500" b="0" i="0" u="none" strike="noStrike" cap="none">
                <a:solidFill>
                  <a:srgbClr val="3333CC"/>
                </a:solidFill>
                <a:latin typeface="Calibri"/>
                <a:ea typeface="Calibri"/>
                <a:cs typeface="Calibri"/>
                <a:sym typeface="Calibri"/>
              </a:endParaRPr>
            </a:p>
            <a:p>
              <a:pPr marL="457200" marR="0" lvl="0" indent="-457200" algn="just" rtl="0">
                <a:lnSpc>
                  <a:spcPct val="120000"/>
                </a:lnSpc>
                <a:spcBef>
                  <a:spcPts val="600"/>
                </a:spcBef>
                <a:spcAft>
                  <a:spcPts val="0"/>
                </a:spcAft>
                <a:buClr>
                  <a:srgbClr val="FF0000"/>
                </a:buClr>
                <a:buSzPts val="2975"/>
                <a:buFont typeface="Arial"/>
                <a:buChar char="•"/>
              </a:pPr>
              <a:r>
                <a:rPr lang="en-US" sz="2500" b="0" i="0" u="none" strike="noStrike" cap="none">
                  <a:solidFill>
                    <a:srgbClr val="3333CC"/>
                  </a:solidFill>
                  <a:latin typeface="Calibri"/>
                  <a:ea typeface="Calibri"/>
                  <a:cs typeface="Calibri"/>
                  <a:sym typeface="Calibri"/>
                </a:rPr>
                <a:t>Thoát khỏi phần mềm </a:t>
              </a:r>
              <a:r>
                <a:rPr lang="en-US" sz="2500" b="1" i="0" u="none" strike="noStrike" cap="none">
                  <a:solidFill>
                    <a:srgbClr val="3333CC"/>
                  </a:solidFill>
                  <a:latin typeface="Calibri"/>
                  <a:ea typeface="Calibri"/>
                  <a:cs typeface="Calibri"/>
                  <a:sym typeface="Calibri"/>
                </a:rPr>
                <a:t>Paint</a:t>
              </a:r>
              <a:r>
                <a:rPr lang="en-US" sz="2500" b="0" i="0" u="none" strike="noStrike" cap="none">
                  <a:solidFill>
                    <a:srgbClr val="3333CC"/>
                  </a:solidFill>
                  <a:latin typeface="Calibri"/>
                  <a:ea typeface="Calibri"/>
                  <a:cs typeface="Calibri"/>
                  <a:sym typeface="Calibri"/>
                </a:rPr>
                <a:t>.</a:t>
              </a:r>
              <a:endParaRPr sz="2500" b="1" i="0" u="none" strike="noStrike" cap="none">
                <a:solidFill>
                  <a:srgbClr val="3333CC"/>
                </a:solidFill>
                <a:latin typeface="Arial"/>
                <a:ea typeface="Arial"/>
                <a:cs typeface="Arial"/>
                <a:sym typeface="Arial"/>
              </a:endParaRPr>
            </a:p>
          </p:txBody>
        </p:sp>
        <p:pic>
          <p:nvPicPr>
            <p:cNvPr id="369" name="Google Shape;369;p21"/>
            <p:cNvPicPr preferRelativeResize="0"/>
            <p:nvPr/>
          </p:nvPicPr>
          <p:blipFill rotWithShape="1">
            <a:blip r:embed="rId4">
              <a:alphaModFix/>
            </a:blip>
            <a:srcRect/>
            <a:stretch/>
          </p:blipFill>
          <p:spPr>
            <a:xfrm>
              <a:off x="1550648" y="2734137"/>
              <a:ext cx="565497" cy="476250"/>
            </a:xfrm>
            <a:prstGeom prst="rect">
              <a:avLst/>
            </a:prstGeom>
            <a:noFill/>
            <a:ln>
              <a:noFill/>
            </a:ln>
          </p:spPr>
        </p:pic>
        <p:sp>
          <p:nvSpPr>
            <p:cNvPr id="370" name="Google Shape;370;p21"/>
            <p:cNvSpPr/>
            <p:nvPr/>
          </p:nvSpPr>
          <p:spPr>
            <a:xfrm>
              <a:off x="1304141" y="2328086"/>
              <a:ext cx="8647205" cy="2526101"/>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371" name="Google Shape;371;p21"/>
          <p:cNvPicPr preferRelativeResize="0"/>
          <p:nvPr/>
        </p:nvPicPr>
        <p:blipFill rotWithShape="1">
          <a:blip r:embed="rId5">
            <a:alphaModFix/>
          </a:blip>
          <a:srcRect/>
          <a:stretch/>
        </p:blipFill>
        <p:spPr>
          <a:xfrm>
            <a:off x="2067238" y="1944105"/>
            <a:ext cx="1044109" cy="1017676"/>
          </a:xfrm>
          <a:prstGeom prst="rect">
            <a:avLst/>
          </a:prstGeom>
          <a:noFill/>
          <a:ln>
            <a:noFill/>
          </a:ln>
        </p:spPr>
      </p:pic>
      <p:sp>
        <p:nvSpPr>
          <p:cNvPr id="372" name="Google Shape;372;p21"/>
          <p:cNvSpPr txBox="1"/>
          <p:nvPr/>
        </p:nvSpPr>
        <p:spPr>
          <a:xfrm>
            <a:off x="4298651" y="2250109"/>
            <a:ext cx="4415712" cy="461665"/>
          </a:xfrm>
          <a:prstGeom prst="rect">
            <a:avLst/>
          </a:prstGeom>
          <a:noFill/>
          <a:ln>
            <a:noFill/>
          </a:ln>
        </p:spPr>
        <p:txBody>
          <a:bodyPr spcFirstLastPara="1" wrap="square" lIns="91425" tIns="45700" rIns="91425" bIns="45700" anchor="t" anchorCtr="0">
            <a:spAutoFit/>
          </a:bodyPr>
          <a:lstStyle/>
          <a:p>
            <a:pPr marL="338138" marR="0" lvl="0" indent="-338138" algn="l" rtl="0">
              <a:lnSpc>
                <a:spcPct val="100000"/>
              </a:lnSpc>
              <a:spcBef>
                <a:spcPts val="0"/>
              </a:spcBef>
              <a:spcAft>
                <a:spcPts val="0"/>
              </a:spcAft>
              <a:buClr>
                <a:srgbClr val="000000"/>
              </a:buClr>
              <a:buSzPts val="2400"/>
              <a:buFont typeface="Arial"/>
              <a:buNone/>
            </a:pPr>
            <a:r>
              <a:rPr lang="en-US" sz="2400" b="0" i="0" u="none" strike="noStrike" cap="none">
                <a:solidFill>
                  <a:srgbClr val="3333CC"/>
                </a:solidFill>
                <a:latin typeface="Arial"/>
                <a:ea typeface="Arial"/>
                <a:cs typeface="Arial"/>
                <a:sym typeface="Arial"/>
              </a:rPr>
              <a:t>Biểu tượng phần mềm Paint</a:t>
            </a:r>
            <a:endParaRPr sz="2400" b="0" i="0" u="none" strike="noStrike" cap="none">
              <a:solidFill>
                <a:srgbClr val="3333CC"/>
              </a:solidFill>
              <a:latin typeface="Arial"/>
              <a:ea typeface="Arial"/>
              <a:cs typeface="Arial"/>
              <a:sym typeface="Arial"/>
            </a:endParaRPr>
          </a:p>
        </p:txBody>
      </p:sp>
      <p:sp>
        <p:nvSpPr>
          <p:cNvPr id="373" name="Google Shape;373;p21"/>
          <p:cNvSpPr/>
          <p:nvPr/>
        </p:nvSpPr>
        <p:spPr>
          <a:xfrm>
            <a:off x="3294529" y="2410918"/>
            <a:ext cx="645459" cy="140049"/>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500"/>
                                        <p:tgtEl>
                                          <p:spTgt spid="3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3"/>
                                        </p:tgtEl>
                                        <p:attrNameLst>
                                          <p:attrName>style.visibility</p:attrName>
                                        </p:attrNameLst>
                                      </p:cBhvr>
                                      <p:to>
                                        <p:strVal val="visible"/>
                                      </p:to>
                                    </p:set>
                                    <p:animEffect transition="in" filter="fade">
                                      <p:cBhvr>
                                        <p:cTn id="12" dur="500"/>
                                        <p:tgtEl>
                                          <p:spTgt spid="373"/>
                                        </p:tgtEl>
                                      </p:cBhvr>
                                    </p:animEffect>
                                  </p:childTnLst>
                                </p:cTn>
                              </p:par>
                              <p:par>
                                <p:cTn id="13" presetID="10" presetClass="entr" presetSubtype="0" fill="hold" nodeType="withEffect">
                                  <p:stCondLst>
                                    <p:cond delay="0"/>
                                  </p:stCondLst>
                                  <p:childTnLst>
                                    <p:set>
                                      <p:cBhvr>
                                        <p:cTn id="14" dur="1" fill="hold">
                                          <p:stCondLst>
                                            <p:cond delay="0"/>
                                          </p:stCondLst>
                                        </p:cTn>
                                        <p:tgtEl>
                                          <p:spTgt spid="372"/>
                                        </p:tgtEl>
                                        <p:attrNameLst>
                                          <p:attrName>style.visibility</p:attrName>
                                        </p:attrNameLst>
                                      </p:cBhvr>
                                      <p:to>
                                        <p:strVal val="visible"/>
                                      </p:to>
                                    </p:set>
                                    <p:animEffect transition="in" filter="fade">
                                      <p:cBhvr>
                                        <p:cTn id="15" dur="500"/>
                                        <p:tgtEl>
                                          <p:spTgt spid="37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7"/>
                                        </p:tgtEl>
                                        <p:attrNameLst>
                                          <p:attrName>style.visibility</p:attrName>
                                        </p:attrNameLst>
                                      </p:cBhvr>
                                      <p:to>
                                        <p:strVal val="visible"/>
                                      </p:to>
                                    </p:set>
                                    <p:animEffect transition="in" filter="fade">
                                      <p:cBhvr>
                                        <p:cTn id="20"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22"/>
          <p:cNvPicPr preferRelativeResize="0"/>
          <p:nvPr/>
        </p:nvPicPr>
        <p:blipFill rotWithShape="1">
          <a:blip r:embed="rId3">
            <a:alphaModFix/>
          </a:blip>
          <a:srcRect/>
          <a:stretch/>
        </p:blipFill>
        <p:spPr>
          <a:xfrm>
            <a:off x="4298651" y="389324"/>
            <a:ext cx="3657995" cy="761201"/>
          </a:xfrm>
          <a:prstGeom prst="rect">
            <a:avLst/>
          </a:prstGeom>
          <a:noFill/>
          <a:ln>
            <a:noFill/>
          </a:ln>
        </p:spPr>
      </p:pic>
      <p:sp>
        <p:nvSpPr>
          <p:cNvPr id="379" name="Google Shape;379;p22"/>
          <p:cNvSpPr/>
          <p:nvPr/>
        </p:nvSpPr>
        <p:spPr>
          <a:xfrm>
            <a:off x="1988560" y="2400486"/>
            <a:ext cx="7639535" cy="2413561"/>
          </a:xfrm>
          <a:prstGeom prst="cloud">
            <a:avLst/>
          </a:prstGeom>
          <a:solidFill>
            <a:srgbClr val="00B05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Em hãy nêu những tác hại khi tắt máy tính không đúng cách.</a:t>
            </a:r>
            <a:endParaRPr sz="2600" b="1" i="0" u="none" strike="noStrike" cap="non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23"/>
          <p:cNvPicPr preferRelativeResize="0"/>
          <p:nvPr/>
        </p:nvPicPr>
        <p:blipFill rotWithShape="1">
          <a:blip r:embed="rId3">
            <a:alphaModFix/>
          </a:blip>
          <a:srcRect/>
          <a:stretch/>
        </p:blipFill>
        <p:spPr>
          <a:xfrm>
            <a:off x="4298651" y="389324"/>
            <a:ext cx="3657995" cy="761201"/>
          </a:xfrm>
          <a:prstGeom prst="rect">
            <a:avLst/>
          </a:prstGeom>
          <a:noFill/>
          <a:ln>
            <a:noFill/>
          </a:ln>
        </p:spPr>
      </p:pic>
      <p:sp>
        <p:nvSpPr>
          <p:cNvPr id="385" name="Google Shape;385;p23"/>
          <p:cNvSpPr/>
          <p:nvPr/>
        </p:nvSpPr>
        <p:spPr>
          <a:xfrm>
            <a:off x="1612042" y="2561850"/>
            <a:ext cx="8822875" cy="2413561"/>
          </a:xfrm>
          <a:prstGeom prst="cloud">
            <a:avLst/>
          </a:prstGeom>
          <a:solidFill>
            <a:srgbClr val="00B05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Em hãy thực hành tắt máy đúng cách.</a:t>
            </a:r>
            <a:endParaRPr sz="2600" b="1" i="0" u="none" strike="noStrike" cap="non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24"/>
          <p:cNvPicPr preferRelativeResize="0"/>
          <p:nvPr/>
        </p:nvPicPr>
        <p:blipFill rotWithShape="1">
          <a:blip r:embed="rId3">
            <a:alphaModFix/>
          </a:blip>
          <a:srcRect l="10315" t="2709" r="18621"/>
          <a:stretch/>
        </p:blipFill>
        <p:spPr>
          <a:xfrm>
            <a:off x="803012" y="2127531"/>
            <a:ext cx="2552130" cy="3401331"/>
          </a:xfrm>
          <a:prstGeom prst="rect">
            <a:avLst/>
          </a:prstGeom>
          <a:noFill/>
          <a:ln>
            <a:noFill/>
          </a:ln>
        </p:spPr>
      </p:pic>
      <p:sp>
        <p:nvSpPr>
          <p:cNvPr id="391" name="Google Shape;391;p24"/>
          <p:cNvSpPr/>
          <p:nvPr/>
        </p:nvSpPr>
        <p:spPr>
          <a:xfrm>
            <a:off x="3355142" y="1924334"/>
            <a:ext cx="7335269" cy="3167800"/>
          </a:xfrm>
          <a:prstGeom prst="horizontalScroll">
            <a:avLst>
              <a:gd name="adj" fmla="val 12500"/>
            </a:avLst>
          </a:prstGeom>
          <a:solidFill>
            <a:srgbClr val="00B05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109538" marR="0" lvl="0" indent="0" algn="just" rtl="0">
              <a:lnSpc>
                <a:spcPct val="100000"/>
              </a:lnSpc>
              <a:spcBef>
                <a:spcPts val="0"/>
              </a:spcBef>
              <a:spcAft>
                <a:spcPts val="0"/>
              </a:spcAft>
              <a:buClr>
                <a:srgbClr val="000000"/>
              </a:buClr>
              <a:buSzPts val="2600"/>
              <a:buFont typeface="Arial"/>
              <a:buNone/>
            </a:pPr>
            <a:r>
              <a:rPr lang="en-US" sz="2600" b="1" i="0" u="none" strike="noStrike" cap="none">
                <a:solidFill>
                  <a:schemeClr val="lt1"/>
                </a:solidFill>
                <a:latin typeface="Calibri"/>
                <a:ea typeface="Calibri"/>
                <a:cs typeface="Calibri"/>
                <a:sym typeface="Calibri"/>
              </a:rPr>
              <a:t>Khởi động hoặc tắt máy tính phải theo đúng thứ tự các bước, nếu không vô tình chúng ta làm máy tính nhanh hỏng.</a:t>
            </a:r>
            <a:endParaRPr sz="2600" b="1" i="0" u="none" strike="noStrike" cap="none">
              <a:solidFill>
                <a:schemeClr val="lt1"/>
              </a:solidFill>
              <a:latin typeface="Arial"/>
              <a:ea typeface="Arial"/>
              <a:cs typeface="Arial"/>
              <a:sym typeface="Arial"/>
            </a:endParaRPr>
          </a:p>
        </p:txBody>
      </p:sp>
      <p:sp>
        <p:nvSpPr>
          <p:cNvPr id="392" name="Google Shape;392;p24"/>
          <p:cNvSpPr/>
          <p:nvPr/>
        </p:nvSpPr>
        <p:spPr>
          <a:xfrm>
            <a:off x="2904765" y="2265529"/>
            <a:ext cx="354842" cy="341193"/>
          </a:xfrm>
          <a:prstGeom prst="ellipse">
            <a:avLst/>
          </a:prstGeom>
          <a:solidFill>
            <a:srgbClr val="00B05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3" name="Google Shape;393;p24"/>
          <p:cNvSpPr/>
          <p:nvPr/>
        </p:nvSpPr>
        <p:spPr>
          <a:xfrm>
            <a:off x="2618163" y="2538484"/>
            <a:ext cx="259307" cy="266130"/>
          </a:xfrm>
          <a:prstGeom prst="ellipse">
            <a:avLst/>
          </a:prstGeom>
          <a:solidFill>
            <a:srgbClr val="00B05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4" name="Google Shape;394;p24"/>
          <p:cNvSpPr/>
          <p:nvPr/>
        </p:nvSpPr>
        <p:spPr>
          <a:xfrm>
            <a:off x="3717684" y="484144"/>
            <a:ext cx="4353220" cy="645358"/>
          </a:xfrm>
          <a:prstGeom prst="roundRect">
            <a:avLst>
              <a:gd name="adj" fmla="val 16667"/>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41719C"/>
                </a:solidFill>
                <a:latin typeface="Tahoma"/>
                <a:ea typeface="Tahoma"/>
                <a:cs typeface="Tahoma"/>
                <a:sym typeface="Tahoma"/>
              </a:rPr>
              <a:t> </a:t>
            </a:r>
            <a:r>
              <a:rPr lang="en-US" sz="3200" b="1" i="0" u="none" strike="noStrike" cap="none">
                <a:solidFill>
                  <a:srgbClr val="C00000"/>
                </a:solidFill>
                <a:latin typeface="Arial"/>
                <a:ea typeface="Arial"/>
                <a:cs typeface="Arial"/>
                <a:sym typeface="Arial"/>
              </a:rPr>
              <a:t>GHI NHỚ</a:t>
            </a:r>
            <a:endParaRPr sz="3200" b="1" i="0" u="none" strike="noStrike" cap="none">
              <a:solidFill>
                <a:srgbClr val="0070C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8"/>
        <p:cNvGrpSpPr/>
        <p:nvPr/>
      </p:nvGrpSpPr>
      <p:grpSpPr>
        <a:xfrm>
          <a:off x="0" y="0"/>
          <a:ext cx="0" cy="0"/>
          <a:chOff x="0" y="0"/>
          <a:chExt cx="0" cy="0"/>
        </a:xfrm>
      </p:grpSpPr>
      <p:sp>
        <p:nvSpPr>
          <p:cNvPr id="399" name="Google Shape;399;p25"/>
          <p:cNvSpPr txBox="1"/>
          <p:nvPr/>
        </p:nvSpPr>
        <p:spPr>
          <a:xfrm>
            <a:off x="3360800" y="2557319"/>
            <a:ext cx="5145960" cy="186512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4800"/>
              <a:buFont typeface="Arial"/>
              <a:buNone/>
            </a:pPr>
            <a:r>
              <a:rPr lang="en-US" sz="4800" b="1" i="0" u="none" strike="noStrike" cap="none">
                <a:solidFill>
                  <a:schemeClr val="lt1"/>
                </a:solidFill>
                <a:latin typeface="Tahoma"/>
                <a:ea typeface="Tahoma"/>
                <a:cs typeface="Tahoma"/>
                <a:sym typeface="Tahoma"/>
              </a:rPr>
              <a:t>CHÀO TẠM BIỆT</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4800"/>
              <a:buFont typeface="Arial"/>
              <a:buNone/>
            </a:pPr>
            <a:r>
              <a:rPr lang="en-US" sz="4800" b="1" i="0" u="none" strike="noStrike" cap="none">
                <a:solidFill>
                  <a:schemeClr val="lt1"/>
                </a:solidFill>
                <a:latin typeface="Tahoma"/>
                <a:ea typeface="Tahoma"/>
                <a:cs typeface="Tahoma"/>
                <a:sym typeface="Tahoma"/>
              </a:rPr>
              <a:t>CÁC EM!</a:t>
            </a:r>
            <a:endParaRPr sz="1400" b="0" i="0" u="none" strike="noStrike" cap="none">
              <a:solidFill>
                <a:srgbClr val="000000"/>
              </a:solidFill>
              <a:latin typeface="Arial"/>
              <a:ea typeface="Arial"/>
              <a:cs typeface="Arial"/>
              <a:sym typeface="Arial"/>
            </a:endParaRPr>
          </a:p>
        </p:txBody>
      </p:sp>
      <p:pic>
        <p:nvPicPr>
          <p:cNvPr id="400" name="Google Shape;400;p25"/>
          <p:cNvPicPr preferRelativeResize="0"/>
          <p:nvPr/>
        </p:nvPicPr>
        <p:blipFill rotWithShape="1">
          <a:blip r:embed="rId4">
            <a:alphaModFix/>
          </a:blip>
          <a:srcRect/>
          <a:stretch/>
        </p:blipFill>
        <p:spPr>
          <a:xfrm>
            <a:off x="9672068" y="6537279"/>
            <a:ext cx="1751108" cy="2290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10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3"/>
          <p:cNvSpPr txBox="1"/>
          <p:nvPr/>
        </p:nvSpPr>
        <p:spPr>
          <a:xfrm>
            <a:off x="1080402" y="218767"/>
            <a:ext cx="197208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3333CC"/>
                </a:solidFill>
                <a:latin typeface="Arial"/>
                <a:ea typeface="Arial"/>
                <a:cs typeface="Arial"/>
                <a:sym typeface="Arial"/>
              </a:rPr>
              <a:t>CHƯƠNG 1</a:t>
            </a:r>
            <a:endParaRPr sz="2800" b="1" i="0" u="none" strike="noStrike" cap="none">
              <a:solidFill>
                <a:srgbClr val="3333CC"/>
              </a:solidFill>
              <a:latin typeface="Arial"/>
              <a:ea typeface="Arial"/>
              <a:cs typeface="Arial"/>
              <a:sym typeface="Arial"/>
            </a:endParaRPr>
          </a:p>
        </p:txBody>
      </p:sp>
      <p:sp>
        <p:nvSpPr>
          <p:cNvPr id="96" name="Google Shape;96;p3"/>
          <p:cNvSpPr txBox="1"/>
          <p:nvPr/>
        </p:nvSpPr>
        <p:spPr>
          <a:xfrm>
            <a:off x="2893749" y="426442"/>
            <a:ext cx="688859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3333CC"/>
                </a:solidFill>
                <a:latin typeface="Tahoma"/>
                <a:ea typeface="Tahoma"/>
                <a:cs typeface="Tahoma"/>
                <a:sym typeface="Tahoma"/>
              </a:rPr>
              <a:t>MÁY TÍNH VÀ EM</a:t>
            </a:r>
            <a:endParaRPr sz="3600" b="1" i="0" u="none" strike="noStrike" cap="none">
              <a:solidFill>
                <a:srgbClr val="3333CC"/>
              </a:solidFill>
              <a:latin typeface="Tahoma"/>
              <a:ea typeface="Tahoma"/>
              <a:cs typeface="Tahoma"/>
              <a:sym typeface="Tahoma"/>
            </a:endParaRPr>
          </a:p>
        </p:txBody>
      </p:sp>
      <p:sp>
        <p:nvSpPr>
          <p:cNvPr id="97" name="Google Shape;97;p3"/>
          <p:cNvSpPr txBox="1"/>
          <p:nvPr/>
        </p:nvSpPr>
        <p:spPr>
          <a:xfrm>
            <a:off x="2776466" y="2206799"/>
            <a:ext cx="6192722"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4000"/>
              <a:buFont typeface="Arial"/>
              <a:buNone/>
            </a:pPr>
            <a:r>
              <a:rPr lang="en-US" sz="4000" b="1" i="0" u="none" strike="noStrike" cap="none">
                <a:solidFill>
                  <a:schemeClr val="lt1"/>
                </a:solidFill>
                <a:latin typeface="Tahoma"/>
                <a:ea typeface="Tahoma"/>
                <a:cs typeface="Tahoma"/>
                <a:sym typeface="Tahoma"/>
              </a:rPr>
              <a:t>BÀI 8</a:t>
            </a:r>
            <a:endParaRPr sz="4000" b="1" i="0" u="none" strike="noStrike" cap="none">
              <a:solidFill>
                <a:schemeClr val="lt1"/>
              </a:solidFill>
              <a:latin typeface="Tahoma"/>
              <a:ea typeface="Tahoma"/>
              <a:cs typeface="Tahoma"/>
              <a:sym typeface="Tahoma"/>
            </a:endParaRPr>
          </a:p>
          <a:p>
            <a:pPr marL="0" marR="0" lvl="0" indent="0" algn="ctr" rtl="0">
              <a:lnSpc>
                <a:spcPct val="120000"/>
              </a:lnSpc>
              <a:spcBef>
                <a:spcPts val="0"/>
              </a:spcBef>
              <a:spcAft>
                <a:spcPts val="0"/>
              </a:spcAft>
              <a:buClr>
                <a:srgbClr val="000000"/>
              </a:buClr>
              <a:buSzPts val="4000"/>
              <a:buFont typeface="Arial"/>
              <a:buNone/>
            </a:pPr>
            <a:r>
              <a:rPr lang="en-US" sz="4000" b="1" i="0" u="none" strike="noStrike" cap="none">
                <a:solidFill>
                  <a:schemeClr val="lt1"/>
                </a:solidFill>
                <a:latin typeface="Tahoma"/>
                <a:ea typeface="Tahoma"/>
                <a:cs typeface="Tahoma"/>
                <a:sym typeface="Tahoma"/>
              </a:rPr>
              <a:t>ĐIỀU KHIỂN MÁY TÍNH</a:t>
            </a:r>
            <a:endParaRPr sz="4000" b="1" i="0" u="none" strike="noStrike" cap="none">
              <a:solidFill>
                <a:schemeClr val="lt1"/>
              </a:solidFill>
              <a:latin typeface="Tahoma"/>
              <a:ea typeface="Tahoma"/>
              <a:cs typeface="Tahoma"/>
              <a:sym typeface="Tahoma"/>
            </a:endParaRPr>
          </a:p>
        </p:txBody>
      </p:sp>
      <p:pic>
        <p:nvPicPr>
          <p:cNvPr id="98" name="Google Shape;98;p3"/>
          <p:cNvPicPr preferRelativeResize="0"/>
          <p:nvPr/>
        </p:nvPicPr>
        <p:blipFill rotWithShape="1">
          <a:blip r:embed="rId4">
            <a:alphaModFix/>
          </a:blip>
          <a:srcRect/>
          <a:stretch/>
        </p:blipFill>
        <p:spPr>
          <a:xfrm>
            <a:off x="9672068" y="6537279"/>
            <a:ext cx="1751108" cy="2290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4"/>
          <p:cNvPicPr preferRelativeResize="0"/>
          <p:nvPr/>
        </p:nvPicPr>
        <p:blipFill rotWithShape="1">
          <a:blip r:embed="rId3">
            <a:alphaModFix/>
          </a:blip>
          <a:srcRect/>
          <a:stretch/>
        </p:blipFill>
        <p:spPr>
          <a:xfrm>
            <a:off x="4217127" y="282388"/>
            <a:ext cx="3582456" cy="691351"/>
          </a:xfrm>
          <a:prstGeom prst="rect">
            <a:avLst/>
          </a:prstGeom>
          <a:noFill/>
          <a:ln>
            <a:noFill/>
          </a:ln>
        </p:spPr>
      </p:pic>
      <p:grpSp>
        <p:nvGrpSpPr>
          <p:cNvPr id="104" name="Google Shape;104;p4"/>
          <p:cNvGrpSpPr/>
          <p:nvPr/>
        </p:nvGrpSpPr>
        <p:grpSpPr>
          <a:xfrm>
            <a:off x="940993" y="900213"/>
            <a:ext cx="3755557" cy="572494"/>
            <a:chOff x="676256" y="1379897"/>
            <a:chExt cx="3755557" cy="572494"/>
          </a:xfrm>
        </p:grpSpPr>
        <p:grpSp>
          <p:nvGrpSpPr>
            <p:cNvPr id="105" name="Google Shape;105;p4"/>
            <p:cNvGrpSpPr/>
            <p:nvPr/>
          </p:nvGrpSpPr>
          <p:grpSpPr>
            <a:xfrm>
              <a:off x="676256" y="1379897"/>
              <a:ext cx="429926" cy="553998"/>
              <a:chOff x="1069018" y="1379837"/>
              <a:chExt cx="429926" cy="553998"/>
            </a:xfrm>
          </p:grpSpPr>
          <p:sp>
            <p:nvSpPr>
              <p:cNvPr id="106" name="Google Shape;106;p4"/>
              <p:cNvSpPr/>
              <p:nvPr/>
            </p:nvSpPr>
            <p:spPr>
              <a:xfrm>
                <a:off x="1089340" y="1470217"/>
                <a:ext cx="400792" cy="3983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4"/>
              <p:cNvSpPr txBox="1"/>
              <p:nvPr/>
            </p:nvSpPr>
            <p:spPr>
              <a:xfrm>
                <a:off x="1069018" y="1379837"/>
                <a:ext cx="42992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ahoma"/>
                    <a:ea typeface="Tahoma"/>
                    <a:cs typeface="Tahoma"/>
                    <a:sym typeface="Tahoma"/>
                  </a:rPr>
                  <a:t>1</a:t>
                </a:r>
                <a:endParaRPr sz="3000" b="1" i="0" u="none" strike="noStrike" cap="none">
                  <a:solidFill>
                    <a:schemeClr val="lt1"/>
                  </a:solidFill>
                  <a:latin typeface="Tahoma"/>
                  <a:ea typeface="Tahoma"/>
                  <a:cs typeface="Tahoma"/>
                  <a:sym typeface="Tahoma"/>
                </a:endParaRPr>
              </a:p>
            </p:txBody>
          </p:sp>
        </p:grpSp>
        <p:sp>
          <p:nvSpPr>
            <p:cNvPr id="108" name="Google Shape;108;p4"/>
            <p:cNvSpPr txBox="1"/>
            <p:nvPr/>
          </p:nvSpPr>
          <p:spPr>
            <a:xfrm>
              <a:off x="1100452" y="1459948"/>
              <a:ext cx="3331361"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3333CC"/>
                  </a:solidFill>
                  <a:latin typeface="Arial"/>
                  <a:ea typeface="Arial"/>
                  <a:cs typeface="Arial"/>
                  <a:sym typeface="Arial"/>
                </a:rPr>
                <a:t>Khởi động máy tính</a:t>
              </a:r>
              <a:endParaRPr sz="2500" b="1" i="0" u="none" strike="noStrike" cap="none">
                <a:solidFill>
                  <a:srgbClr val="3333CC"/>
                </a:solidFill>
                <a:latin typeface="Arial"/>
                <a:ea typeface="Arial"/>
                <a:cs typeface="Arial"/>
                <a:sym typeface="Arial"/>
              </a:endParaRPr>
            </a:p>
          </p:txBody>
        </p:sp>
      </p:grpSp>
      <p:grpSp>
        <p:nvGrpSpPr>
          <p:cNvPr id="109" name="Google Shape;109;p4"/>
          <p:cNvGrpSpPr/>
          <p:nvPr/>
        </p:nvGrpSpPr>
        <p:grpSpPr>
          <a:xfrm>
            <a:off x="2172171" y="1483106"/>
            <a:ext cx="6407052" cy="4991115"/>
            <a:chOff x="812779" y="1419258"/>
            <a:chExt cx="6795247" cy="5200650"/>
          </a:xfrm>
        </p:grpSpPr>
        <p:pic>
          <p:nvPicPr>
            <p:cNvPr id="110" name="Google Shape;110;p4"/>
            <p:cNvPicPr preferRelativeResize="0"/>
            <p:nvPr/>
          </p:nvPicPr>
          <p:blipFill rotWithShape="1">
            <a:blip r:embed="rId4">
              <a:alphaModFix/>
            </a:blip>
            <a:srcRect/>
            <a:stretch/>
          </p:blipFill>
          <p:spPr>
            <a:xfrm>
              <a:off x="826226" y="1419258"/>
              <a:ext cx="6781800" cy="5200650"/>
            </a:xfrm>
            <a:prstGeom prst="rect">
              <a:avLst/>
            </a:prstGeom>
            <a:noFill/>
            <a:ln>
              <a:noFill/>
            </a:ln>
          </p:spPr>
        </p:pic>
        <p:pic>
          <p:nvPicPr>
            <p:cNvPr id="111" name="Google Shape;111;p4"/>
            <p:cNvPicPr preferRelativeResize="0"/>
            <p:nvPr/>
          </p:nvPicPr>
          <p:blipFill rotWithShape="1">
            <a:blip r:embed="rId5">
              <a:alphaModFix/>
            </a:blip>
            <a:srcRect/>
            <a:stretch/>
          </p:blipFill>
          <p:spPr>
            <a:xfrm>
              <a:off x="812779" y="6231871"/>
              <a:ext cx="333375" cy="388037"/>
            </a:xfrm>
            <a:prstGeom prst="rect">
              <a:avLst/>
            </a:prstGeom>
            <a:noFill/>
            <a:ln>
              <a:noFill/>
            </a:ln>
          </p:spPr>
        </p:pic>
      </p:grpSp>
      <p:sp>
        <p:nvSpPr>
          <p:cNvPr id="112" name="Google Shape;112;p4"/>
          <p:cNvSpPr/>
          <p:nvPr/>
        </p:nvSpPr>
        <p:spPr>
          <a:xfrm>
            <a:off x="8323729" y="5069541"/>
            <a:ext cx="255494" cy="295835"/>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3" name="Google Shape;113;p4"/>
          <p:cNvPicPr preferRelativeResize="0"/>
          <p:nvPr/>
        </p:nvPicPr>
        <p:blipFill rotWithShape="1">
          <a:blip r:embed="rId6">
            <a:alphaModFix/>
          </a:blip>
          <a:srcRect/>
          <a:stretch/>
        </p:blipFill>
        <p:spPr>
          <a:xfrm>
            <a:off x="9611578" y="3847816"/>
            <a:ext cx="857250" cy="800100"/>
          </a:xfrm>
          <a:prstGeom prst="rect">
            <a:avLst/>
          </a:prstGeom>
          <a:noFill/>
          <a:ln>
            <a:noFill/>
          </a:ln>
        </p:spPr>
      </p:pic>
      <p:cxnSp>
        <p:nvCxnSpPr>
          <p:cNvPr id="114" name="Google Shape;114;p4"/>
          <p:cNvCxnSpPr/>
          <p:nvPr/>
        </p:nvCxnSpPr>
        <p:spPr>
          <a:xfrm rot="10800000" flipH="1">
            <a:off x="8591902" y="4476466"/>
            <a:ext cx="1019676" cy="655344"/>
          </a:xfrm>
          <a:prstGeom prst="straightConnector1">
            <a:avLst/>
          </a:prstGeom>
          <a:noFill/>
          <a:ln w="38100" cap="flat" cmpd="sng">
            <a:solidFill>
              <a:srgbClr val="FF0000"/>
            </a:solidFill>
            <a:prstDash val="solid"/>
            <a:miter lim="800000"/>
            <a:headEnd type="none" w="sm" len="sm"/>
            <a:tailEnd type="triangle" w="med" len="med"/>
          </a:ln>
        </p:spPr>
      </p:cxnSp>
      <p:sp>
        <p:nvSpPr>
          <p:cNvPr id="115" name="Google Shape;115;p4"/>
          <p:cNvSpPr txBox="1"/>
          <p:nvPr/>
        </p:nvSpPr>
        <p:spPr>
          <a:xfrm>
            <a:off x="9101740" y="4690665"/>
            <a:ext cx="2167581" cy="353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3333CC"/>
                </a:solidFill>
                <a:latin typeface="Arial"/>
                <a:ea typeface="Arial"/>
                <a:cs typeface="Arial"/>
                <a:sym typeface="Arial"/>
              </a:rPr>
              <a:t>Nút nguồn màn hình</a:t>
            </a:r>
            <a:endParaRPr sz="1700" b="0" i="0" u="none" strike="noStrike" cap="none">
              <a:solidFill>
                <a:srgbClr val="3333C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fade">
                                      <p:cBhvr>
                                        <p:cTn id="11" dur="500"/>
                                        <p:tgtEl>
                                          <p:spTgt spid="10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500"/>
                                        <p:tgtEl>
                                          <p:spTgt spid="1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500"/>
                                        <p:tgtEl>
                                          <p:spTgt spid="114"/>
                                        </p:tgtEl>
                                      </p:cBhvr>
                                    </p:animEffect>
                                  </p:childTnLst>
                                </p:cTn>
                              </p:par>
                              <p:par>
                                <p:cTn id="22" presetID="10" presetClass="entr" presetSubtype="0" fill="hold" nodeType="withEffect">
                                  <p:stCondLst>
                                    <p:cond delay="0"/>
                                  </p:stCondLst>
                                  <p:childTnLst>
                                    <p:set>
                                      <p:cBhvr>
                                        <p:cTn id="23" dur="1" fill="hold">
                                          <p:stCondLst>
                                            <p:cond delay="0"/>
                                          </p:stCondLst>
                                        </p:cTn>
                                        <p:tgtEl>
                                          <p:spTgt spid="113"/>
                                        </p:tgtEl>
                                        <p:attrNameLst>
                                          <p:attrName>style.visibility</p:attrName>
                                        </p:attrNameLst>
                                      </p:cBhvr>
                                      <p:to>
                                        <p:strVal val="visible"/>
                                      </p:to>
                                    </p:set>
                                    <p:animEffect transition="in" filter="fade">
                                      <p:cBhvr>
                                        <p:cTn id="24" dur="500"/>
                                        <p:tgtEl>
                                          <p:spTgt spid="113"/>
                                        </p:tgtEl>
                                      </p:cBhvr>
                                    </p:animEffect>
                                  </p:childTnLst>
                                </p:cTn>
                              </p:par>
                              <p:par>
                                <p:cTn id="25" presetID="10" presetClass="entr" presetSubtype="0" fill="hold" nodeType="with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8" name="Group 7">
            <a:extLst>
              <a:ext uri="{FF2B5EF4-FFF2-40B4-BE49-F238E27FC236}">
                <a16:creationId xmlns:a16="http://schemas.microsoft.com/office/drawing/2014/main" id="{16BAE6B3-396A-4416-8DA0-FA19CB071DBE}"/>
              </a:ext>
            </a:extLst>
          </p:cNvPr>
          <p:cNvGrpSpPr/>
          <p:nvPr/>
        </p:nvGrpSpPr>
        <p:grpSpPr>
          <a:xfrm>
            <a:off x="684096" y="330240"/>
            <a:ext cx="3088779" cy="6197519"/>
            <a:chOff x="684096" y="330240"/>
            <a:chExt cx="3088779" cy="6197519"/>
          </a:xfrm>
        </p:grpSpPr>
        <p:pic>
          <p:nvPicPr>
            <p:cNvPr id="5" name="Picture 4">
              <a:extLst>
                <a:ext uri="{FF2B5EF4-FFF2-40B4-BE49-F238E27FC236}">
                  <a16:creationId xmlns:a16="http://schemas.microsoft.com/office/drawing/2014/main" id="{E9A5BB42-0FCB-43CA-814B-447C7904D55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Lst>
            </a:blip>
            <a:srcRect t="10158" b="-528"/>
            <a:stretch/>
          </p:blipFill>
          <p:spPr>
            <a:xfrm>
              <a:off x="684096" y="330240"/>
              <a:ext cx="3088779" cy="6197519"/>
            </a:xfrm>
            <a:prstGeom prst="rect">
              <a:avLst/>
            </a:prstGeom>
          </p:spPr>
        </p:pic>
        <p:sp>
          <p:nvSpPr>
            <p:cNvPr id="121" name="Google Shape;121;p5"/>
            <p:cNvSpPr txBox="1"/>
            <p:nvPr/>
          </p:nvSpPr>
          <p:spPr>
            <a:xfrm>
              <a:off x="684096" y="2123265"/>
              <a:ext cx="27894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err="1">
                  <a:solidFill>
                    <a:srgbClr val="FFFF00"/>
                  </a:solidFill>
                  <a:latin typeface="Arial"/>
                  <a:ea typeface="Arial"/>
                  <a:cs typeface="Arial"/>
                  <a:sym typeface="Arial"/>
                </a:rPr>
                <a:t>Nút</a:t>
              </a:r>
              <a:r>
                <a:rPr lang="en-US" sz="2200" b="1" i="0" u="none" strike="noStrike" cap="none" dirty="0">
                  <a:solidFill>
                    <a:srgbClr val="FFFF00"/>
                  </a:solidFill>
                  <a:latin typeface="Arial"/>
                  <a:ea typeface="Arial"/>
                  <a:cs typeface="Arial"/>
                  <a:sym typeface="Arial"/>
                </a:rPr>
                <a:t> </a:t>
              </a:r>
              <a:r>
                <a:rPr lang="en-US" sz="2200" b="1" i="0" u="none" strike="noStrike" cap="none" dirty="0" err="1">
                  <a:solidFill>
                    <a:srgbClr val="FFFF00"/>
                  </a:solidFill>
                  <a:latin typeface="Arial"/>
                  <a:ea typeface="Arial"/>
                  <a:cs typeface="Arial"/>
                  <a:sym typeface="Arial"/>
                </a:rPr>
                <a:t>nguồn</a:t>
              </a:r>
              <a:r>
                <a:rPr lang="en-US" sz="2200" b="1" i="0" u="none" strike="noStrike" cap="none" dirty="0">
                  <a:solidFill>
                    <a:srgbClr val="FFFF00"/>
                  </a:solidFill>
                  <a:latin typeface="Arial"/>
                  <a:ea typeface="Arial"/>
                  <a:cs typeface="Arial"/>
                  <a:sym typeface="Arial"/>
                </a:rPr>
                <a:t> </a:t>
              </a:r>
              <a:r>
                <a:rPr lang="en-US" sz="2200" b="1" i="0" u="none" strike="noStrike" cap="none" dirty="0" err="1">
                  <a:solidFill>
                    <a:srgbClr val="FFFF00"/>
                  </a:solidFill>
                  <a:latin typeface="Arial"/>
                  <a:ea typeface="Arial"/>
                  <a:cs typeface="Arial"/>
                  <a:sym typeface="Arial"/>
                </a:rPr>
                <a:t>trên</a:t>
              </a:r>
              <a:r>
                <a:rPr lang="en-US" sz="2200" b="1" i="0" u="none" strike="noStrike" cap="none" dirty="0">
                  <a:solidFill>
                    <a:srgbClr val="FFFF00"/>
                  </a:solidFill>
                  <a:latin typeface="Arial"/>
                  <a:ea typeface="Arial"/>
                  <a:cs typeface="Arial"/>
                  <a:sym typeface="Arial"/>
                </a:rPr>
                <a:t> </a:t>
              </a:r>
              <a:r>
                <a:rPr lang="en-US" sz="2200" b="1" i="0" u="none" strike="noStrike" cap="none" dirty="0" err="1">
                  <a:solidFill>
                    <a:srgbClr val="FFFF00"/>
                  </a:solidFill>
                  <a:latin typeface="Arial"/>
                  <a:ea typeface="Arial"/>
                  <a:cs typeface="Arial"/>
                  <a:sym typeface="Arial"/>
                </a:rPr>
                <a:t>thân</a:t>
              </a:r>
              <a:r>
                <a:rPr lang="en-US" sz="2200" b="1" i="0" u="none" strike="noStrike" cap="none" dirty="0">
                  <a:solidFill>
                    <a:srgbClr val="FFFF00"/>
                  </a:solidFill>
                  <a:latin typeface="Arial"/>
                  <a:ea typeface="Arial"/>
                  <a:cs typeface="Arial"/>
                  <a:sym typeface="Arial"/>
                </a:rPr>
                <a:t> </a:t>
              </a:r>
              <a:r>
                <a:rPr lang="en-US" sz="2200" b="1" i="0" u="none" strike="noStrike" cap="none" dirty="0" err="1">
                  <a:solidFill>
                    <a:srgbClr val="FFFF00"/>
                  </a:solidFill>
                  <a:latin typeface="Arial"/>
                  <a:ea typeface="Arial"/>
                  <a:cs typeface="Arial"/>
                  <a:sym typeface="Arial"/>
                </a:rPr>
                <a:t>máy</a:t>
              </a:r>
              <a:endParaRPr sz="2200" b="1" i="0" u="none" strike="noStrike" cap="none" dirty="0">
                <a:solidFill>
                  <a:srgbClr val="FFFF00"/>
                </a:solidFill>
                <a:latin typeface="Arial"/>
                <a:ea typeface="Arial"/>
                <a:cs typeface="Arial"/>
                <a:sym typeface="Arial"/>
              </a:endParaRPr>
            </a:p>
          </p:txBody>
        </p:sp>
        <p:cxnSp>
          <p:nvCxnSpPr>
            <p:cNvPr id="122" name="Google Shape;122;p5"/>
            <p:cNvCxnSpPr>
              <a:cxnSpLocks/>
              <a:stCxn id="121" idx="0"/>
            </p:cNvCxnSpPr>
            <p:nvPr/>
          </p:nvCxnSpPr>
          <p:spPr>
            <a:xfrm flipV="1">
              <a:off x="2078796" y="1455765"/>
              <a:ext cx="986379" cy="667500"/>
            </a:xfrm>
            <a:prstGeom prst="straightConnector1">
              <a:avLst/>
            </a:prstGeom>
            <a:noFill/>
            <a:ln w="38100" cap="flat" cmpd="sng">
              <a:solidFill>
                <a:srgbClr val="FF0000"/>
              </a:solidFill>
              <a:prstDash val="solid"/>
              <a:miter lim="800000"/>
              <a:headEnd type="none" w="sm" len="sm"/>
              <a:tailEnd type="triangle" w="med" len="med"/>
            </a:ln>
          </p:spPr>
        </p:cxnSp>
      </p:grpSp>
      <p:pic>
        <p:nvPicPr>
          <p:cNvPr id="124" name="Google Shape;124;p5"/>
          <p:cNvPicPr preferRelativeResize="0"/>
          <p:nvPr/>
        </p:nvPicPr>
        <p:blipFill rotWithShape="1">
          <a:blip r:embed="rId5">
            <a:alphaModFix/>
          </a:blip>
          <a:srcRect/>
          <a:stretch/>
        </p:blipFill>
        <p:spPr>
          <a:xfrm>
            <a:off x="4128975" y="241825"/>
            <a:ext cx="3161325" cy="6653526"/>
          </a:xfrm>
          <a:prstGeom prst="rect">
            <a:avLst/>
          </a:prstGeom>
          <a:noFill/>
          <a:ln>
            <a:noFill/>
          </a:ln>
        </p:spPr>
      </p:pic>
      <p:pic>
        <p:nvPicPr>
          <p:cNvPr id="125" name="Google Shape;125;p5"/>
          <p:cNvPicPr preferRelativeResize="0"/>
          <p:nvPr/>
        </p:nvPicPr>
        <p:blipFill rotWithShape="1">
          <a:blip r:embed="rId6">
            <a:alphaModFix/>
          </a:blip>
          <a:srcRect/>
          <a:stretch/>
        </p:blipFill>
        <p:spPr>
          <a:xfrm>
            <a:off x="7515300" y="279175"/>
            <a:ext cx="3476800" cy="65788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7"/>
          <p:cNvPicPr preferRelativeResize="0"/>
          <p:nvPr/>
        </p:nvPicPr>
        <p:blipFill rotWithShape="1">
          <a:blip r:embed="rId3">
            <a:alphaModFix/>
          </a:blip>
          <a:srcRect/>
          <a:stretch/>
        </p:blipFill>
        <p:spPr>
          <a:xfrm>
            <a:off x="4285365" y="374379"/>
            <a:ext cx="3643985" cy="703225"/>
          </a:xfrm>
          <a:prstGeom prst="rect">
            <a:avLst/>
          </a:prstGeom>
          <a:noFill/>
          <a:ln>
            <a:noFill/>
          </a:ln>
        </p:spPr>
      </p:pic>
      <p:grpSp>
        <p:nvGrpSpPr>
          <p:cNvPr id="131" name="Google Shape;131;p7"/>
          <p:cNvGrpSpPr/>
          <p:nvPr/>
        </p:nvGrpSpPr>
        <p:grpSpPr>
          <a:xfrm>
            <a:off x="940993" y="1009941"/>
            <a:ext cx="3755557" cy="572494"/>
            <a:chOff x="676256" y="1379897"/>
            <a:chExt cx="3755557" cy="572494"/>
          </a:xfrm>
        </p:grpSpPr>
        <p:grpSp>
          <p:nvGrpSpPr>
            <p:cNvPr id="132" name="Google Shape;132;p7"/>
            <p:cNvGrpSpPr/>
            <p:nvPr/>
          </p:nvGrpSpPr>
          <p:grpSpPr>
            <a:xfrm>
              <a:off x="676256" y="1379897"/>
              <a:ext cx="421114" cy="553998"/>
              <a:chOff x="1069018" y="1379837"/>
              <a:chExt cx="421114" cy="553998"/>
            </a:xfrm>
          </p:grpSpPr>
          <p:sp>
            <p:nvSpPr>
              <p:cNvPr id="133" name="Google Shape;133;p7"/>
              <p:cNvSpPr/>
              <p:nvPr/>
            </p:nvSpPr>
            <p:spPr>
              <a:xfrm>
                <a:off x="1089340" y="1470217"/>
                <a:ext cx="400792" cy="3983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7"/>
              <p:cNvSpPr txBox="1"/>
              <p:nvPr/>
            </p:nvSpPr>
            <p:spPr>
              <a:xfrm>
                <a:off x="1069018" y="1379837"/>
                <a:ext cx="39786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Arial"/>
                    <a:ea typeface="Arial"/>
                    <a:cs typeface="Arial"/>
                    <a:sym typeface="Arial"/>
                  </a:rPr>
                  <a:t>1</a:t>
                </a:r>
                <a:endParaRPr sz="3000" b="1" i="0" u="none" strike="noStrike" cap="none">
                  <a:solidFill>
                    <a:schemeClr val="lt1"/>
                  </a:solidFill>
                  <a:latin typeface="Arial"/>
                  <a:ea typeface="Arial"/>
                  <a:cs typeface="Arial"/>
                  <a:sym typeface="Arial"/>
                </a:endParaRPr>
              </a:p>
            </p:txBody>
          </p:sp>
        </p:grpSp>
        <p:sp>
          <p:nvSpPr>
            <p:cNvPr id="135" name="Google Shape;135;p7"/>
            <p:cNvSpPr txBox="1"/>
            <p:nvPr/>
          </p:nvSpPr>
          <p:spPr>
            <a:xfrm>
              <a:off x="1100452" y="1459948"/>
              <a:ext cx="3331361"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3333CC"/>
                  </a:solidFill>
                  <a:latin typeface="Arial"/>
                  <a:ea typeface="Arial"/>
                  <a:cs typeface="Arial"/>
                  <a:sym typeface="Arial"/>
                </a:rPr>
                <a:t>Khởi động máy tính</a:t>
              </a:r>
              <a:endParaRPr sz="2500" b="1" i="0" u="none" strike="noStrike" cap="none">
                <a:solidFill>
                  <a:srgbClr val="3333CC"/>
                </a:solidFill>
                <a:latin typeface="Arial"/>
                <a:ea typeface="Arial"/>
                <a:cs typeface="Arial"/>
                <a:sym typeface="Arial"/>
              </a:endParaRPr>
            </a:p>
          </p:txBody>
        </p:sp>
      </p:grpSp>
      <p:sp>
        <p:nvSpPr>
          <p:cNvPr id="136" name="Google Shape;136;p7"/>
          <p:cNvSpPr txBox="1"/>
          <p:nvPr/>
        </p:nvSpPr>
        <p:spPr>
          <a:xfrm>
            <a:off x="7592011" y="5418429"/>
            <a:ext cx="202010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333CC"/>
                </a:solidFill>
                <a:latin typeface="Arial"/>
                <a:ea typeface="Arial"/>
                <a:cs typeface="Arial"/>
                <a:sym typeface="Arial"/>
              </a:rPr>
              <a:t>Máy tính để bàn</a:t>
            </a:r>
            <a:endParaRPr sz="2000" b="0" i="0" u="none" strike="noStrike" cap="none">
              <a:solidFill>
                <a:srgbClr val="3333CC"/>
              </a:solidFill>
              <a:latin typeface="Arial"/>
              <a:ea typeface="Arial"/>
              <a:cs typeface="Arial"/>
              <a:sym typeface="Arial"/>
            </a:endParaRPr>
          </a:p>
        </p:txBody>
      </p:sp>
      <p:sp>
        <p:nvSpPr>
          <p:cNvPr id="137" name="Google Shape;137;p7"/>
          <p:cNvSpPr/>
          <p:nvPr/>
        </p:nvSpPr>
        <p:spPr>
          <a:xfrm>
            <a:off x="804050" y="1892625"/>
            <a:ext cx="4238700" cy="3240000"/>
          </a:xfrm>
          <a:prstGeom prst="roundRect">
            <a:avLst>
              <a:gd name="adj" fmla="val 16667"/>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4000"/>
              </a:lnSpc>
              <a:spcBef>
                <a:spcPts val="0"/>
              </a:spcBef>
              <a:spcAft>
                <a:spcPts val="0"/>
              </a:spcAft>
              <a:buClr>
                <a:srgbClr val="000000"/>
              </a:buClr>
              <a:buSzPts val="2400"/>
              <a:buFont typeface="Arial"/>
              <a:buNone/>
            </a:pPr>
            <a:r>
              <a:rPr lang="en-US" sz="2600" b="0" i="0" u="none" strike="noStrike" cap="none">
                <a:solidFill>
                  <a:schemeClr val="lt1"/>
                </a:solidFill>
                <a:latin typeface="Arial"/>
                <a:ea typeface="Arial"/>
                <a:cs typeface="Arial"/>
                <a:sym typeface="Arial"/>
              </a:rPr>
              <a:t>Thực hiện các thao tác sau đây để khởi động máy tính và quan sát màn hình khi hoàn thành khởi động</a:t>
            </a:r>
            <a:endParaRPr sz="2600" b="0" i="0" u="none" strike="noStrike" cap="none">
              <a:solidFill>
                <a:schemeClr val="lt1"/>
              </a:solidFill>
              <a:latin typeface="Arial"/>
              <a:ea typeface="Arial"/>
              <a:cs typeface="Arial"/>
              <a:sym typeface="Arial"/>
            </a:endParaRPr>
          </a:p>
        </p:txBody>
      </p:sp>
      <p:grpSp>
        <p:nvGrpSpPr>
          <p:cNvPr id="138" name="Google Shape;138;p7"/>
          <p:cNvGrpSpPr/>
          <p:nvPr/>
        </p:nvGrpSpPr>
        <p:grpSpPr>
          <a:xfrm>
            <a:off x="5536513" y="1532138"/>
            <a:ext cx="3749075" cy="3775279"/>
            <a:chOff x="5536513" y="1532138"/>
            <a:chExt cx="3749075" cy="3775279"/>
          </a:xfrm>
        </p:grpSpPr>
        <p:pic>
          <p:nvPicPr>
            <p:cNvPr id="139" name="Google Shape;139;p7"/>
            <p:cNvPicPr preferRelativeResize="0"/>
            <p:nvPr/>
          </p:nvPicPr>
          <p:blipFill rotWithShape="1">
            <a:blip r:embed="rId4">
              <a:alphaModFix/>
            </a:blip>
            <a:srcRect/>
            <a:stretch/>
          </p:blipFill>
          <p:spPr>
            <a:xfrm>
              <a:off x="5747134" y="2072474"/>
              <a:ext cx="2882718" cy="1581143"/>
            </a:xfrm>
            <a:prstGeom prst="rect">
              <a:avLst/>
            </a:prstGeom>
            <a:noFill/>
            <a:ln>
              <a:noFill/>
            </a:ln>
          </p:spPr>
        </p:pic>
        <p:grpSp>
          <p:nvGrpSpPr>
            <p:cNvPr id="140" name="Google Shape;140;p7"/>
            <p:cNvGrpSpPr/>
            <p:nvPr/>
          </p:nvGrpSpPr>
          <p:grpSpPr>
            <a:xfrm>
              <a:off x="5536513" y="1532138"/>
              <a:ext cx="3749075" cy="3775279"/>
              <a:chOff x="2453691" y="913406"/>
              <a:chExt cx="4857573" cy="4373079"/>
            </a:xfrm>
          </p:grpSpPr>
          <p:sp>
            <p:nvSpPr>
              <p:cNvPr id="141" name="Google Shape;141;p7"/>
              <p:cNvSpPr/>
              <p:nvPr/>
            </p:nvSpPr>
            <p:spPr>
              <a:xfrm>
                <a:off x="6442830" y="3466532"/>
                <a:ext cx="850489" cy="941354"/>
              </a:xfrm>
              <a:custGeom>
                <a:avLst/>
                <a:gdLst/>
                <a:ahLst/>
                <a:cxnLst/>
                <a:rect l="l" t="t" r="r" b="b"/>
                <a:pathLst>
                  <a:path w="817778" h="846161" extrusionOk="0">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w="28575"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7"/>
              <p:cNvSpPr/>
              <p:nvPr/>
            </p:nvSpPr>
            <p:spPr>
              <a:xfrm>
                <a:off x="4585009" y="3289593"/>
                <a:ext cx="2726255" cy="941213"/>
              </a:xfrm>
              <a:custGeom>
                <a:avLst/>
                <a:gdLst/>
                <a:ahLst/>
                <a:cxnLst/>
                <a:rect l="l" t="t" r="r" b="b"/>
                <a:pathLst>
                  <a:path w="2726255" h="941213" extrusionOk="0">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w="28575"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3" name="Google Shape;143;p7"/>
              <p:cNvSpPr/>
              <p:nvPr/>
            </p:nvSpPr>
            <p:spPr>
              <a:xfrm>
                <a:off x="5540658" y="3033630"/>
                <a:ext cx="1770036" cy="651923"/>
              </a:xfrm>
              <a:custGeom>
                <a:avLst/>
                <a:gdLst/>
                <a:ahLst/>
                <a:cxnLst/>
                <a:rect l="l" t="t" r="r" b="b"/>
                <a:pathLst>
                  <a:path w="1770036" h="651923" extrusionOk="0">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w="28575"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44" name="Google Shape;144;p7"/>
              <p:cNvGrpSpPr/>
              <p:nvPr/>
            </p:nvGrpSpPr>
            <p:grpSpPr>
              <a:xfrm>
                <a:off x="2453691" y="913406"/>
                <a:ext cx="4280686" cy="4373079"/>
                <a:chOff x="3215698" y="1248627"/>
                <a:chExt cx="4341467" cy="5132722"/>
              </a:xfrm>
            </p:grpSpPr>
            <p:grpSp>
              <p:nvGrpSpPr>
                <p:cNvPr id="145" name="Google Shape;145;p7"/>
                <p:cNvGrpSpPr/>
                <p:nvPr/>
              </p:nvGrpSpPr>
              <p:grpSpPr>
                <a:xfrm>
                  <a:off x="3215698" y="1248627"/>
                  <a:ext cx="4029067" cy="3702139"/>
                  <a:chOff x="553696" y="342968"/>
                  <a:chExt cx="6781800" cy="6276940"/>
                </a:xfrm>
              </p:grpSpPr>
              <p:pic>
                <p:nvPicPr>
                  <p:cNvPr id="146" name="Google Shape;146;p7"/>
                  <p:cNvPicPr preferRelativeResize="0"/>
                  <p:nvPr/>
                </p:nvPicPr>
                <p:blipFill rotWithShape="1">
                  <a:blip r:embed="rId5">
                    <a:alphaModFix/>
                  </a:blip>
                  <a:srcRect/>
                  <a:stretch/>
                </p:blipFill>
                <p:spPr>
                  <a:xfrm>
                    <a:off x="553696" y="342968"/>
                    <a:ext cx="6781800" cy="5200650"/>
                  </a:xfrm>
                  <a:prstGeom prst="rect">
                    <a:avLst/>
                  </a:prstGeom>
                  <a:noFill/>
                  <a:ln>
                    <a:noFill/>
                  </a:ln>
                </p:spPr>
              </p:pic>
              <p:pic>
                <p:nvPicPr>
                  <p:cNvPr id="147" name="Google Shape;147;p7"/>
                  <p:cNvPicPr preferRelativeResize="0"/>
                  <p:nvPr/>
                </p:nvPicPr>
                <p:blipFill rotWithShape="1">
                  <a:blip r:embed="rId6">
                    <a:alphaModFix/>
                  </a:blip>
                  <a:srcRect/>
                  <a:stretch/>
                </p:blipFill>
                <p:spPr>
                  <a:xfrm>
                    <a:off x="812779" y="6231871"/>
                    <a:ext cx="333375" cy="388037"/>
                  </a:xfrm>
                  <a:prstGeom prst="rect">
                    <a:avLst/>
                  </a:prstGeom>
                  <a:noFill/>
                  <a:ln>
                    <a:noFill/>
                  </a:ln>
                </p:spPr>
              </p:pic>
            </p:grpSp>
            <p:pic>
              <p:nvPicPr>
                <p:cNvPr id="148" name="Google Shape;148;p7"/>
                <p:cNvPicPr preferRelativeResize="0"/>
                <p:nvPr/>
              </p:nvPicPr>
              <p:blipFill rotWithShape="1">
                <a:blip r:embed="rId7">
                  <a:alphaModFix/>
                </a:blip>
                <a:srcRect l="311" t="3888" r="-1"/>
                <a:stretch/>
              </p:blipFill>
              <p:spPr>
                <a:xfrm>
                  <a:off x="3739491" y="5131457"/>
                  <a:ext cx="3817674" cy="1249892"/>
                </a:xfrm>
                <a:prstGeom prst="rect">
                  <a:avLst/>
                </a:prstGeom>
                <a:noFill/>
                <a:ln>
                  <a:noFill/>
                </a:ln>
              </p:spPr>
            </p:pic>
          </p:grpSp>
        </p:grpSp>
      </p:grpSp>
      <p:pic>
        <p:nvPicPr>
          <p:cNvPr id="5" name="Picture 4">
            <a:extLst>
              <a:ext uri="{FF2B5EF4-FFF2-40B4-BE49-F238E27FC236}">
                <a16:creationId xmlns:a16="http://schemas.microsoft.com/office/drawing/2014/main" id="{D9E190F1-402D-4CD3-B508-53C93E3B33F4}"/>
              </a:ext>
            </a:extLst>
          </p:cNvPr>
          <p:cNvPicPr>
            <a:picLocks noChangeAspect="1"/>
          </p:cNvPicPr>
          <p:nvPr/>
        </p:nvPicPr>
        <p:blipFill rotWithShape="1">
          <a:blip r:embed="rId8"/>
          <a:srcRect l="20678" t="10256" r="4945" b="13436"/>
          <a:stretch/>
        </p:blipFill>
        <p:spPr>
          <a:xfrm>
            <a:off x="9192278" y="655138"/>
            <a:ext cx="1849167" cy="42122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55" name="Google Shape;155;p8"/>
          <p:cNvGrpSpPr/>
          <p:nvPr/>
        </p:nvGrpSpPr>
        <p:grpSpPr>
          <a:xfrm>
            <a:off x="232442" y="1694643"/>
            <a:ext cx="4740733" cy="4682978"/>
            <a:chOff x="2945297" y="2078592"/>
            <a:chExt cx="4426455" cy="4081027"/>
          </a:xfrm>
        </p:grpSpPr>
        <p:grpSp>
          <p:nvGrpSpPr>
            <p:cNvPr id="156" name="Google Shape;156;p8"/>
            <p:cNvGrpSpPr/>
            <p:nvPr/>
          </p:nvGrpSpPr>
          <p:grpSpPr>
            <a:xfrm>
              <a:off x="2945297" y="2078592"/>
              <a:ext cx="4426455" cy="4081027"/>
              <a:chOff x="2605382" y="1454211"/>
              <a:chExt cx="4705882" cy="3832229"/>
            </a:xfrm>
          </p:grpSpPr>
          <p:grpSp>
            <p:nvGrpSpPr>
              <p:cNvPr id="157" name="Google Shape;157;p8"/>
              <p:cNvGrpSpPr/>
              <p:nvPr/>
            </p:nvGrpSpPr>
            <p:grpSpPr>
              <a:xfrm>
                <a:off x="2605382" y="1454211"/>
                <a:ext cx="4128741" cy="3832229"/>
                <a:chOff x="3369658" y="1883391"/>
                <a:chExt cx="4187507" cy="4497958"/>
              </a:xfrm>
            </p:grpSpPr>
            <p:grpSp>
              <p:nvGrpSpPr>
                <p:cNvPr id="158" name="Google Shape;158;p8"/>
                <p:cNvGrpSpPr/>
                <p:nvPr/>
              </p:nvGrpSpPr>
              <p:grpSpPr>
                <a:xfrm>
                  <a:off x="3369658" y="1883391"/>
                  <a:ext cx="4037380" cy="3067225"/>
                  <a:chOff x="812779" y="1419258"/>
                  <a:chExt cx="6795247" cy="5200650"/>
                </a:xfrm>
              </p:grpSpPr>
              <p:pic>
                <p:nvPicPr>
                  <p:cNvPr id="159" name="Google Shape;159;p8"/>
                  <p:cNvPicPr preferRelativeResize="0"/>
                  <p:nvPr/>
                </p:nvPicPr>
                <p:blipFill rotWithShape="1">
                  <a:blip r:embed="rId3">
                    <a:alphaModFix/>
                  </a:blip>
                  <a:srcRect/>
                  <a:stretch/>
                </p:blipFill>
                <p:spPr>
                  <a:xfrm>
                    <a:off x="826226" y="1419258"/>
                    <a:ext cx="6781800" cy="5200650"/>
                  </a:xfrm>
                  <a:prstGeom prst="rect">
                    <a:avLst/>
                  </a:prstGeom>
                  <a:noFill/>
                  <a:ln>
                    <a:noFill/>
                  </a:ln>
                </p:spPr>
              </p:pic>
              <p:pic>
                <p:nvPicPr>
                  <p:cNvPr id="160" name="Google Shape;160;p8"/>
                  <p:cNvPicPr preferRelativeResize="0"/>
                  <p:nvPr/>
                </p:nvPicPr>
                <p:blipFill rotWithShape="1">
                  <a:blip r:embed="rId4">
                    <a:alphaModFix/>
                  </a:blip>
                  <a:srcRect/>
                  <a:stretch/>
                </p:blipFill>
                <p:spPr>
                  <a:xfrm>
                    <a:off x="812779" y="6231871"/>
                    <a:ext cx="333375" cy="388037"/>
                  </a:xfrm>
                  <a:prstGeom prst="rect">
                    <a:avLst/>
                  </a:prstGeom>
                  <a:noFill/>
                  <a:ln>
                    <a:noFill/>
                  </a:ln>
                </p:spPr>
              </p:pic>
            </p:grpSp>
            <p:pic>
              <p:nvPicPr>
                <p:cNvPr id="161" name="Google Shape;161;p8"/>
                <p:cNvPicPr preferRelativeResize="0"/>
                <p:nvPr/>
              </p:nvPicPr>
              <p:blipFill rotWithShape="1">
                <a:blip r:embed="rId5">
                  <a:alphaModFix/>
                </a:blip>
                <a:srcRect l="311" t="3888" r="-1"/>
                <a:stretch/>
              </p:blipFill>
              <p:spPr>
                <a:xfrm>
                  <a:off x="3739491" y="5131457"/>
                  <a:ext cx="3817674" cy="1249892"/>
                </a:xfrm>
                <a:prstGeom prst="rect">
                  <a:avLst/>
                </a:prstGeom>
                <a:noFill/>
                <a:ln>
                  <a:noFill/>
                </a:ln>
              </p:spPr>
            </p:pic>
          </p:grpSp>
          <p:sp>
            <p:nvSpPr>
              <p:cNvPr id="162" name="Google Shape;162;p8"/>
              <p:cNvSpPr/>
              <p:nvPr/>
            </p:nvSpPr>
            <p:spPr>
              <a:xfrm>
                <a:off x="6442830" y="3466532"/>
                <a:ext cx="851247" cy="941696"/>
              </a:xfrm>
              <a:custGeom>
                <a:avLst/>
                <a:gdLst/>
                <a:ahLst/>
                <a:cxnLst/>
                <a:rect l="l" t="t" r="r" b="b"/>
                <a:pathLst>
                  <a:path w="817778" h="846161" extrusionOk="0">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w="28575"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p8"/>
              <p:cNvSpPr/>
              <p:nvPr/>
            </p:nvSpPr>
            <p:spPr>
              <a:xfrm>
                <a:off x="4585009" y="3289593"/>
                <a:ext cx="2726255" cy="941213"/>
              </a:xfrm>
              <a:custGeom>
                <a:avLst/>
                <a:gdLst/>
                <a:ahLst/>
                <a:cxnLst/>
                <a:rect l="l" t="t" r="r" b="b"/>
                <a:pathLst>
                  <a:path w="2726255" h="941213" extrusionOk="0">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w="28575"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p8"/>
              <p:cNvSpPr/>
              <p:nvPr/>
            </p:nvSpPr>
            <p:spPr>
              <a:xfrm>
                <a:off x="5540658" y="3033630"/>
                <a:ext cx="1770036" cy="651923"/>
              </a:xfrm>
              <a:custGeom>
                <a:avLst/>
                <a:gdLst/>
                <a:ahLst/>
                <a:cxnLst/>
                <a:rect l="l" t="t" r="r" b="b"/>
                <a:pathLst>
                  <a:path w="1770036" h="651923" extrusionOk="0">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w="28575"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165" name="Google Shape;165;p8"/>
            <p:cNvPicPr preferRelativeResize="0"/>
            <p:nvPr/>
          </p:nvPicPr>
          <p:blipFill rotWithShape="1">
            <a:blip r:embed="rId6">
              <a:alphaModFix/>
            </a:blip>
            <a:srcRect/>
            <a:stretch/>
          </p:blipFill>
          <p:spPr>
            <a:xfrm>
              <a:off x="3046671" y="2162175"/>
              <a:ext cx="3517738" cy="1964904"/>
            </a:xfrm>
            <a:prstGeom prst="rect">
              <a:avLst/>
            </a:prstGeom>
            <a:noFill/>
            <a:ln>
              <a:noFill/>
            </a:ln>
          </p:spPr>
        </p:pic>
      </p:grpSp>
      <p:sp>
        <p:nvSpPr>
          <p:cNvPr id="167" name="Google Shape;167;p8"/>
          <p:cNvSpPr txBox="1"/>
          <p:nvPr/>
        </p:nvSpPr>
        <p:spPr>
          <a:xfrm>
            <a:off x="599785" y="381164"/>
            <a:ext cx="4809600" cy="461700"/>
          </a:xfrm>
          <a:prstGeom prst="rect">
            <a:avLst/>
          </a:prstGeom>
          <a:noFill/>
          <a:ln>
            <a:noFill/>
          </a:ln>
        </p:spPr>
        <p:txBody>
          <a:bodyPr spcFirstLastPara="1" wrap="square" lIns="91425" tIns="45700" rIns="91425" bIns="45700" anchor="t" anchorCtr="0">
            <a:spAutoFit/>
          </a:bodyPr>
          <a:lstStyle/>
          <a:p>
            <a:pPr marL="338138" marR="0" lvl="0" indent="-338138" algn="l" rtl="0">
              <a:lnSpc>
                <a:spcPct val="100000"/>
              </a:lnSpc>
              <a:spcBef>
                <a:spcPts val="0"/>
              </a:spcBef>
              <a:spcAft>
                <a:spcPts val="0"/>
              </a:spcAft>
              <a:buClr>
                <a:srgbClr val="000000"/>
              </a:buClr>
              <a:buSzPts val="2400"/>
              <a:buFont typeface="Arial"/>
              <a:buNone/>
            </a:pPr>
            <a:r>
              <a:rPr lang="en-US" sz="2400" b="0" i="0" u="none" strike="noStrike" cap="none" dirty="0">
                <a:solidFill>
                  <a:srgbClr val="FF0000"/>
                </a:solidFill>
                <a:latin typeface="Arial"/>
                <a:ea typeface="Arial"/>
                <a:cs typeface="Arial"/>
                <a:sym typeface="Arial"/>
              </a:rPr>
              <a:t> </a:t>
            </a:r>
            <a:r>
              <a:rPr lang="en-US" sz="2400" b="0" i="0" u="none" strike="noStrike" cap="none" dirty="0" err="1">
                <a:solidFill>
                  <a:srgbClr val="3333CC"/>
                </a:solidFill>
                <a:latin typeface="Arial"/>
                <a:ea typeface="Arial"/>
                <a:cs typeface="Arial"/>
                <a:sym typeface="Arial"/>
              </a:rPr>
              <a:t>Nhấn</a:t>
            </a:r>
            <a:r>
              <a:rPr lang="en-US" sz="2400" b="0" i="0" u="none" strike="noStrike" cap="none" dirty="0">
                <a:solidFill>
                  <a:srgbClr val="3333CC"/>
                </a:solidFill>
                <a:latin typeface="Arial"/>
                <a:ea typeface="Arial"/>
                <a:cs typeface="Arial"/>
                <a:sym typeface="Arial"/>
              </a:rPr>
              <a:t> </a:t>
            </a:r>
            <a:r>
              <a:rPr lang="en-US" sz="2400" b="0" i="0" u="none" strike="noStrike" cap="none" dirty="0" err="1">
                <a:solidFill>
                  <a:srgbClr val="3333CC"/>
                </a:solidFill>
                <a:latin typeface="Arial"/>
                <a:ea typeface="Arial"/>
                <a:cs typeface="Arial"/>
                <a:sym typeface="Arial"/>
              </a:rPr>
              <a:t>nút</a:t>
            </a:r>
            <a:r>
              <a:rPr lang="en-US" sz="2400" b="0" i="0" u="none" strike="noStrike" cap="none" dirty="0">
                <a:solidFill>
                  <a:srgbClr val="3333CC"/>
                </a:solidFill>
                <a:latin typeface="Arial"/>
                <a:ea typeface="Arial"/>
                <a:cs typeface="Arial"/>
                <a:sym typeface="Arial"/>
              </a:rPr>
              <a:t> </a:t>
            </a:r>
            <a:r>
              <a:rPr lang="en-US" sz="2400" b="0" i="0" u="none" strike="noStrike" cap="none" dirty="0" err="1">
                <a:solidFill>
                  <a:srgbClr val="3333CC"/>
                </a:solidFill>
                <a:latin typeface="Arial"/>
                <a:ea typeface="Arial"/>
                <a:cs typeface="Arial"/>
                <a:sym typeface="Arial"/>
              </a:rPr>
              <a:t>nguồn</a:t>
            </a:r>
            <a:r>
              <a:rPr lang="en-US" sz="2400" b="0" i="0" u="none" strike="noStrike" cap="none" dirty="0">
                <a:solidFill>
                  <a:srgbClr val="3333CC"/>
                </a:solidFill>
                <a:latin typeface="Arial"/>
                <a:ea typeface="Arial"/>
                <a:cs typeface="Arial"/>
                <a:sym typeface="Arial"/>
              </a:rPr>
              <a:t> </a:t>
            </a:r>
            <a:r>
              <a:rPr lang="en-US" sz="2400" b="0" i="0" u="none" strike="noStrike" cap="none" dirty="0" err="1">
                <a:solidFill>
                  <a:srgbClr val="3333CC"/>
                </a:solidFill>
                <a:latin typeface="Arial"/>
                <a:ea typeface="Arial"/>
                <a:cs typeface="Arial"/>
                <a:sym typeface="Arial"/>
              </a:rPr>
              <a:t>trên</a:t>
            </a:r>
            <a:r>
              <a:rPr lang="en-US" sz="2400" b="0" i="0" u="none" strike="noStrike" cap="none" dirty="0">
                <a:solidFill>
                  <a:srgbClr val="3333CC"/>
                </a:solidFill>
                <a:latin typeface="Arial"/>
                <a:ea typeface="Arial"/>
                <a:cs typeface="Arial"/>
                <a:sym typeface="Arial"/>
              </a:rPr>
              <a:t> </a:t>
            </a:r>
            <a:r>
              <a:rPr lang="en-US" sz="2400" b="0" i="0" u="none" strike="noStrike" cap="none" dirty="0" err="1">
                <a:solidFill>
                  <a:srgbClr val="3333CC"/>
                </a:solidFill>
                <a:latin typeface="Arial"/>
                <a:ea typeface="Arial"/>
                <a:cs typeface="Arial"/>
                <a:sym typeface="Arial"/>
              </a:rPr>
              <a:t>thân</a:t>
            </a:r>
            <a:r>
              <a:rPr lang="en-US" sz="2400" b="0" i="0" u="none" strike="noStrike" cap="none" dirty="0">
                <a:solidFill>
                  <a:srgbClr val="3333CC"/>
                </a:solidFill>
                <a:latin typeface="Arial"/>
                <a:ea typeface="Arial"/>
                <a:cs typeface="Arial"/>
                <a:sym typeface="Arial"/>
              </a:rPr>
              <a:t> </a:t>
            </a:r>
            <a:r>
              <a:rPr lang="en-US" sz="2400" b="0" i="0" u="none" strike="noStrike" cap="none" dirty="0" err="1">
                <a:solidFill>
                  <a:srgbClr val="3333CC"/>
                </a:solidFill>
                <a:latin typeface="Arial"/>
                <a:ea typeface="Arial"/>
                <a:cs typeface="Arial"/>
                <a:sym typeface="Arial"/>
              </a:rPr>
              <a:t>máy</a:t>
            </a:r>
            <a:endParaRPr sz="2400" b="0" i="0" u="none" strike="noStrike" cap="none" dirty="0">
              <a:solidFill>
                <a:srgbClr val="3333CC"/>
              </a:solidFill>
              <a:latin typeface="Arial"/>
              <a:ea typeface="Arial"/>
              <a:cs typeface="Arial"/>
              <a:sym typeface="Arial"/>
            </a:endParaRPr>
          </a:p>
        </p:txBody>
      </p:sp>
      <p:pic>
        <p:nvPicPr>
          <p:cNvPr id="172" name="Google Shape;172;p8"/>
          <p:cNvPicPr preferRelativeResize="0"/>
          <p:nvPr/>
        </p:nvPicPr>
        <p:blipFill rotWithShape="1">
          <a:blip r:embed="rId7">
            <a:alphaModFix/>
          </a:blip>
          <a:srcRect/>
          <a:stretch/>
        </p:blipFill>
        <p:spPr>
          <a:xfrm>
            <a:off x="7382100" y="1014350"/>
            <a:ext cx="2191449" cy="5182774"/>
          </a:xfrm>
          <a:prstGeom prst="rect">
            <a:avLst/>
          </a:prstGeom>
          <a:noFill/>
          <a:ln>
            <a:noFill/>
          </a:ln>
        </p:spPr>
      </p:pic>
      <p:pic>
        <p:nvPicPr>
          <p:cNvPr id="173" name="Google Shape;173;p8"/>
          <p:cNvPicPr preferRelativeResize="0"/>
          <p:nvPr/>
        </p:nvPicPr>
        <p:blipFill rotWithShape="1">
          <a:blip r:embed="rId8">
            <a:alphaModFix/>
          </a:blip>
          <a:srcRect/>
          <a:stretch/>
        </p:blipFill>
        <p:spPr>
          <a:xfrm>
            <a:off x="9662375" y="985650"/>
            <a:ext cx="2410124" cy="5211475"/>
          </a:xfrm>
          <a:prstGeom prst="rect">
            <a:avLst/>
          </a:prstGeom>
          <a:noFill/>
          <a:ln>
            <a:noFill/>
          </a:ln>
        </p:spPr>
      </p:pic>
      <p:grpSp>
        <p:nvGrpSpPr>
          <p:cNvPr id="22" name="Group 21">
            <a:extLst>
              <a:ext uri="{FF2B5EF4-FFF2-40B4-BE49-F238E27FC236}">
                <a16:creationId xmlns:a16="http://schemas.microsoft.com/office/drawing/2014/main" id="{119D501D-AF91-4435-AFDE-6EADDB76ADEF}"/>
              </a:ext>
            </a:extLst>
          </p:cNvPr>
          <p:cNvGrpSpPr/>
          <p:nvPr/>
        </p:nvGrpSpPr>
        <p:grpSpPr>
          <a:xfrm>
            <a:off x="4635202" y="985650"/>
            <a:ext cx="2689777" cy="5332005"/>
            <a:chOff x="684096" y="330240"/>
            <a:chExt cx="3088778" cy="6197519"/>
          </a:xfrm>
        </p:grpSpPr>
        <p:pic>
          <p:nvPicPr>
            <p:cNvPr id="23" name="Picture 22">
              <a:extLst>
                <a:ext uri="{FF2B5EF4-FFF2-40B4-BE49-F238E27FC236}">
                  <a16:creationId xmlns:a16="http://schemas.microsoft.com/office/drawing/2014/main" id="{4D9DFD61-A241-4588-B27B-0F01C2D5453E}"/>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40000" contrast="-20000"/>
                      </a14:imgEffect>
                    </a14:imgLayer>
                  </a14:imgProps>
                </a:ext>
              </a:extLst>
            </a:blip>
            <a:srcRect t="10158" b="-528"/>
            <a:stretch/>
          </p:blipFill>
          <p:spPr>
            <a:xfrm>
              <a:off x="684096" y="330240"/>
              <a:ext cx="3088778" cy="6197519"/>
            </a:xfrm>
            <a:prstGeom prst="rect">
              <a:avLst/>
            </a:prstGeom>
          </p:spPr>
        </p:pic>
        <p:sp>
          <p:nvSpPr>
            <p:cNvPr id="24" name="Google Shape;121;p5">
              <a:extLst>
                <a:ext uri="{FF2B5EF4-FFF2-40B4-BE49-F238E27FC236}">
                  <a16:creationId xmlns:a16="http://schemas.microsoft.com/office/drawing/2014/main" id="{D675B206-7F40-4528-B7F0-DE4D3F57B651}"/>
                </a:ext>
              </a:extLst>
            </p:cNvPr>
            <p:cNvSpPr txBox="1"/>
            <p:nvPr/>
          </p:nvSpPr>
          <p:spPr>
            <a:xfrm>
              <a:off x="684096" y="2123265"/>
              <a:ext cx="2789400" cy="7511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1800" b="1" i="0" u="none" strike="noStrike" cap="none" dirty="0" err="1">
                  <a:solidFill>
                    <a:srgbClr val="FFFF00"/>
                  </a:solidFill>
                  <a:latin typeface="Arial"/>
                  <a:ea typeface="Arial"/>
                  <a:cs typeface="Arial"/>
                  <a:sym typeface="Arial"/>
                </a:rPr>
                <a:t>Nút</a:t>
              </a:r>
              <a:r>
                <a:rPr lang="en-US" sz="1800" b="1" i="0" u="none" strike="noStrike" cap="none" dirty="0">
                  <a:solidFill>
                    <a:srgbClr val="FFFF00"/>
                  </a:solidFill>
                  <a:latin typeface="Arial"/>
                  <a:ea typeface="Arial"/>
                  <a:cs typeface="Arial"/>
                  <a:sym typeface="Arial"/>
                </a:rPr>
                <a:t> </a:t>
              </a:r>
              <a:r>
                <a:rPr lang="en-US" sz="1800" b="1" i="0" u="none" strike="noStrike" cap="none" dirty="0" err="1">
                  <a:solidFill>
                    <a:srgbClr val="FFFF00"/>
                  </a:solidFill>
                  <a:latin typeface="Arial"/>
                  <a:ea typeface="Arial"/>
                  <a:cs typeface="Arial"/>
                  <a:sym typeface="Arial"/>
                </a:rPr>
                <a:t>nguồn</a:t>
              </a:r>
              <a:r>
                <a:rPr lang="en-US" sz="1800" b="1" i="0" u="none" strike="noStrike" cap="none" dirty="0">
                  <a:solidFill>
                    <a:srgbClr val="FFFF00"/>
                  </a:solidFill>
                  <a:latin typeface="Arial"/>
                  <a:ea typeface="Arial"/>
                  <a:cs typeface="Arial"/>
                  <a:sym typeface="Arial"/>
                </a:rPr>
                <a:t> </a:t>
              </a:r>
              <a:r>
                <a:rPr lang="en-US" sz="1800" b="1" i="0" u="none" strike="noStrike" cap="none" dirty="0" err="1">
                  <a:solidFill>
                    <a:srgbClr val="FFFF00"/>
                  </a:solidFill>
                  <a:latin typeface="Arial"/>
                  <a:ea typeface="Arial"/>
                  <a:cs typeface="Arial"/>
                  <a:sym typeface="Arial"/>
                </a:rPr>
                <a:t>trên</a:t>
              </a:r>
              <a:r>
                <a:rPr lang="en-US" sz="1800" b="1" i="0" u="none" strike="noStrike" cap="none" dirty="0">
                  <a:solidFill>
                    <a:srgbClr val="FFFF00"/>
                  </a:solidFill>
                  <a:latin typeface="Arial"/>
                  <a:ea typeface="Arial"/>
                  <a:cs typeface="Arial"/>
                  <a:sym typeface="Arial"/>
                </a:rPr>
                <a:t> </a:t>
              </a:r>
              <a:r>
                <a:rPr lang="en-US" sz="1800" b="1" i="0" u="none" strike="noStrike" cap="none" dirty="0" err="1">
                  <a:solidFill>
                    <a:srgbClr val="FFFF00"/>
                  </a:solidFill>
                  <a:latin typeface="Arial"/>
                  <a:ea typeface="Arial"/>
                  <a:cs typeface="Arial"/>
                  <a:sym typeface="Arial"/>
                </a:rPr>
                <a:t>thân</a:t>
              </a:r>
              <a:r>
                <a:rPr lang="en-US" sz="1800" b="1" i="0" u="none" strike="noStrike" cap="none" dirty="0">
                  <a:solidFill>
                    <a:srgbClr val="FFFF00"/>
                  </a:solidFill>
                  <a:latin typeface="Arial"/>
                  <a:ea typeface="Arial"/>
                  <a:cs typeface="Arial"/>
                  <a:sym typeface="Arial"/>
                </a:rPr>
                <a:t> </a:t>
              </a:r>
              <a:r>
                <a:rPr lang="en-US" sz="1800" b="1" i="0" u="none" strike="noStrike" cap="none" dirty="0" err="1">
                  <a:solidFill>
                    <a:srgbClr val="FFFF00"/>
                  </a:solidFill>
                  <a:latin typeface="Arial"/>
                  <a:ea typeface="Arial"/>
                  <a:cs typeface="Arial"/>
                  <a:sym typeface="Arial"/>
                </a:rPr>
                <a:t>máy</a:t>
              </a:r>
              <a:endParaRPr sz="1800" b="1" i="0" u="none" strike="noStrike" cap="none" dirty="0">
                <a:solidFill>
                  <a:srgbClr val="FFFF00"/>
                </a:solidFill>
                <a:latin typeface="Arial"/>
                <a:ea typeface="Arial"/>
                <a:cs typeface="Arial"/>
                <a:sym typeface="Arial"/>
              </a:endParaRPr>
            </a:p>
          </p:txBody>
        </p:sp>
        <p:cxnSp>
          <p:nvCxnSpPr>
            <p:cNvPr id="25" name="Google Shape;122;p5">
              <a:extLst>
                <a:ext uri="{FF2B5EF4-FFF2-40B4-BE49-F238E27FC236}">
                  <a16:creationId xmlns:a16="http://schemas.microsoft.com/office/drawing/2014/main" id="{7967108B-312D-41CD-8EAA-947F010A5361}"/>
                </a:ext>
              </a:extLst>
            </p:cNvPr>
            <p:cNvCxnSpPr>
              <a:cxnSpLocks/>
              <a:stCxn id="24" idx="0"/>
            </p:cNvCxnSpPr>
            <p:nvPr/>
          </p:nvCxnSpPr>
          <p:spPr>
            <a:xfrm flipV="1">
              <a:off x="2078796" y="1455765"/>
              <a:ext cx="986379" cy="667500"/>
            </a:xfrm>
            <a:prstGeom prst="straightConnector1">
              <a:avLst/>
            </a:prstGeom>
            <a:noFill/>
            <a:ln w="38100" cap="flat" cmpd="sng">
              <a:solidFill>
                <a:srgbClr val="FF0000"/>
              </a:solidFill>
              <a:prstDash val="solid"/>
              <a:miter lim="800000"/>
              <a:headEnd type="none" w="sm" len="sm"/>
              <a:tailEnd type="triangle" w="med" len="med"/>
            </a:ln>
          </p:spPr>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pSp>
        <p:nvGrpSpPr>
          <p:cNvPr id="178" name="Google Shape;178;p9"/>
          <p:cNvGrpSpPr/>
          <p:nvPr/>
        </p:nvGrpSpPr>
        <p:grpSpPr>
          <a:xfrm>
            <a:off x="2304902" y="1478769"/>
            <a:ext cx="5313435" cy="4719918"/>
            <a:chOff x="1875181" y="766483"/>
            <a:chExt cx="5567949" cy="5405717"/>
          </a:xfrm>
        </p:grpSpPr>
        <p:grpSp>
          <p:nvGrpSpPr>
            <p:cNvPr id="179" name="Google Shape;179;p9"/>
            <p:cNvGrpSpPr/>
            <p:nvPr/>
          </p:nvGrpSpPr>
          <p:grpSpPr>
            <a:xfrm>
              <a:off x="1875181" y="766483"/>
              <a:ext cx="5567949" cy="5405717"/>
              <a:chOff x="2605382" y="1454211"/>
              <a:chExt cx="4705882" cy="3832229"/>
            </a:xfrm>
          </p:grpSpPr>
          <p:grpSp>
            <p:nvGrpSpPr>
              <p:cNvPr id="180" name="Google Shape;180;p9"/>
              <p:cNvGrpSpPr/>
              <p:nvPr/>
            </p:nvGrpSpPr>
            <p:grpSpPr>
              <a:xfrm>
                <a:off x="2605382" y="1454211"/>
                <a:ext cx="4128741" cy="3832229"/>
                <a:chOff x="3369658" y="1883391"/>
                <a:chExt cx="4187507" cy="4497958"/>
              </a:xfrm>
            </p:grpSpPr>
            <p:grpSp>
              <p:nvGrpSpPr>
                <p:cNvPr id="181" name="Google Shape;181;p9"/>
                <p:cNvGrpSpPr/>
                <p:nvPr/>
              </p:nvGrpSpPr>
              <p:grpSpPr>
                <a:xfrm>
                  <a:off x="3369658" y="1883391"/>
                  <a:ext cx="4037380" cy="3067225"/>
                  <a:chOff x="812779" y="1419258"/>
                  <a:chExt cx="6795247" cy="5200650"/>
                </a:xfrm>
              </p:grpSpPr>
              <p:pic>
                <p:nvPicPr>
                  <p:cNvPr id="182" name="Google Shape;182;p9"/>
                  <p:cNvPicPr preferRelativeResize="0"/>
                  <p:nvPr/>
                </p:nvPicPr>
                <p:blipFill rotWithShape="1">
                  <a:blip r:embed="rId3">
                    <a:alphaModFix/>
                  </a:blip>
                  <a:srcRect/>
                  <a:stretch/>
                </p:blipFill>
                <p:spPr>
                  <a:xfrm>
                    <a:off x="826226" y="1419258"/>
                    <a:ext cx="6781800" cy="5200650"/>
                  </a:xfrm>
                  <a:prstGeom prst="rect">
                    <a:avLst/>
                  </a:prstGeom>
                  <a:noFill/>
                  <a:ln>
                    <a:noFill/>
                  </a:ln>
                </p:spPr>
              </p:pic>
              <p:pic>
                <p:nvPicPr>
                  <p:cNvPr id="183" name="Google Shape;183;p9"/>
                  <p:cNvPicPr preferRelativeResize="0"/>
                  <p:nvPr/>
                </p:nvPicPr>
                <p:blipFill rotWithShape="1">
                  <a:blip r:embed="rId4">
                    <a:alphaModFix/>
                  </a:blip>
                  <a:srcRect/>
                  <a:stretch/>
                </p:blipFill>
                <p:spPr>
                  <a:xfrm>
                    <a:off x="812779" y="6231871"/>
                    <a:ext cx="333375" cy="388037"/>
                  </a:xfrm>
                  <a:prstGeom prst="rect">
                    <a:avLst/>
                  </a:prstGeom>
                  <a:noFill/>
                  <a:ln>
                    <a:noFill/>
                  </a:ln>
                </p:spPr>
              </p:pic>
            </p:grpSp>
            <p:pic>
              <p:nvPicPr>
                <p:cNvPr id="184" name="Google Shape;184;p9"/>
                <p:cNvPicPr preferRelativeResize="0"/>
                <p:nvPr/>
              </p:nvPicPr>
              <p:blipFill rotWithShape="1">
                <a:blip r:embed="rId5">
                  <a:alphaModFix/>
                </a:blip>
                <a:srcRect l="311" t="3888" r="-1"/>
                <a:stretch/>
              </p:blipFill>
              <p:spPr>
                <a:xfrm>
                  <a:off x="3739491" y="5131457"/>
                  <a:ext cx="3817674" cy="1249892"/>
                </a:xfrm>
                <a:prstGeom prst="rect">
                  <a:avLst/>
                </a:prstGeom>
                <a:noFill/>
                <a:ln>
                  <a:noFill/>
                </a:ln>
              </p:spPr>
            </p:pic>
          </p:grpSp>
          <p:sp>
            <p:nvSpPr>
              <p:cNvPr id="185" name="Google Shape;185;p9"/>
              <p:cNvSpPr/>
              <p:nvPr/>
            </p:nvSpPr>
            <p:spPr>
              <a:xfrm>
                <a:off x="6442830" y="3466532"/>
                <a:ext cx="851247" cy="941696"/>
              </a:xfrm>
              <a:custGeom>
                <a:avLst/>
                <a:gdLst/>
                <a:ahLst/>
                <a:cxnLst/>
                <a:rect l="l" t="t" r="r" b="b"/>
                <a:pathLst>
                  <a:path w="817778" h="846161" extrusionOk="0">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w="28575"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6" name="Google Shape;186;p9"/>
              <p:cNvSpPr/>
              <p:nvPr/>
            </p:nvSpPr>
            <p:spPr>
              <a:xfrm>
                <a:off x="4585009" y="3289593"/>
                <a:ext cx="2726255" cy="941213"/>
              </a:xfrm>
              <a:custGeom>
                <a:avLst/>
                <a:gdLst/>
                <a:ahLst/>
                <a:cxnLst/>
                <a:rect l="l" t="t" r="r" b="b"/>
                <a:pathLst>
                  <a:path w="2726255" h="941213" extrusionOk="0">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w="28575"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7" name="Google Shape;187;p9"/>
              <p:cNvSpPr/>
              <p:nvPr/>
            </p:nvSpPr>
            <p:spPr>
              <a:xfrm>
                <a:off x="5540658" y="3033630"/>
                <a:ext cx="1770036" cy="651923"/>
              </a:xfrm>
              <a:custGeom>
                <a:avLst/>
                <a:gdLst/>
                <a:ahLst/>
                <a:cxnLst/>
                <a:rect l="l" t="t" r="r" b="b"/>
                <a:pathLst>
                  <a:path w="1770036" h="651923" extrusionOk="0">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w="28575"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88" name="Google Shape;188;p9"/>
            <p:cNvGrpSpPr/>
            <p:nvPr/>
          </p:nvGrpSpPr>
          <p:grpSpPr>
            <a:xfrm>
              <a:off x="2050686" y="905604"/>
              <a:ext cx="4364923" cy="2577184"/>
              <a:chOff x="2524124" y="495233"/>
              <a:chExt cx="8798299" cy="4938779"/>
            </a:xfrm>
          </p:grpSpPr>
          <p:pic>
            <p:nvPicPr>
              <p:cNvPr id="189" name="Google Shape;189;p9"/>
              <p:cNvPicPr preferRelativeResize="0"/>
              <p:nvPr/>
            </p:nvPicPr>
            <p:blipFill rotWithShape="1">
              <a:blip r:embed="rId6">
                <a:alphaModFix/>
              </a:blip>
              <a:srcRect/>
              <a:stretch/>
            </p:blipFill>
            <p:spPr>
              <a:xfrm>
                <a:off x="2524124" y="495233"/>
                <a:ext cx="8798299" cy="4938779"/>
              </a:xfrm>
              <a:prstGeom prst="rect">
                <a:avLst/>
              </a:prstGeom>
              <a:noFill/>
              <a:ln>
                <a:noFill/>
              </a:ln>
            </p:spPr>
          </p:pic>
          <p:pic>
            <p:nvPicPr>
              <p:cNvPr id="190" name="Google Shape;190;p9"/>
              <p:cNvPicPr preferRelativeResize="0"/>
              <p:nvPr/>
            </p:nvPicPr>
            <p:blipFill rotWithShape="1">
              <a:blip r:embed="rId7">
                <a:alphaModFix/>
              </a:blip>
              <a:srcRect/>
              <a:stretch/>
            </p:blipFill>
            <p:spPr>
              <a:xfrm>
                <a:off x="4472704" y="1235825"/>
                <a:ext cx="75946" cy="1540626"/>
              </a:xfrm>
              <a:prstGeom prst="rect">
                <a:avLst/>
              </a:prstGeom>
              <a:noFill/>
              <a:ln>
                <a:noFill/>
              </a:ln>
            </p:spPr>
          </p:pic>
          <p:pic>
            <p:nvPicPr>
              <p:cNvPr id="191" name="Google Shape;191;p9"/>
              <p:cNvPicPr preferRelativeResize="0"/>
              <p:nvPr/>
            </p:nvPicPr>
            <p:blipFill rotWithShape="1">
              <a:blip r:embed="rId8">
                <a:alphaModFix/>
              </a:blip>
              <a:srcRect/>
              <a:stretch/>
            </p:blipFill>
            <p:spPr>
              <a:xfrm>
                <a:off x="3912524" y="1208633"/>
                <a:ext cx="620316" cy="89530"/>
              </a:xfrm>
              <a:prstGeom prst="rect">
                <a:avLst/>
              </a:prstGeom>
              <a:noFill/>
              <a:ln>
                <a:noFill/>
              </a:ln>
            </p:spPr>
          </p:pic>
          <p:pic>
            <p:nvPicPr>
              <p:cNvPr id="192" name="Google Shape;192;p9"/>
              <p:cNvPicPr preferRelativeResize="0"/>
              <p:nvPr/>
            </p:nvPicPr>
            <p:blipFill rotWithShape="1">
              <a:blip r:embed="rId9">
                <a:alphaModFix/>
              </a:blip>
              <a:srcRect/>
              <a:stretch/>
            </p:blipFill>
            <p:spPr>
              <a:xfrm>
                <a:off x="3934402" y="2695531"/>
                <a:ext cx="605579" cy="121113"/>
              </a:xfrm>
              <a:prstGeom prst="rect">
                <a:avLst/>
              </a:prstGeom>
              <a:noFill/>
              <a:ln>
                <a:noFill/>
              </a:ln>
            </p:spPr>
          </p:pic>
          <p:pic>
            <p:nvPicPr>
              <p:cNvPr id="193" name="Google Shape;193;p9"/>
              <p:cNvPicPr preferRelativeResize="0"/>
              <p:nvPr/>
            </p:nvPicPr>
            <p:blipFill rotWithShape="1">
              <a:blip r:embed="rId10">
                <a:alphaModFix/>
              </a:blip>
              <a:srcRect/>
              <a:stretch/>
            </p:blipFill>
            <p:spPr>
              <a:xfrm>
                <a:off x="3912524" y="1292621"/>
                <a:ext cx="79927" cy="1402910"/>
              </a:xfrm>
              <a:prstGeom prst="rect">
                <a:avLst/>
              </a:prstGeom>
              <a:noFill/>
              <a:ln>
                <a:noFill/>
              </a:ln>
            </p:spPr>
          </p:pic>
        </p:grpSp>
      </p:grpSp>
      <p:sp>
        <p:nvSpPr>
          <p:cNvPr id="194" name="Google Shape;194;p9"/>
          <p:cNvSpPr txBox="1"/>
          <p:nvPr/>
        </p:nvSpPr>
        <p:spPr>
          <a:xfrm>
            <a:off x="551211" y="413607"/>
            <a:ext cx="5067925" cy="461665"/>
          </a:xfrm>
          <a:prstGeom prst="rect">
            <a:avLst/>
          </a:prstGeom>
          <a:noFill/>
          <a:ln>
            <a:noFill/>
          </a:ln>
        </p:spPr>
        <p:txBody>
          <a:bodyPr spcFirstLastPara="1" wrap="square" lIns="91425" tIns="45700" rIns="91425" bIns="45700" anchor="t" anchorCtr="0">
            <a:spAutoFit/>
          </a:bodyPr>
          <a:lstStyle/>
          <a:p>
            <a:pPr marL="338138" marR="0" lvl="0" indent="-338138" algn="l" rtl="0">
              <a:lnSpc>
                <a:spcPct val="100000"/>
              </a:lnSpc>
              <a:spcBef>
                <a:spcPts val="0"/>
              </a:spcBef>
              <a:spcAft>
                <a:spcPts val="0"/>
              </a:spcAft>
              <a:buClr>
                <a:srgbClr val="000000"/>
              </a:buClr>
              <a:buSzPts val="2400"/>
              <a:buFont typeface="Arial"/>
              <a:buNone/>
            </a:pPr>
            <a:r>
              <a:rPr lang="en-US" sz="2400" b="0" i="0" u="none" strike="noStrike" cap="none" dirty="0" err="1">
                <a:solidFill>
                  <a:srgbClr val="3333CC"/>
                </a:solidFill>
                <a:latin typeface="Arial"/>
                <a:ea typeface="Arial"/>
                <a:cs typeface="Arial"/>
                <a:sym typeface="Arial"/>
              </a:rPr>
              <a:t>Màn</a:t>
            </a:r>
            <a:r>
              <a:rPr lang="en-US" sz="2400" b="0" i="0" u="none" strike="noStrike" cap="none" dirty="0">
                <a:solidFill>
                  <a:srgbClr val="3333CC"/>
                </a:solidFill>
                <a:latin typeface="Arial"/>
                <a:ea typeface="Arial"/>
                <a:cs typeface="Arial"/>
                <a:sym typeface="Arial"/>
              </a:rPr>
              <a:t> </a:t>
            </a:r>
            <a:r>
              <a:rPr lang="en-US" sz="2400" b="0" i="0" u="none" strike="noStrike" cap="none" dirty="0" err="1">
                <a:solidFill>
                  <a:srgbClr val="3333CC"/>
                </a:solidFill>
                <a:latin typeface="Arial"/>
                <a:ea typeface="Arial"/>
                <a:cs typeface="Arial"/>
                <a:sym typeface="Arial"/>
              </a:rPr>
              <a:t>hình</a:t>
            </a:r>
            <a:r>
              <a:rPr lang="en-US" sz="2400" b="0" i="0" u="none" strike="noStrike" cap="none" dirty="0">
                <a:solidFill>
                  <a:srgbClr val="3333CC"/>
                </a:solidFill>
                <a:latin typeface="Arial"/>
                <a:ea typeface="Arial"/>
                <a:cs typeface="Arial"/>
                <a:sym typeface="Arial"/>
              </a:rPr>
              <a:t> </a:t>
            </a:r>
            <a:r>
              <a:rPr lang="en-US" sz="2400" b="0" i="0" u="none" strike="noStrike" cap="none" dirty="0" err="1">
                <a:solidFill>
                  <a:srgbClr val="3333CC"/>
                </a:solidFill>
                <a:latin typeface="Arial"/>
                <a:ea typeface="Arial"/>
                <a:cs typeface="Arial"/>
                <a:sym typeface="Arial"/>
              </a:rPr>
              <a:t>khi</a:t>
            </a:r>
            <a:r>
              <a:rPr lang="en-US" sz="2400" b="0" i="0" u="none" strike="noStrike" cap="none" dirty="0">
                <a:solidFill>
                  <a:srgbClr val="3333CC"/>
                </a:solidFill>
                <a:latin typeface="Arial"/>
                <a:ea typeface="Arial"/>
                <a:cs typeface="Arial"/>
                <a:sym typeface="Arial"/>
              </a:rPr>
              <a:t> </a:t>
            </a:r>
            <a:r>
              <a:rPr lang="en-US" sz="2400" b="0" i="0" u="none" strike="noStrike" cap="none" dirty="0" err="1">
                <a:solidFill>
                  <a:srgbClr val="3333CC"/>
                </a:solidFill>
                <a:latin typeface="Arial"/>
                <a:ea typeface="Arial"/>
                <a:cs typeface="Arial"/>
                <a:sym typeface="Arial"/>
              </a:rPr>
              <a:t>hoàn</a:t>
            </a:r>
            <a:r>
              <a:rPr lang="en-US" sz="2400" b="0" i="0" u="none" strike="noStrike" cap="none" dirty="0">
                <a:solidFill>
                  <a:srgbClr val="3333CC"/>
                </a:solidFill>
                <a:latin typeface="Arial"/>
                <a:ea typeface="Arial"/>
                <a:cs typeface="Arial"/>
                <a:sym typeface="Arial"/>
              </a:rPr>
              <a:t> </a:t>
            </a:r>
            <a:r>
              <a:rPr lang="en-US" sz="2400" b="0" i="0" u="none" strike="noStrike" cap="none" dirty="0" err="1">
                <a:solidFill>
                  <a:srgbClr val="3333CC"/>
                </a:solidFill>
                <a:latin typeface="Arial"/>
                <a:ea typeface="Arial"/>
                <a:cs typeface="Arial"/>
                <a:sym typeface="Arial"/>
              </a:rPr>
              <a:t>thành</a:t>
            </a:r>
            <a:r>
              <a:rPr lang="en-US" sz="2400" b="0" i="0" u="none" strike="noStrike" cap="none" dirty="0">
                <a:solidFill>
                  <a:srgbClr val="3333CC"/>
                </a:solidFill>
                <a:latin typeface="Arial"/>
                <a:ea typeface="Arial"/>
                <a:cs typeface="Arial"/>
                <a:sym typeface="Arial"/>
              </a:rPr>
              <a:t> </a:t>
            </a:r>
            <a:r>
              <a:rPr lang="en-US" sz="2400" b="0" i="0" u="none" strike="noStrike" cap="none" dirty="0" err="1">
                <a:solidFill>
                  <a:srgbClr val="3333CC"/>
                </a:solidFill>
                <a:latin typeface="Arial"/>
                <a:ea typeface="Arial"/>
                <a:cs typeface="Arial"/>
                <a:sym typeface="Arial"/>
              </a:rPr>
              <a:t>khởi</a:t>
            </a:r>
            <a:r>
              <a:rPr lang="en-US" sz="2400" b="0" i="0" u="none" strike="noStrike" cap="none" dirty="0">
                <a:solidFill>
                  <a:srgbClr val="3333CC"/>
                </a:solidFill>
                <a:latin typeface="Arial"/>
                <a:ea typeface="Arial"/>
                <a:cs typeface="Arial"/>
                <a:sym typeface="Arial"/>
              </a:rPr>
              <a:t> </a:t>
            </a:r>
            <a:r>
              <a:rPr lang="en-US" sz="2400" b="0" i="0" u="none" strike="noStrike" cap="none" dirty="0" err="1">
                <a:solidFill>
                  <a:srgbClr val="3333CC"/>
                </a:solidFill>
                <a:latin typeface="Arial"/>
                <a:ea typeface="Arial"/>
                <a:cs typeface="Arial"/>
                <a:sym typeface="Arial"/>
              </a:rPr>
              <a:t>động</a:t>
            </a:r>
            <a:endParaRPr sz="2400" b="0" i="0" u="none" strike="noStrike" cap="none" dirty="0">
              <a:solidFill>
                <a:srgbClr val="3333CC"/>
              </a:solidFill>
              <a:latin typeface="Arial"/>
              <a:ea typeface="Arial"/>
              <a:cs typeface="Arial"/>
              <a:sym typeface="Arial"/>
            </a:endParaRPr>
          </a:p>
        </p:txBody>
      </p:sp>
      <p:cxnSp>
        <p:nvCxnSpPr>
          <p:cNvPr id="195" name="Google Shape;195;p9"/>
          <p:cNvCxnSpPr/>
          <p:nvPr/>
        </p:nvCxnSpPr>
        <p:spPr>
          <a:xfrm>
            <a:off x="2304902" y="803902"/>
            <a:ext cx="2131172" cy="1921452"/>
          </a:xfrm>
          <a:prstGeom prst="straightConnector1">
            <a:avLst/>
          </a:prstGeom>
          <a:noFill/>
          <a:ln w="38100" cap="flat" cmpd="sng">
            <a:solidFill>
              <a:srgbClr val="FF0000"/>
            </a:solidFill>
            <a:prstDash val="solid"/>
            <a:miter lim="800000"/>
            <a:headEnd type="none" w="sm" len="sm"/>
            <a:tailEnd type="triangle" w="med" len="med"/>
          </a:ln>
        </p:spPr>
      </p:cxnSp>
      <p:pic>
        <p:nvPicPr>
          <p:cNvPr id="196" name="Google Shape;196;p9"/>
          <p:cNvPicPr preferRelativeResize="0"/>
          <p:nvPr/>
        </p:nvPicPr>
        <p:blipFill rotWithShape="1">
          <a:blip r:embed="rId11">
            <a:extLst>
              <a:ext uri="{BEBA8EAE-BF5A-486C-A8C5-ECC9F3942E4B}">
                <a14:imgProps xmlns:a14="http://schemas.microsoft.com/office/drawing/2010/main">
                  <a14:imgLayer r:embed="rId12">
                    <a14:imgEffect>
                      <a14:brightnessContrast bright="-40000" contrast="-20000"/>
                    </a14:imgEffect>
                  </a14:imgLayer>
                </a14:imgProps>
              </a:ext>
            </a:extLst>
          </a:blip>
          <a:srcRect l="20790" t="10151" r="5983" b="14439"/>
          <a:stretch/>
        </p:blipFill>
        <p:spPr>
          <a:xfrm>
            <a:off x="7483528" y="875272"/>
            <a:ext cx="2594499" cy="4783995"/>
          </a:xfrm>
          <a:prstGeom prst="rect">
            <a:avLst/>
          </a:prstGeom>
          <a:noFill/>
          <a:ln>
            <a:noFill/>
          </a:ln>
        </p:spPr>
      </p:pic>
      <p:sp>
        <p:nvSpPr>
          <p:cNvPr id="21" name="Rectangle 20">
            <a:extLst>
              <a:ext uri="{FF2B5EF4-FFF2-40B4-BE49-F238E27FC236}">
                <a16:creationId xmlns:a16="http://schemas.microsoft.com/office/drawing/2014/main" id="{B4481417-FA43-4B27-A218-78510497E913}"/>
              </a:ext>
            </a:extLst>
          </p:cNvPr>
          <p:cNvSpPr/>
          <p:nvPr/>
        </p:nvSpPr>
        <p:spPr>
          <a:xfrm>
            <a:off x="9312812" y="1869009"/>
            <a:ext cx="406803" cy="18487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Google Shape;195;p9">
            <a:extLst>
              <a:ext uri="{FF2B5EF4-FFF2-40B4-BE49-F238E27FC236}">
                <a16:creationId xmlns:a16="http://schemas.microsoft.com/office/drawing/2014/main" id="{B0F7D375-3CDC-4EF4-93D0-7A8AD8D5B961}"/>
              </a:ext>
            </a:extLst>
          </p:cNvPr>
          <p:cNvCxnSpPr>
            <a:cxnSpLocks/>
          </p:cNvCxnSpPr>
          <p:nvPr/>
        </p:nvCxnSpPr>
        <p:spPr>
          <a:xfrm flipV="1">
            <a:off x="8663946" y="2053882"/>
            <a:ext cx="648866" cy="1213387"/>
          </a:xfrm>
          <a:prstGeom prst="straightConnector1">
            <a:avLst/>
          </a:prstGeom>
          <a:noFill/>
          <a:ln w="38100" cap="flat" cmpd="sng">
            <a:solidFill>
              <a:srgbClr val="FF0000"/>
            </a:solidFill>
            <a:prstDash val="solid"/>
            <a:miter lim="800000"/>
            <a:headEnd type="none" w="sm" len="sm"/>
            <a:tailEnd type="triangle" w="med" len="med"/>
          </a:ln>
        </p:spPr>
      </p:cxnSp>
      <p:sp>
        <p:nvSpPr>
          <p:cNvPr id="24" name="Google Shape;194;p9">
            <a:extLst>
              <a:ext uri="{FF2B5EF4-FFF2-40B4-BE49-F238E27FC236}">
                <a16:creationId xmlns:a16="http://schemas.microsoft.com/office/drawing/2014/main" id="{D545DDC6-113C-4D3C-810D-70255E2C85BC}"/>
              </a:ext>
            </a:extLst>
          </p:cNvPr>
          <p:cNvSpPr txBox="1"/>
          <p:nvPr/>
        </p:nvSpPr>
        <p:spPr>
          <a:xfrm>
            <a:off x="7598931" y="3197076"/>
            <a:ext cx="2479096" cy="830956"/>
          </a:xfrm>
          <a:prstGeom prst="rect">
            <a:avLst/>
          </a:prstGeom>
          <a:noFill/>
          <a:ln>
            <a:noFill/>
          </a:ln>
        </p:spPr>
        <p:txBody>
          <a:bodyPr spcFirstLastPara="1" wrap="square" lIns="91425" tIns="45700" rIns="91425" bIns="45700" anchor="t" anchorCtr="0">
            <a:spAutoFit/>
          </a:bodyPr>
          <a:lstStyle/>
          <a:p>
            <a:pPr marL="338138" marR="0" lvl="0" indent="-338138" algn="ctr" rtl="0">
              <a:lnSpc>
                <a:spcPct val="100000"/>
              </a:lnSpc>
              <a:spcBef>
                <a:spcPts val="0"/>
              </a:spcBef>
              <a:spcAft>
                <a:spcPts val="0"/>
              </a:spcAft>
              <a:buClr>
                <a:srgbClr val="000000"/>
              </a:buClr>
              <a:buSzPts val="2400"/>
              <a:buFont typeface="Arial"/>
              <a:buNone/>
            </a:pPr>
            <a:r>
              <a:rPr lang="en-US" sz="2400" dirty="0" err="1">
                <a:solidFill>
                  <a:srgbClr val="FFFF00"/>
                </a:solidFill>
              </a:rPr>
              <a:t>Đèn</a:t>
            </a:r>
            <a:r>
              <a:rPr lang="en-US" sz="2400" dirty="0">
                <a:solidFill>
                  <a:srgbClr val="FFFF00"/>
                </a:solidFill>
              </a:rPr>
              <a:t> </a:t>
            </a:r>
            <a:r>
              <a:rPr lang="en-US" sz="2400" dirty="0" err="1">
                <a:solidFill>
                  <a:srgbClr val="FFFF00"/>
                </a:solidFill>
              </a:rPr>
              <a:t>báo</a:t>
            </a:r>
            <a:r>
              <a:rPr lang="en-US" sz="2400" dirty="0">
                <a:solidFill>
                  <a:srgbClr val="FFFF00"/>
                </a:solidFill>
              </a:rPr>
              <a:t> </a:t>
            </a:r>
            <a:r>
              <a:rPr lang="en-US" sz="2400" b="1" dirty="0" err="1">
                <a:solidFill>
                  <a:srgbClr val="FFFF00"/>
                </a:solidFill>
              </a:rPr>
              <a:t>sáng</a:t>
            </a:r>
            <a:r>
              <a:rPr lang="en-US" sz="2400" dirty="0">
                <a:solidFill>
                  <a:srgbClr val="FFFF00"/>
                </a:solidFill>
              </a:rPr>
              <a:t> </a:t>
            </a:r>
            <a:r>
              <a:rPr lang="en-US" sz="2400" dirty="0" err="1">
                <a:solidFill>
                  <a:srgbClr val="FFFF00"/>
                </a:solidFill>
              </a:rPr>
              <a:t>trên</a:t>
            </a:r>
            <a:r>
              <a:rPr lang="en-US" sz="2400" dirty="0">
                <a:solidFill>
                  <a:srgbClr val="FFFF00"/>
                </a:solidFill>
              </a:rPr>
              <a:t> </a:t>
            </a:r>
            <a:r>
              <a:rPr lang="en-US" sz="2400" dirty="0" err="1">
                <a:solidFill>
                  <a:srgbClr val="FFFF00"/>
                </a:solidFill>
              </a:rPr>
              <a:t>thân</a:t>
            </a:r>
            <a:r>
              <a:rPr lang="en-US" sz="2400" dirty="0">
                <a:solidFill>
                  <a:srgbClr val="FFFF00"/>
                </a:solidFill>
              </a:rPr>
              <a:t> </a:t>
            </a:r>
            <a:r>
              <a:rPr lang="en-US" sz="2400" dirty="0" err="1">
                <a:solidFill>
                  <a:srgbClr val="FFFF00"/>
                </a:solidFill>
              </a:rPr>
              <a:t>máy</a:t>
            </a:r>
            <a:endParaRPr sz="2400" b="0" i="0" u="none" strike="noStrike" cap="none" dirty="0">
              <a:solidFill>
                <a:srgbClr val="FFFF00"/>
              </a:solidFil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
                                        <p:tgtEl>
                                          <p:spTgt spid="19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fade">
                                      <p:cBhvr>
                                        <p:cTn id="11" dur="500"/>
                                        <p:tgtEl>
                                          <p:spTgt spid="19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8" name="Group 7">
            <a:extLst>
              <a:ext uri="{FF2B5EF4-FFF2-40B4-BE49-F238E27FC236}">
                <a16:creationId xmlns:a16="http://schemas.microsoft.com/office/drawing/2014/main" id="{16BAE6B3-396A-4416-8DA0-FA19CB071DBE}"/>
              </a:ext>
            </a:extLst>
          </p:cNvPr>
          <p:cNvGrpSpPr/>
          <p:nvPr/>
        </p:nvGrpSpPr>
        <p:grpSpPr>
          <a:xfrm>
            <a:off x="602145" y="241825"/>
            <a:ext cx="3387424" cy="6616175"/>
            <a:chOff x="1317848" y="340235"/>
            <a:chExt cx="2572319" cy="5815562"/>
          </a:xfrm>
        </p:grpSpPr>
        <p:pic>
          <p:nvPicPr>
            <p:cNvPr id="5" name="Picture 4">
              <a:extLst>
                <a:ext uri="{FF2B5EF4-FFF2-40B4-BE49-F238E27FC236}">
                  <a16:creationId xmlns:a16="http://schemas.microsoft.com/office/drawing/2014/main" id="{E9A5BB42-0FCB-43CA-814B-447C7904D55A}"/>
                </a:ext>
              </a:extLst>
            </p:cNvPr>
            <p:cNvPicPr>
              <a:picLocks noChangeAspect="1"/>
            </p:cNvPicPr>
            <p:nvPr/>
          </p:nvPicPr>
          <p:blipFill rotWithShape="1">
            <a:blip r:embed="rId3"/>
            <a:srcRect l="21486" t="11695" r="5397" b="13852"/>
            <a:stretch/>
          </p:blipFill>
          <p:spPr>
            <a:xfrm>
              <a:off x="1317848" y="340235"/>
              <a:ext cx="2572319" cy="5815562"/>
            </a:xfrm>
            <a:prstGeom prst="rect">
              <a:avLst/>
            </a:prstGeom>
          </p:spPr>
        </p:pic>
        <p:sp>
          <p:nvSpPr>
            <p:cNvPr id="121" name="Google Shape;121;p5"/>
            <p:cNvSpPr txBox="1"/>
            <p:nvPr/>
          </p:nvSpPr>
          <p:spPr>
            <a:xfrm>
              <a:off x="1317848" y="1581433"/>
              <a:ext cx="1754051" cy="6762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err="1">
                  <a:solidFill>
                    <a:srgbClr val="FFFF00"/>
                  </a:solidFill>
                  <a:latin typeface="Arial"/>
                  <a:ea typeface="Arial"/>
                  <a:cs typeface="Arial"/>
                  <a:sym typeface="Arial"/>
                </a:rPr>
                <a:t>Nút</a:t>
              </a:r>
              <a:r>
                <a:rPr lang="en-US" sz="2200" b="1" i="0" u="none" strike="noStrike" cap="none" dirty="0">
                  <a:solidFill>
                    <a:srgbClr val="FFFF00"/>
                  </a:solidFill>
                  <a:latin typeface="Arial"/>
                  <a:ea typeface="Arial"/>
                  <a:cs typeface="Arial"/>
                  <a:sym typeface="Arial"/>
                </a:rPr>
                <a:t> </a:t>
              </a:r>
              <a:r>
                <a:rPr lang="en-US" sz="2200" b="1" i="0" u="none" strike="noStrike" cap="none" dirty="0" err="1">
                  <a:solidFill>
                    <a:srgbClr val="FFFF00"/>
                  </a:solidFill>
                  <a:latin typeface="Arial"/>
                  <a:ea typeface="Arial"/>
                  <a:cs typeface="Arial"/>
                  <a:sym typeface="Arial"/>
                </a:rPr>
                <a:t>nguồn</a:t>
              </a:r>
              <a:r>
                <a:rPr lang="en-US" sz="2200" b="1" i="0" u="none" strike="noStrike" cap="none" dirty="0">
                  <a:solidFill>
                    <a:srgbClr val="FFFF00"/>
                  </a:solidFill>
                  <a:latin typeface="Arial"/>
                  <a:ea typeface="Arial"/>
                  <a:cs typeface="Arial"/>
                  <a:sym typeface="Arial"/>
                </a:rPr>
                <a:t> </a:t>
              </a:r>
              <a:r>
                <a:rPr lang="en-US" sz="2200" b="1" i="0" u="none" strike="noStrike" cap="none" dirty="0" err="1">
                  <a:solidFill>
                    <a:srgbClr val="FFFF00"/>
                  </a:solidFill>
                  <a:latin typeface="Arial"/>
                  <a:ea typeface="Arial"/>
                  <a:cs typeface="Arial"/>
                  <a:sym typeface="Arial"/>
                </a:rPr>
                <a:t>trên</a:t>
              </a:r>
              <a:r>
                <a:rPr lang="en-US" sz="2200" b="1" i="0" u="none" strike="noStrike" cap="none" dirty="0">
                  <a:solidFill>
                    <a:srgbClr val="FFFF00"/>
                  </a:solidFill>
                  <a:latin typeface="Arial"/>
                  <a:ea typeface="Arial"/>
                  <a:cs typeface="Arial"/>
                  <a:sym typeface="Arial"/>
                </a:rPr>
                <a:t> </a:t>
              </a:r>
              <a:r>
                <a:rPr lang="en-US" sz="2200" b="1" i="0" u="none" strike="noStrike" cap="none" dirty="0" err="1">
                  <a:solidFill>
                    <a:srgbClr val="FFFF00"/>
                  </a:solidFill>
                  <a:latin typeface="Arial"/>
                  <a:ea typeface="Arial"/>
                  <a:cs typeface="Arial"/>
                  <a:sym typeface="Arial"/>
                </a:rPr>
                <a:t>thân</a:t>
              </a:r>
              <a:r>
                <a:rPr lang="en-US" sz="2200" b="1" i="0" u="none" strike="noStrike" cap="none" dirty="0">
                  <a:solidFill>
                    <a:srgbClr val="FFFF00"/>
                  </a:solidFill>
                  <a:latin typeface="Arial"/>
                  <a:ea typeface="Arial"/>
                  <a:cs typeface="Arial"/>
                  <a:sym typeface="Arial"/>
                </a:rPr>
                <a:t> </a:t>
              </a:r>
              <a:r>
                <a:rPr lang="en-US" sz="2200" b="1" i="0" u="none" strike="noStrike" cap="none" dirty="0" err="1">
                  <a:solidFill>
                    <a:srgbClr val="FFFF00"/>
                  </a:solidFill>
                  <a:latin typeface="Arial"/>
                  <a:ea typeface="Arial"/>
                  <a:cs typeface="Arial"/>
                  <a:sym typeface="Arial"/>
                </a:rPr>
                <a:t>máy</a:t>
              </a:r>
              <a:endParaRPr sz="2200" b="1" i="0" u="none" strike="noStrike" cap="none" dirty="0">
                <a:solidFill>
                  <a:srgbClr val="FFFF00"/>
                </a:solidFill>
                <a:latin typeface="Arial"/>
                <a:ea typeface="Arial"/>
                <a:cs typeface="Arial"/>
                <a:sym typeface="Arial"/>
              </a:endParaRPr>
            </a:p>
          </p:txBody>
        </p:sp>
        <p:cxnSp>
          <p:nvCxnSpPr>
            <p:cNvPr id="122" name="Google Shape;122;p5"/>
            <p:cNvCxnSpPr>
              <a:cxnSpLocks/>
            </p:cNvCxnSpPr>
            <p:nvPr/>
          </p:nvCxnSpPr>
          <p:spPr>
            <a:xfrm flipV="1">
              <a:off x="2084137" y="913933"/>
              <a:ext cx="1039741" cy="667499"/>
            </a:xfrm>
            <a:prstGeom prst="straightConnector1">
              <a:avLst/>
            </a:prstGeom>
            <a:noFill/>
            <a:ln w="38100" cap="flat" cmpd="sng">
              <a:solidFill>
                <a:srgbClr val="FF0000"/>
              </a:solidFill>
              <a:prstDash val="solid"/>
              <a:miter lim="800000"/>
              <a:headEnd type="none" w="sm" len="sm"/>
              <a:tailEnd type="triangle" w="med" len="med"/>
            </a:ln>
          </p:spPr>
        </p:cxnSp>
      </p:grpSp>
      <p:pic>
        <p:nvPicPr>
          <p:cNvPr id="124" name="Google Shape;124;p5"/>
          <p:cNvPicPr preferRelativeResize="0"/>
          <p:nvPr/>
        </p:nvPicPr>
        <p:blipFill rotWithShape="1">
          <a:blip r:embed="rId4">
            <a:alphaModFix/>
          </a:blip>
          <a:srcRect/>
          <a:stretch/>
        </p:blipFill>
        <p:spPr>
          <a:xfrm>
            <a:off x="4128975" y="241825"/>
            <a:ext cx="3161325" cy="6653526"/>
          </a:xfrm>
          <a:prstGeom prst="rect">
            <a:avLst/>
          </a:prstGeom>
          <a:noFill/>
          <a:ln>
            <a:noFill/>
          </a:ln>
        </p:spPr>
      </p:pic>
      <p:pic>
        <p:nvPicPr>
          <p:cNvPr id="125" name="Google Shape;125;p5"/>
          <p:cNvPicPr preferRelativeResize="0"/>
          <p:nvPr/>
        </p:nvPicPr>
        <p:blipFill rotWithShape="1">
          <a:blip r:embed="rId5">
            <a:alphaModFix/>
          </a:blip>
          <a:srcRect/>
          <a:stretch/>
        </p:blipFill>
        <p:spPr>
          <a:xfrm>
            <a:off x="7515300" y="279175"/>
            <a:ext cx="3476800" cy="6578826"/>
          </a:xfrm>
          <a:prstGeom prst="rect">
            <a:avLst/>
          </a:prstGeom>
          <a:noFill/>
          <a:ln>
            <a:noFill/>
          </a:ln>
        </p:spPr>
      </p:pic>
      <p:sp>
        <p:nvSpPr>
          <p:cNvPr id="10" name="Rectangle 9">
            <a:extLst>
              <a:ext uri="{FF2B5EF4-FFF2-40B4-BE49-F238E27FC236}">
                <a16:creationId xmlns:a16="http://schemas.microsoft.com/office/drawing/2014/main" id="{ABE60652-888B-4A39-A928-A8805E1C3523}"/>
              </a:ext>
            </a:extLst>
          </p:cNvPr>
          <p:cNvSpPr/>
          <p:nvPr/>
        </p:nvSpPr>
        <p:spPr>
          <a:xfrm>
            <a:off x="3016589" y="1400198"/>
            <a:ext cx="508019" cy="50739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042A18-FA6D-4E01-841F-D12905499AB4}"/>
              </a:ext>
            </a:extLst>
          </p:cNvPr>
          <p:cNvSpPr/>
          <p:nvPr/>
        </p:nvSpPr>
        <p:spPr>
          <a:xfrm>
            <a:off x="10142806" y="1055077"/>
            <a:ext cx="616635" cy="16881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978F099-8106-4A75-AFE7-FAAB9C141A1F}"/>
              </a:ext>
            </a:extLst>
          </p:cNvPr>
          <p:cNvSpPr/>
          <p:nvPr/>
        </p:nvSpPr>
        <p:spPr>
          <a:xfrm>
            <a:off x="5058931" y="2091613"/>
            <a:ext cx="508019" cy="50739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23078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730</Words>
  <Application>Microsoft Office PowerPoint</Application>
  <PresentationFormat>Widescreen</PresentationFormat>
  <Paragraphs>90</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Noto Sans Symbols</vt:lpstr>
      <vt:lpstr>Times New Roman</vt:lpstr>
      <vt:lpstr>Tahoma</vt:lpstr>
      <vt:lpstr>Wingdings</vt:lpstr>
      <vt:lpstr>Arial</vt:lpstr>
      <vt:lpstr>Calibri</vt:lpstr>
      <vt:lpstr>Office Theme</vt:lpstr>
      <vt:lpstr>TIN HỌC 3 – TUẦN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HỌC 3 – TUẦN 8</dc:title>
  <dc:creator>Admin</dc:creator>
  <cp:lastModifiedBy>Personal</cp:lastModifiedBy>
  <cp:revision>8</cp:revision>
  <dcterms:created xsi:type="dcterms:W3CDTF">2022-01-27T15:18:21Z</dcterms:created>
  <dcterms:modified xsi:type="dcterms:W3CDTF">2025-09-22T04:45:10Z</dcterms:modified>
</cp:coreProperties>
</file>