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74" r:id="rId3"/>
    <p:sldId id="271" r:id="rId4"/>
    <p:sldId id="259" r:id="rId5"/>
    <p:sldId id="273" r:id="rId6"/>
    <p:sldId id="264" r:id="rId7"/>
    <p:sldId id="266" r:id="rId8"/>
    <p:sldId id="265" r:id="rId9"/>
    <p:sldId id="267" r:id="rId10"/>
    <p:sldId id="275" r:id="rId11"/>
    <p:sldId id="276" r:id="rId12"/>
    <p:sldId id="277" r:id="rId13"/>
    <p:sldId id="27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92" autoAdjust="0"/>
  </p:normalViewPr>
  <p:slideViewPr>
    <p:cSldViewPr snapToGrid="0">
      <p:cViewPr varScale="1">
        <p:scale>
          <a:sx n="84" d="100"/>
          <a:sy n="84" d="100"/>
        </p:scale>
        <p:origin x="16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E7F67-3322-41D0-9A65-509B83A6752D}"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5F816-837E-48D7-BEC0-5CF437ED990D}" type="slidenum">
              <a:rPr lang="en-US" smtClean="0"/>
              <a:t>‹#›</a:t>
            </a:fld>
            <a:endParaRPr lang="en-US"/>
          </a:p>
        </p:txBody>
      </p:sp>
    </p:spTree>
    <p:extLst>
      <p:ext uri="{BB962C8B-B14F-4D97-AF65-F5344CB8AC3E}">
        <p14:creationId xmlns:p14="http://schemas.microsoft.com/office/powerpoint/2010/main" val="425434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32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7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96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67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56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61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a16="http://schemas.microsoft.com/office/drawing/2014/main"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69131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14322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39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11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5467155D-A006-4255-B09E-C74E1C88932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52981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sv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5" Type="http://schemas.openxmlformats.org/officeDocument/2006/relationships/image" Target="../media/image53.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24" Type="http://schemas.openxmlformats.org/officeDocument/2006/relationships/image" Target="../media/image6.png"/><Relationship Id="rId5" Type="http://schemas.openxmlformats.org/officeDocument/2006/relationships/image" Target="../media/image34.svg"/><Relationship Id="rId15" Type="http://schemas.openxmlformats.org/officeDocument/2006/relationships/image" Target="../media/image44.svg"/><Relationship Id="rId23" Type="http://schemas.openxmlformats.org/officeDocument/2006/relationships/image" Target="../media/image52.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 Id="rId22"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a16="http://schemas.microsoft.com/office/drawing/2014/main" id="{16EF788C-CC0A-ED86-6A71-24359362F67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606758-B6B3-2030-485D-CB5CADF53172}"/>
              </a:ext>
            </a:extLst>
          </p:cNvPr>
          <p:cNvSpPr txBox="1"/>
          <p:nvPr/>
        </p:nvSpPr>
        <p:spPr>
          <a:xfrm>
            <a:off x="3713373" y="1056587"/>
            <a:ext cx="54748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mj-lt"/>
                <a:ea typeface="+mn-ea"/>
                <a:cs typeface="+mn-cs"/>
              </a:rPr>
              <a:t>Thứ</a:t>
            </a:r>
            <a:r>
              <a:rPr kumimoji="0" lang="en-US" sz="4000" b="0" i="0" u="none" strike="noStrike" kern="1200" cap="none" spc="0" normalizeH="0" baseline="0" noProof="0" dirty="0">
                <a:ln>
                  <a:noFill/>
                </a:ln>
                <a:solidFill>
                  <a:prstClr val="black"/>
                </a:solidFill>
                <a:effectLst/>
                <a:uLnTx/>
                <a:uFillTx/>
                <a:latin typeface="+mj-lt"/>
                <a:ea typeface="+mn-ea"/>
                <a:cs typeface="+mn-cs"/>
              </a:rPr>
              <a:t> ....</a:t>
            </a:r>
            <a:r>
              <a:rPr kumimoji="0" lang="en-US" sz="4000" b="0" i="0" u="none" strike="noStrike" kern="1200" cap="none" spc="0" normalizeH="0" baseline="0" noProof="0" dirty="0" err="1">
                <a:ln>
                  <a:noFill/>
                </a:ln>
                <a:solidFill>
                  <a:prstClr val="black"/>
                </a:solidFill>
                <a:effectLst/>
                <a:uLnTx/>
                <a:uFillTx/>
                <a:latin typeface="+mj-lt"/>
                <a:ea typeface="+mn-ea"/>
                <a:cs typeface="+mn-cs"/>
              </a:rPr>
              <a:t>ngày</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tháng</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năm</a:t>
            </a:r>
            <a:endParaRPr kumimoji="0" lang="en-US" sz="4000" b="0" i="0" u="none" strike="noStrike" kern="1200" cap="none" spc="0" normalizeH="0" baseline="0" noProof="0" dirty="0">
              <a:ln>
                <a:noFill/>
              </a:ln>
              <a:solidFill>
                <a:prstClr val="black"/>
              </a:solidFill>
              <a:effectLst/>
              <a:uLnTx/>
              <a:uFillTx/>
              <a:latin typeface="+mj-lt"/>
              <a:ea typeface="+mn-ea"/>
              <a:cs typeface="+mn-cs"/>
            </a:endParaRPr>
          </a:p>
        </p:txBody>
      </p:sp>
      <p:pic>
        <p:nvPicPr>
          <p:cNvPr id="6" name="Picture 5">
            <a:extLst>
              <a:ext uri="{FF2B5EF4-FFF2-40B4-BE49-F238E27FC236}">
                <a16:creationId xmlns:a16="http://schemas.microsoft.com/office/drawing/2014/main"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9" name="Picture 8">
            <a:extLst>
              <a:ext uri="{FF2B5EF4-FFF2-40B4-BE49-F238E27FC236}">
                <a16:creationId xmlns:a16="http://schemas.microsoft.com/office/drawing/2014/main" id="{355AC496-EDA2-AD89-9B3F-76AEC97491A2}"/>
              </a:ext>
            </a:extLst>
          </p:cNvPr>
          <p:cNvPicPr>
            <a:picLocks noChangeAspect="1"/>
          </p:cNvPicPr>
          <p:nvPr/>
        </p:nvPicPr>
        <p:blipFill>
          <a:blip r:embed="rId6"/>
          <a:stretch>
            <a:fillRect/>
          </a:stretch>
        </p:blipFill>
        <p:spPr>
          <a:xfrm>
            <a:off x="5298842" y="2799536"/>
            <a:ext cx="2432515" cy="1182727"/>
          </a:xfrm>
          <a:prstGeom prst="rect">
            <a:avLst/>
          </a:prstGeom>
        </p:spPr>
      </p:pic>
      <p:pic>
        <p:nvPicPr>
          <p:cNvPr id="10" name="Picture 9">
            <a:extLst>
              <a:ext uri="{FF2B5EF4-FFF2-40B4-BE49-F238E27FC236}">
                <a16:creationId xmlns:a16="http://schemas.microsoft.com/office/drawing/2014/main" id="{0645E56F-8E00-656F-F762-C47F6E634AA7}"/>
              </a:ext>
            </a:extLst>
          </p:cNvPr>
          <p:cNvPicPr>
            <a:picLocks noChangeAspect="1"/>
          </p:cNvPicPr>
          <p:nvPr/>
        </p:nvPicPr>
        <p:blipFill>
          <a:blip r:embed="rId7"/>
          <a:stretch>
            <a:fillRect/>
          </a:stretch>
        </p:blipFill>
        <p:spPr>
          <a:xfrm>
            <a:off x="2423949" y="3420936"/>
            <a:ext cx="8163252" cy="1444877"/>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4576" y="671333"/>
            <a:ext cx="8859580" cy="1757542"/>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381250" y="732161"/>
            <a:ext cx="8371053" cy="1107996"/>
          </a:xfrm>
          <a:prstGeom prst="rect">
            <a:avLst/>
          </a:prstGeom>
          <a:noFill/>
        </p:spPr>
        <p:txBody>
          <a:bodyPr wrap="square" rtlCol="0">
            <a:spAutoFit/>
          </a:bodyPr>
          <a:lstStyle/>
          <a:p>
            <a:pPr lvl="0" algn="ctr"/>
            <a:r>
              <a:rPr lang="vi-VN" sz="3300" b="1" dirty="0">
                <a:solidFill>
                  <a:srgbClr val="FF0000"/>
                </a:solidFill>
                <a:latin typeface="Calibri" panose="020F0502020204030204" pitchFamily="34" charset="0"/>
                <a:cs typeface="Calibri" panose="020F0502020204030204" pitchFamily="34" charset="0"/>
              </a:rPr>
              <a:t>1. Giới thiệu với người thân về đặc điểm nổi bật của những người bạn mà em yêu quý. </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A1639E34-17A1-2D4E-9E48-6B8BC7354728}"/>
              </a:ext>
            </a:extLst>
          </p:cNvPr>
          <p:cNvSpPr/>
          <p:nvPr/>
        </p:nvSpPr>
        <p:spPr>
          <a:xfrm>
            <a:off x="1703070" y="2371725"/>
            <a:ext cx="6888480" cy="3686175"/>
          </a:xfrm>
          <a:custGeom>
            <a:avLst/>
            <a:gdLst>
              <a:gd name="connsiteX0" fmla="*/ 0 w 6888480"/>
              <a:gd name="connsiteY0" fmla="*/ 614375 h 3686175"/>
              <a:gd name="connsiteX1" fmla="*/ 614375 w 6888480"/>
              <a:gd name="connsiteY1" fmla="*/ 0 h 3686175"/>
              <a:gd name="connsiteX2" fmla="*/ 6274105 w 6888480"/>
              <a:gd name="connsiteY2" fmla="*/ 0 h 3686175"/>
              <a:gd name="connsiteX3" fmla="*/ 6888480 w 6888480"/>
              <a:gd name="connsiteY3" fmla="*/ 614375 h 3686175"/>
              <a:gd name="connsiteX4" fmla="*/ 6888480 w 6888480"/>
              <a:gd name="connsiteY4" fmla="*/ 3071800 h 3686175"/>
              <a:gd name="connsiteX5" fmla="*/ 6274105 w 6888480"/>
              <a:gd name="connsiteY5" fmla="*/ 3686175 h 3686175"/>
              <a:gd name="connsiteX6" fmla="*/ 614375 w 6888480"/>
              <a:gd name="connsiteY6" fmla="*/ 3686175 h 3686175"/>
              <a:gd name="connsiteX7" fmla="*/ 0 w 6888480"/>
              <a:gd name="connsiteY7" fmla="*/ 3071800 h 3686175"/>
              <a:gd name="connsiteX8" fmla="*/ 0 w 6888480"/>
              <a:gd name="connsiteY8" fmla="*/ 614375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480" h="3686175" fill="none" extrusionOk="0">
                <a:moveTo>
                  <a:pt x="0" y="614375"/>
                </a:moveTo>
                <a:cubicBezTo>
                  <a:pt x="19747" y="261711"/>
                  <a:pt x="272898" y="-6251"/>
                  <a:pt x="614375" y="0"/>
                </a:cubicBezTo>
                <a:cubicBezTo>
                  <a:pt x="3183640" y="-14397"/>
                  <a:pt x="5662359" y="52518"/>
                  <a:pt x="6274105" y="0"/>
                </a:cubicBezTo>
                <a:cubicBezTo>
                  <a:pt x="6616856" y="6933"/>
                  <a:pt x="6893436" y="286107"/>
                  <a:pt x="6888480" y="614375"/>
                </a:cubicBezTo>
                <a:cubicBezTo>
                  <a:pt x="6767359" y="1091838"/>
                  <a:pt x="6996955" y="2788471"/>
                  <a:pt x="6888480" y="3071800"/>
                </a:cubicBezTo>
                <a:cubicBezTo>
                  <a:pt x="6935123" y="3414353"/>
                  <a:pt x="6636463" y="3715347"/>
                  <a:pt x="6274105" y="3686175"/>
                </a:cubicBezTo>
                <a:cubicBezTo>
                  <a:pt x="3734543" y="3813646"/>
                  <a:pt x="2341566" y="3674612"/>
                  <a:pt x="614375" y="3686175"/>
                </a:cubicBezTo>
                <a:cubicBezTo>
                  <a:pt x="289333" y="3687802"/>
                  <a:pt x="2341" y="3452042"/>
                  <a:pt x="0" y="3071800"/>
                </a:cubicBezTo>
                <a:cubicBezTo>
                  <a:pt x="55857" y="2789305"/>
                  <a:pt x="-10367" y="1734888"/>
                  <a:pt x="0" y="614375"/>
                </a:cubicBezTo>
                <a:close/>
              </a:path>
              <a:path w="6888480" h="3686175" stroke="0" extrusionOk="0">
                <a:moveTo>
                  <a:pt x="0" y="614375"/>
                </a:moveTo>
                <a:cubicBezTo>
                  <a:pt x="-20278" y="213359"/>
                  <a:pt x="259003" y="-3200"/>
                  <a:pt x="614375" y="0"/>
                </a:cubicBezTo>
                <a:cubicBezTo>
                  <a:pt x="3222301" y="-148340"/>
                  <a:pt x="5339092" y="-165001"/>
                  <a:pt x="6274105" y="0"/>
                </a:cubicBezTo>
                <a:cubicBezTo>
                  <a:pt x="6625171" y="-3313"/>
                  <a:pt x="6892757" y="288082"/>
                  <a:pt x="6888480" y="614375"/>
                </a:cubicBezTo>
                <a:cubicBezTo>
                  <a:pt x="6832089" y="1773736"/>
                  <a:pt x="6811661" y="2449126"/>
                  <a:pt x="6888480" y="3071800"/>
                </a:cubicBezTo>
                <a:cubicBezTo>
                  <a:pt x="6874220" y="3396725"/>
                  <a:pt x="6642049" y="3727965"/>
                  <a:pt x="6274105" y="3686175"/>
                </a:cubicBezTo>
                <a:cubicBezTo>
                  <a:pt x="4964268" y="3618775"/>
                  <a:pt x="2205575" y="3755347"/>
                  <a:pt x="614375" y="3686175"/>
                </a:cubicBezTo>
                <a:cubicBezTo>
                  <a:pt x="233909" y="3704795"/>
                  <a:pt x="4805" y="3451478"/>
                  <a:pt x="0" y="3071800"/>
                </a:cubicBezTo>
                <a:cubicBezTo>
                  <a:pt x="117720" y="2770915"/>
                  <a:pt x="160549" y="1191065"/>
                  <a:pt x="0" y="614375"/>
                </a:cubicBezTo>
                <a:close/>
              </a:path>
            </a:pathLst>
          </a:custGeom>
          <a:solidFill>
            <a:srgbClr val="FFFF00"/>
          </a:solidFill>
          <a:ln w="57150">
            <a:prstDash val="dash"/>
            <a:extLst>
              <a:ext uri="{C807C97D-BFC1-408E-A445-0C87EB9F89A2}">
                <ask:lineSketchStyleProps xmlns:ask="http://schemas.microsoft.com/office/drawing/2018/sketchyshapes" sd="3466461126">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2400" b="1" dirty="0">
                <a:latin typeface="Cambria" panose="02040503050406030204" pitchFamily="18" charset="0"/>
                <a:ea typeface="Cambria" panose="02040503050406030204" pitchFamily="18" charset="0"/>
              </a:rPr>
              <a:t>Mẹ ơi, đây là An – bạn cùng lớp của con. Bạn là một trong những học sinh xuất sắc lớp con. An có một mái tóc ngắn cá tính, đôi mắt to tròn rất long lanh. Mỗi khi An cười, mắt An như sáng lấp lánh theo vậy. Không chỉ thế, An còn học rất giỏi toán. Có những bài toán chúng con không làm được nhưng An làm rất nhanh. Con rất yêu quý An! </a:t>
            </a:r>
            <a:endParaRPr kumimoji="0" lang="vi-VN" sz="24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FF0000"/>
                </a:solidFill>
                <a:latin typeface="Calibri"/>
              </a:rPr>
              <a:t>2. </a:t>
            </a:r>
            <a:r>
              <a:rPr lang="vi-VN" sz="3600" b="1" dirty="0">
                <a:solidFill>
                  <a:srgbClr val="FF0000"/>
                </a:solidFill>
                <a:latin typeface="Calibri"/>
              </a:rPr>
              <a:t>Tìm đọc câu chuyện về những người có năng khiếu nổi bật. </a:t>
            </a:r>
            <a:endParaRPr kumimoji="0" lang="en-US" sz="36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E6035054-80C6-D8A8-96DA-999BF1DD1713}"/>
              </a:ext>
            </a:extLst>
          </p:cNvPr>
          <p:cNvSpPr txBox="1"/>
          <p:nvPr/>
        </p:nvSpPr>
        <p:spPr>
          <a:xfrm>
            <a:off x="609600" y="302359"/>
            <a:ext cx="11287125" cy="6555641"/>
          </a:xfrm>
          <a:prstGeom prst="rect">
            <a:avLst/>
          </a:prstGeom>
          <a:noFill/>
        </p:spPr>
        <p:txBody>
          <a:bodyPr wrap="square" rtlCol="0">
            <a:spAutoFit/>
          </a:bodyPr>
          <a:lstStyle/>
          <a:p>
            <a:pPr algn="ctr" rtl="0" latinLnBrk="0"/>
            <a:r>
              <a:rPr lang="vi-VN" i="0" dirty="0">
                <a:solidFill>
                  <a:srgbClr val="FF0000"/>
                </a:solidFill>
                <a:effectLst/>
                <a:latin typeface="Calibri" panose="020F0502020204030204" pitchFamily="34" charset="0"/>
                <a:cs typeface="Calibri" panose="020F0502020204030204" pitchFamily="34" charset="0"/>
              </a:rPr>
              <a:t>Bài tham khảo: Thành tích học tập "hơn người"</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Nhật Nam từng là gương mặt quen thuộc trong nhiều chương trình dành cho thiếu nhi như Chúc bé ngủ ngon (VTV3), Quả chuông nhỏ, Trò chuyện cùng bé (VTV2).</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a:p>
            <a:pPr algn="just" rtl="0" latinLnBrk="0"/>
            <a:r>
              <a:rPr lang="vi-VN" sz="1500" i="0" dirty="0">
                <a:solidFill>
                  <a:srgbClr val="000000"/>
                </a:solidFill>
                <a:effectLst/>
                <a:latin typeface="Calibri" panose="020F0502020204030204" pitchFamily="34" charset="0"/>
                <a:cs typeface="Calibri" panose="020F0502020204030204" pitchFamily="34" charset="0"/>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a16="http://schemas.microsoft.com/office/drawing/2014/main"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a16="http://schemas.microsoft.com/office/drawing/2014/main"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5" name="TextBox 34">
            <a:extLst>
              <a:ext uri="{FF2B5EF4-FFF2-40B4-BE49-F238E27FC236}">
                <a16:creationId xmlns:a16="http://schemas.microsoft.com/office/drawing/2014/main"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6" name="Picture 5">
            <a:extLst>
              <a:ext uri="{FF2B5EF4-FFF2-40B4-BE49-F238E27FC236}">
                <a16:creationId xmlns:a16="http://schemas.microsoft.com/office/drawing/2014/main"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a16="http://schemas.microsoft.com/office/drawing/2014/main"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9" name="Picture 8">
            <a:extLst>
              <a:ext uri="{FF2B5EF4-FFF2-40B4-BE49-F238E27FC236}">
                <a16:creationId xmlns:a16="http://schemas.microsoft.com/office/drawing/2014/main"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a16="http://schemas.microsoft.com/office/drawing/2014/main"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a16="http://schemas.microsoft.com/office/drawing/2014/main"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a16="http://schemas.microsoft.com/office/drawing/2014/main"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a16="http://schemas.microsoft.com/office/drawing/2014/main" id="{F25B05C6-8ACE-FC6D-F277-DB2B211CC11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a16="http://schemas.microsoft.com/office/drawing/2014/main" id="{654F9BEC-AD17-8144-00AF-669C3A435710}"/>
              </a:ext>
            </a:extLst>
          </p:cNvPr>
          <p:cNvPicPr>
            <a:picLocks noChangeAspect="1"/>
          </p:cNvPicPr>
          <p:nvPr/>
        </p:nvPicPr>
        <p:blipFill>
          <a:blip r:embed="rId24"/>
          <a:stretch>
            <a:fillRect/>
          </a:stretch>
        </p:blipFill>
        <p:spPr>
          <a:xfrm rot="20599183">
            <a:off x="-76441" y="871904"/>
            <a:ext cx="4121501" cy="1379606"/>
          </a:xfrm>
          <a:prstGeom prst="rect">
            <a:avLst/>
          </a:prstGeom>
        </p:spPr>
      </p:pic>
      <p:pic>
        <p:nvPicPr>
          <p:cNvPr id="10" name="Picture 9">
            <a:extLst>
              <a:ext uri="{FF2B5EF4-FFF2-40B4-BE49-F238E27FC236}">
                <a16:creationId xmlns:a16="http://schemas.microsoft.com/office/drawing/2014/main" id="{D23938CD-6B40-28C3-DD36-91372E35D26B}"/>
              </a:ext>
            </a:extLst>
          </p:cNvPr>
          <p:cNvPicPr>
            <a:picLocks noChangeAspect="1"/>
          </p:cNvPicPr>
          <p:nvPr/>
        </p:nvPicPr>
        <p:blipFill>
          <a:blip r:embed="rId25"/>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a16="http://schemas.microsoft.com/office/drawing/2014/main" id="{E7AD03F8-5A40-B460-2D4D-8955D2F468B3}"/>
              </a:ext>
            </a:extLst>
          </p:cNvPr>
          <p:cNvSpPr/>
          <p:nvPr/>
        </p:nvSpPr>
        <p:spPr>
          <a:xfrm>
            <a:off x="984177" y="18633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vi-VN" sz="4267" kern="0" dirty="0">
                <a:solidFill>
                  <a:srgbClr val="000000"/>
                </a:solidFill>
                <a:latin typeface="iCiel Crocante" panose="02000000000000000000" pitchFamily="50" charset="0"/>
                <a:cs typeface="Arial"/>
                <a:sym typeface="Arial"/>
              </a:rPr>
              <a:t>01</a:t>
            </a:r>
            <a:endParaRPr sz="4267" kern="0" dirty="0">
              <a:solidFill>
                <a:srgbClr val="000000"/>
              </a:solidFill>
              <a:latin typeface="iCiel Crocante" panose="02000000000000000000" pitchFamily="50" charset="0"/>
              <a:cs typeface="Arial"/>
              <a:sym typeface="Arial"/>
            </a:endParaRPr>
          </a:p>
        </p:txBody>
      </p:sp>
      <p:sp>
        <p:nvSpPr>
          <p:cNvPr id="3" name="Google Shape;259;p33">
            <a:extLst>
              <a:ext uri="{FF2B5EF4-FFF2-40B4-BE49-F238E27FC236}">
                <a16:creationId xmlns:a16="http://schemas.microsoft.com/office/drawing/2014/main" id="{E36444D1-E445-D80F-7CE9-E2A2B8DE9D80}"/>
              </a:ext>
            </a:extLst>
          </p:cNvPr>
          <p:cNvSpPr txBox="1">
            <a:spLocks/>
          </p:cNvSpPr>
          <p:nvPr/>
        </p:nvSpPr>
        <p:spPr>
          <a:xfrm>
            <a:off x="1923898" y="1488391"/>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nói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nhóm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lớp</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những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đặc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điểm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nổi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bật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
        <p:nvSpPr>
          <p:cNvPr id="5" name="Google Shape;648;p46">
            <a:extLst>
              <a:ext uri="{FF2B5EF4-FFF2-40B4-BE49-F238E27FC236}">
                <a16:creationId xmlns:a16="http://schemas.microsoft.com/office/drawing/2014/main" id="{8A4EDE8D-6709-F879-18C3-EB43857451E2}"/>
              </a:ext>
            </a:extLst>
          </p:cNvPr>
          <p:cNvSpPr/>
          <p:nvPr/>
        </p:nvSpPr>
        <p:spPr>
          <a:xfrm>
            <a:off x="1003227" y="3501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en-US" sz="4267" kern="0" dirty="0">
                <a:solidFill>
                  <a:srgbClr val="000000"/>
                </a:solidFill>
                <a:latin typeface="iCiel Crocante" panose="02000000000000000000" pitchFamily="50" charset="0"/>
                <a:cs typeface="Arial"/>
                <a:sym typeface="Arial"/>
              </a:rPr>
              <a:t>02</a:t>
            </a:r>
            <a:endParaRPr sz="4267" kern="0" dirty="0">
              <a:solidFill>
                <a:srgbClr val="000000"/>
              </a:solidFill>
              <a:latin typeface="iCiel Crocante" panose="02000000000000000000" pitchFamily="50" charset="0"/>
              <a:cs typeface="Arial"/>
              <a:sym typeface="Arial"/>
            </a:endParaRPr>
          </a:p>
        </p:txBody>
      </p:sp>
      <p:sp>
        <p:nvSpPr>
          <p:cNvPr id="6" name="Google Shape;259;p33">
            <a:extLst>
              <a:ext uri="{FF2B5EF4-FFF2-40B4-BE49-F238E27FC236}">
                <a16:creationId xmlns:a16="http://schemas.microsoft.com/office/drawing/2014/main" id="{241A5298-A252-FA63-AED8-885B3363D5BC}"/>
              </a:ext>
            </a:extLst>
          </p:cNvPr>
          <p:cNvSpPr txBox="1">
            <a:spLocks/>
          </p:cNvSpPr>
          <p:nvPr/>
        </p:nvSpPr>
        <p:spPr>
          <a:xfrm>
            <a:off x="1942948" y="3126691"/>
            <a:ext cx="8201177"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chia </a:t>
            </a:r>
            <a:r>
              <a:rPr lang="en-US" sz="3467" b="1" dirty="0" err="1">
                <a:solidFill>
                  <a:srgbClr val="002060"/>
                </a:solidFill>
                <a:latin typeface="Calibri" panose="020F0502020204030204" pitchFamily="34" charset="0"/>
                <a:cs typeface="Calibri" panose="020F0502020204030204" pitchFamily="34" charset="0"/>
              </a:rPr>
              <a:t>sẻ</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suy</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nghĩ</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nhận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thức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cách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đánh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giá</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thể</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hiện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sự</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trọng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5186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75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2841118" y="2353587"/>
            <a:ext cx="88651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rPr>
              <a:t>1. </a:t>
            </a:r>
            <a:r>
              <a:rPr kumimoji="0" lang="en-US" sz="88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ea typeface="+mn-ea"/>
                <a:cs typeface="+mn-cs"/>
              </a:rPr>
              <a:t>Nói</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về</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bản</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thân</a:t>
            </a:r>
            <a:endPar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47950" y="671333"/>
            <a:ext cx="8526205" cy="2510091"/>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857501" y="732161"/>
            <a:ext cx="789480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mj-lt"/>
                <a:ea typeface="+mn-ea"/>
                <a:cs typeface="+mn-cs"/>
              </a:rPr>
              <a:t>Vẽ</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nhanh</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bức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chân</a:t>
            </a:r>
            <a:r>
              <a:rPr kumimoji="0" lang="en-US" sz="3600" b="1" i="0" u="none" strike="noStrike" kern="1200" cap="none" spc="0" normalizeH="0" noProof="0" dirty="0">
                <a:ln>
                  <a:noFill/>
                </a:ln>
                <a:solidFill>
                  <a:srgbClr val="C00000"/>
                </a:solidFill>
                <a:effectLst/>
                <a:uLnTx/>
                <a:uFillTx/>
                <a:latin typeface="+mj-lt"/>
                <a:ea typeface="+mn-ea"/>
                <a:cs typeface="+mn-cs"/>
              </a:rPr>
              <a:t> dung </a:t>
            </a:r>
            <a:r>
              <a:rPr kumimoji="0" lang="en-US" sz="3600" b="1" i="0" u="none" strike="noStrike" kern="1200" cap="none" spc="0" normalizeH="0" noProof="0" dirty="0" err="1">
                <a:ln>
                  <a:noFill/>
                </a:ln>
                <a:solidFill>
                  <a:srgbClr val="C00000"/>
                </a:solidFill>
                <a:effectLst/>
                <a:uLnTx/>
                <a:uFillTx/>
                <a:latin typeface="+mj-lt"/>
                <a:ea typeface="+mn-ea"/>
                <a:cs typeface="+mn-cs"/>
              </a:rPr>
              <a:t>tự</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họa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rồi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viết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giấy</a:t>
            </a:r>
            <a:r>
              <a:rPr kumimoji="0" lang="en-US" sz="3600" b="1" i="0" u="none" strike="noStrike" kern="1200" cap="none" spc="0" normalizeH="0" noProof="0" dirty="0">
                <a:ln>
                  <a:noFill/>
                </a:ln>
                <a:solidFill>
                  <a:srgbClr val="C00000"/>
                </a:solidFill>
                <a:effectLst/>
                <a:uLnTx/>
                <a:uFillTx/>
                <a:latin typeface="+mj-lt"/>
                <a:ea typeface="+mn-ea"/>
                <a:cs typeface="+mn-cs"/>
              </a:rPr>
              <a:t> 3 </a:t>
            </a:r>
            <a:r>
              <a:rPr kumimoji="0" lang="en-US" sz="3600" b="1" i="0" u="none" strike="noStrike" kern="1200" cap="none" spc="0" normalizeH="0" noProof="0" dirty="0" err="1">
                <a:ln>
                  <a:noFill/>
                </a:ln>
                <a:solidFill>
                  <a:srgbClr val="C00000"/>
                </a:solidFill>
                <a:effectLst/>
                <a:uLnTx/>
                <a:uFillTx/>
                <a:latin typeface="+mj-lt"/>
                <a:ea typeface="+mn-ea"/>
                <a:cs typeface="+mn-cs"/>
              </a:rPr>
              <a:t>điểm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nổi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bật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của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bản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thân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để</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phát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biểu</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trong</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nhóm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và</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trước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lớp</a:t>
            </a:r>
            <a:endParaRPr kumimoji="0" lang="en-US" sz="3600" b="1" i="0" u="none" strike="noStrike" kern="1200" cap="none" spc="0" normalizeH="0" baseline="0" noProof="0" dirty="0">
              <a:ln>
                <a:noFill/>
              </a:ln>
              <a:solidFill>
                <a:srgbClr val="C00000"/>
              </a:solidFill>
              <a:effectLst/>
              <a:uLnTx/>
              <a:uFillTx/>
              <a:latin typeface="+mj-lt"/>
              <a:ea typeface="+mn-ea"/>
              <a:cs typeface="+mn-cs"/>
            </a:endParaRPr>
          </a:p>
        </p:txBody>
      </p:sp>
      <p:pic>
        <p:nvPicPr>
          <p:cNvPr id="3" name="Picture 2">
            <a:extLst>
              <a:ext uri="{FF2B5EF4-FFF2-40B4-BE49-F238E27FC236}">
                <a16:creationId xmlns:a16="http://schemas.microsoft.com/office/drawing/2014/main" id="{A05B2E1D-DFE9-4F26-AF81-5CB578D4624E}"/>
              </a:ext>
            </a:extLst>
          </p:cNvPr>
          <p:cNvPicPr>
            <a:picLocks noChangeAspect="1"/>
          </p:cNvPicPr>
          <p:nvPr/>
        </p:nvPicPr>
        <p:blipFill>
          <a:blip r:embed="rId7"/>
          <a:stretch>
            <a:fillRect/>
          </a:stretch>
        </p:blipFill>
        <p:spPr>
          <a:xfrm>
            <a:off x="3133725" y="3060800"/>
            <a:ext cx="3524250" cy="3182838"/>
          </a:xfrm>
          <a:prstGeom prst="rect">
            <a:avLst/>
          </a:prstGeom>
        </p:spPr>
      </p:pic>
    </p:spTree>
    <p:extLst>
      <p:ext uri="{BB962C8B-B14F-4D97-AF65-F5344CB8AC3E}">
        <p14:creationId xmlns:p14="http://schemas.microsoft.com/office/powerpoint/2010/main" val="146725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457201" y="373380"/>
            <a:ext cx="11534774" cy="6186040"/>
          </a:xfrm>
          <a:custGeom>
            <a:avLst/>
            <a:gdLst>
              <a:gd name="connsiteX0" fmla="*/ 0 w 11534774"/>
              <a:gd name="connsiteY0" fmla="*/ 1031027 h 6186040"/>
              <a:gd name="connsiteX1" fmla="*/ 1031027 w 11534774"/>
              <a:gd name="connsiteY1" fmla="*/ 0 h 6186040"/>
              <a:gd name="connsiteX2" fmla="*/ 10503747 w 11534774"/>
              <a:gd name="connsiteY2" fmla="*/ 0 h 6186040"/>
              <a:gd name="connsiteX3" fmla="*/ 11534774 w 11534774"/>
              <a:gd name="connsiteY3" fmla="*/ 1031027 h 6186040"/>
              <a:gd name="connsiteX4" fmla="*/ 11534774 w 11534774"/>
              <a:gd name="connsiteY4" fmla="*/ 5155013 h 6186040"/>
              <a:gd name="connsiteX5" fmla="*/ 10503747 w 11534774"/>
              <a:gd name="connsiteY5" fmla="*/ 6186040 h 6186040"/>
              <a:gd name="connsiteX6" fmla="*/ 1031027 w 11534774"/>
              <a:gd name="connsiteY6" fmla="*/ 6186040 h 6186040"/>
              <a:gd name="connsiteX7" fmla="*/ 0 w 11534774"/>
              <a:gd name="connsiteY7" fmla="*/ 5155013 h 6186040"/>
              <a:gd name="connsiteX8" fmla="*/ 0 w 11534774"/>
              <a:gd name="connsiteY8" fmla="*/ 1031027 h 61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4774" h="6186040" fill="none" extrusionOk="0">
                <a:moveTo>
                  <a:pt x="0" y="1031027"/>
                </a:moveTo>
                <a:cubicBezTo>
                  <a:pt x="30884" y="489596"/>
                  <a:pt x="483940" y="741"/>
                  <a:pt x="1031027" y="0"/>
                </a:cubicBezTo>
                <a:cubicBezTo>
                  <a:pt x="4758048" y="57678"/>
                  <a:pt x="8486607" y="-117734"/>
                  <a:pt x="10503747" y="0"/>
                </a:cubicBezTo>
                <a:cubicBezTo>
                  <a:pt x="11116286" y="87701"/>
                  <a:pt x="11548990" y="432281"/>
                  <a:pt x="11534774" y="1031027"/>
                </a:cubicBezTo>
                <a:cubicBezTo>
                  <a:pt x="11408062" y="2635401"/>
                  <a:pt x="11407006" y="3962828"/>
                  <a:pt x="11534774" y="5155013"/>
                </a:cubicBezTo>
                <a:cubicBezTo>
                  <a:pt x="11528889" y="5797945"/>
                  <a:pt x="11168556" y="6235216"/>
                  <a:pt x="10503747" y="6186040"/>
                </a:cubicBezTo>
                <a:cubicBezTo>
                  <a:pt x="6415640" y="6192866"/>
                  <a:pt x="2888713" y="6208168"/>
                  <a:pt x="1031027" y="6186040"/>
                </a:cubicBezTo>
                <a:cubicBezTo>
                  <a:pt x="419927" y="6233759"/>
                  <a:pt x="-13252" y="5810574"/>
                  <a:pt x="0" y="5155013"/>
                </a:cubicBezTo>
                <a:cubicBezTo>
                  <a:pt x="-169495" y="3647935"/>
                  <a:pt x="-134306" y="1611194"/>
                  <a:pt x="0" y="1031027"/>
                </a:cubicBezTo>
                <a:close/>
              </a:path>
              <a:path w="11534774" h="6186040" stroke="0" extrusionOk="0">
                <a:moveTo>
                  <a:pt x="0" y="1031027"/>
                </a:moveTo>
                <a:cubicBezTo>
                  <a:pt x="54070" y="420526"/>
                  <a:pt x="454426" y="-27627"/>
                  <a:pt x="1031027" y="0"/>
                </a:cubicBezTo>
                <a:cubicBezTo>
                  <a:pt x="4817134" y="-119478"/>
                  <a:pt x="6303667" y="22869"/>
                  <a:pt x="10503747" y="0"/>
                </a:cubicBezTo>
                <a:cubicBezTo>
                  <a:pt x="11067803" y="-56300"/>
                  <a:pt x="11543064" y="451613"/>
                  <a:pt x="11534774" y="1031027"/>
                </a:cubicBezTo>
                <a:cubicBezTo>
                  <a:pt x="11401997" y="1668303"/>
                  <a:pt x="11484253" y="3704494"/>
                  <a:pt x="11534774" y="5155013"/>
                </a:cubicBezTo>
                <a:cubicBezTo>
                  <a:pt x="11552299" y="5730666"/>
                  <a:pt x="11039799" y="6253093"/>
                  <a:pt x="10503747" y="6186040"/>
                </a:cubicBezTo>
                <a:cubicBezTo>
                  <a:pt x="8731188" y="6199482"/>
                  <a:pt x="4710349" y="6079891"/>
                  <a:pt x="1031027" y="6186040"/>
                </a:cubicBezTo>
                <a:cubicBezTo>
                  <a:pt x="488086" y="6218966"/>
                  <a:pt x="9798" y="5827077"/>
                  <a:pt x="0" y="5155013"/>
                </a:cubicBezTo>
                <a:cubicBezTo>
                  <a:pt x="65430" y="4173183"/>
                  <a:pt x="152388" y="2098750"/>
                  <a:pt x="0" y="1031027"/>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sp>
        <p:nvSpPr>
          <p:cNvPr id="19" name="Speech Bubble: Rectangle with Corners Rounded 18">
            <a:extLst>
              <a:ext uri="{FF2B5EF4-FFF2-40B4-BE49-F238E27FC236}">
                <a16:creationId xmlns:a16="http://schemas.microsoft.com/office/drawing/2014/main" id="{4709A783-1407-B075-51CB-5A7C60337FA8}"/>
              </a:ext>
            </a:extLst>
          </p:cNvPr>
          <p:cNvSpPr/>
          <p:nvPr/>
        </p:nvSpPr>
        <p:spPr>
          <a:xfrm>
            <a:off x="569595" y="1590675"/>
            <a:ext cx="6573113" cy="4410075"/>
          </a:xfrm>
          <a:custGeom>
            <a:avLst/>
            <a:gdLst>
              <a:gd name="connsiteX0" fmla="*/ 0 w 6573113"/>
              <a:gd name="connsiteY0" fmla="*/ 735027 h 4410075"/>
              <a:gd name="connsiteX1" fmla="*/ 735027 w 6573113"/>
              <a:gd name="connsiteY1" fmla="*/ 0 h 4410075"/>
              <a:gd name="connsiteX2" fmla="*/ 3834316 w 6573113"/>
              <a:gd name="connsiteY2" fmla="*/ 0 h 4410075"/>
              <a:gd name="connsiteX3" fmla="*/ 3834316 w 6573113"/>
              <a:gd name="connsiteY3" fmla="*/ 0 h 4410075"/>
              <a:gd name="connsiteX4" fmla="*/ 5477594 w 6573113"/>
              <a:gd name="connsiteY4" fmla="*/ 0 h 4410075"/>
              <a:gd name="connsiteX5" fmla="*/ 5838086 w 6573113"/>
              <a:gd name="connsiteY5" fmla="*/ 0 h 4410075"/>
              <a:gd name="connsiteX6" fmla="*/ 6573113 w 6573113"/>
              <a:gd name="connsiteY6" fmla="*/ 735027 h 4410075"/>
              <a:gd name="connsiteX7" fmla="*/ 6573113 w 6573113"/>
              <a:gd name="connsiteY7" fmla="*/ 735013 h 4410075"/>
              <a:gd name="connsiteX8" fmla="*/ 7159040 w 6573113"/>
              <a:gd name="connsiteY8" fmla="*/ 1757503 h 4410075"/>
              <a:gd name="connsiteX9" fmla="*/ 6573113 w 6573113"/>
              <a:gd name="connsiteY9" fmla="*/ 1837531 h 4410075"/>
              <a:gd name="connsiteX10" fmla="*/ 6573113 w 6573113"/>
              <a:gd name="connsiteY10" fmla="*/ 3675048 h 4410075"/>
              <a:gd name="connsiteX11" fmla="*/ 5838086 w 6573113"/>
              <a:gd name="connsiteY11" fmla="*/ 4410075 h 4410075"/>
              <a:gd name="connsiteX12" fmla="*/ 5477594 w 6573113"/>
              <a:gd name="connsiteY12" fmla="*/ 4410075 h 4410075"/>
              <a:gd name="connsiteX13" fmla="*/ 3834316 w 6573113"/>
              <a:gd name="connsiteY13" fmla="*/ 4410075 h 4410075"/>
              <a:gd name="connsiteX14" fmla="*/ 3834316 w 6573113"/>
              <a:gd name="connsiteY14" fmla="*/ 4410075 h 4410075"/>
              <a:gd name="connsiteX15" fmla="*/ 735027 w 6573113"/>
              <a:gd name="connsiteY15" fmla="*/ 4410075 h 4410075"/>
              <a:gd name="connsiteX16" fmla="*/ 0 w 6573113"/>
              <a:gd name="connsiteY16" fmla="*/ 3675048 h 4410075"/>
              <a:gd name="connsiteX17" fmla="*/ 0 w 6573113"/>
              <a:gd name="connsiteY17" fmla="*/ 1837531 h 4410075"/>
              <a:gd name="connsiteX18" fmla="*/ 0 w 6573113"/>
              <a:gd name="connsiteY18" fmla="*/ 735013 h 4410075"/>
              <a:gd name="connsiteX19" fmla="*/ 0 w 6573113"/>
              <a:gd name="connsiteY19" fmla="*/ 735013 h 4410075"/>
              <a:gd name="connsiteX20" fmla="*/ 0 w 6573113"/>
              <a:gd name="connsiteY20" fmla="*/ 735027 h 44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3113" h="4410075" fill="none" extrusionOk="0">
                <a:moveTo>
                  <a:pt x="0" y="735027"/>
                </a:moveTo>
                <a:cubicBezTo>
                  <a:pt x="-23149" y="330424"/>
                  <a:pt x="323769" y="21152"/>
                  <a:pt x="735027" y="0"/>
                </a:cubicBezTo>
                <a:cubicBezTo>
                  <a:pt x="1067867" y="163441"/>
                  <a:pt x="2831223" y="98232"/>
                  <a:pt x="3834316" y="0"/>
                </a:cubicBezTo>
                <a:lnTo>
                  <a:pt x="3834316" y="0"/>
                </a:lnTo>
                <a:cubicBezTo>
                  <a:pt x="4008547" y="4049"/>
                  <a:pt x="5167774" y="71784"/>
                  <a:pt x="5477594" y="0"/>
                </a:cubicBezTo>
                <a:cubicBezTo>
                  <a:pt x="5526634" y="-18492"/>
                  <a:pt x="5782634" y="9100"/>
                  <a:pt x="5838086" y="0"/>
                </a:cubicBezTo>
                <a:cubicBezTo>
                  <a:pt x="6257741" y="25457"/>
                  <a:pt x="6567254" y="406827"/>
                  <a:pt x="6573113" y="735027"/>
                </a:cubicBezTo>
                <a:cubicBezTo>
                  <a:pt x="6573112" y="735023"/>
                  <a:pt x="6573113" y="735017"/>
                  <a:pt x="6573113" y="735013"/>
                </a:cubicBezTo>
                <a:cubicBezTo>
                  <a:pt x="6674798" y="1032582"/>
                  <a:pt x="6843147" y="1406344"/>
                  <a:pt x="7159040" y="1757503"/>
                </a:cubicBezTo>
                <a:cubicBezTo>
                  <a:pt x="7039521" y="1720654"/>
                  <a:pt x="6787799" y="1756011"/>
                  <a:pt x="6573113" y="1837531"/>
                </a:cubicBezTo>
                <a:cubicBezTo>
                  <a:pt x="6506395" y="2303949"/>
                  <a:pt x="6452221" y="2795104"/>
                  <a:pt x="6573113" y="3675048"/>
                </a:cubicBezTo>
                <a:cubicBezTo>
                  <a:pt x="6528840" y="4021364"/>
                  <a:pt x="6257187" y="4435969"/>
                  <a:pt x="5838086" y="4410075"/>
                </a:cubicBezTo>
                <a:cubicBezTo>
                  <a:pt x="5787799" y="4420554"/>
                  <a:pt x="5619051" y="4413376"/>
                  <a:pt x="5477594" y="4410075"/>
                </a:cubicBezTo>
                <a:cubicBezTo>
                  <a:pt x="5163256" y="4552239"/>
                  <a:pt x="4439258" y="4315617"/>
                  <a:pt x="3834316" y="4410075"/>
                </a:cubicBezTo>
                <a:lnTo>
                  <a:pt x="3834316" y="4410075"/>
                </a:lnTo>
                <a:cubicBezTo>
                  <a:pt x="2922800" y="4533246"/>
                  <a:pt x="2026724" y="4435779"/>
                  <a:pt x="735027" y="4410075"/>
                </a:cubicBezTo>
                <a:cubicBezTo>
                  <a:pt x="335415" y="4421982"/>
                  <a:pt x="-4200" y="4103161"/>
                  <a:pt x="0" y="3675048"/>
                </a:cubicBezTo>
                <a:cubicBezTo>
                  <a:pt x="-142196" y="3090746"/>
                  <a:pt x="-22100" y="2408913"/>
                  <a:pt x="0" y="1837531"/>
                </a:cubicBezTo>
                <a:cubicBezTo>
                  <a:pt x="14052" y="1329926"/>
                  <a:pt x="-34299" y="1275213"/>
                  <a:pt x="0" y="735013"/>
                </a:cubicBezTo>
                <a:lnTo>
                  <a:pt x="0" y="735013"/>
                </a:lnTo>
                <a:cubicBezTo>
                  <a:pt x="1" y="735019"/>
                  <a:pt x="0" y="735020"/>
                  <a:pt x="0" y="735027"/>
                </a:cubicBezTo>
                <a:close/>
              </a:path>
              <a:path w="6573113" h="4410075" stroke="0" extrusionOk="0">
                <a:moveTo>
                  <a:pt x="0" y="735027"/>
                </a:moveTo>
                <a:cubicBezTo>
                  <a:pt x="-15999" y="280397"/>
                  <a:pt x="279747" y="-9828"/>
                  <a:pt x="735027" y="0"/>
                </a:cubicBezTo>
                <a:cubicBezTo>
                  <a:pt x="2273769" y="-148340"/>
                  <a:pt x="2554686" y="-165001"/>
                  <a:pt x="3834316" y="0"/>
                </a:cubicBezTo>
                <a:lnTo>
                  <a:pt x="3834316" y="0"/>
                </a:lnTo>
                <a:cubicBezTo>
                  <a:pt x="4377261" y="-79416"/>
                  <a:pt x="5172814" y="-67423"/>
                  <a:pt x="5477594" y="0"/>
                </a:cubicBezTo>
                <a:cubicBezTo>
                  <a:pt x="5518525" y="-4697"/>
                  <a:pt x="5662587" y="3253"/>
                  <a:pt x="5838086" y="0"/>
                </a:cubicBezTo>
                <a:cubicBezTo>
                  <a:pt x="6240116" y="-3949"/>
                  <a:pt x="6599240" y="367214"/>
                  <a:pt x="6573113" y="735027"/>
                </a:cubicBezTo>
                <a:cubicBezTo>
                  <a:pt x="6573114" y="735020"/>
                  <a:pt x="6573114" y="735017"/>
                  <a:pt x="6573113" y="735013"/>
                </a:cubicBezTo>
                <a:cubicBezTo>
                  <a:pt x="6741277" y="1176582"/>
                  <a:pt x="7028119" y="1609070"/>
                  <a:pt x="7159040" y="1757503"/>
                </a:cubicBezTo>
                <a:cubicBezTo>
                  <a:pt x="6962086" y="1786618"/>
                  <a:pt x="6721656" y="1786333"/>
                  <a:pt x="6573113" y="1837531"/>
                </a:cubicBezTo>
                <a:cubicBezTo>
                  <a:pt x="6562550" y="2131263"/>
                  <a:pt x="6477428" y="3362203"/>
                  <a:pt x="6573113" y="3675048"/>
                </a:cubicBezTo>
                <a:cubicBezTo>
                  <a:pt x="6631160" y="4106099"/>
                  <a:pt x="6289953" y="4452014"/>
                  <a:pt x="5838086" y="4410075"/>
                </a:cubicBezTo>
                <a:cubicBezTo>
                  <a:pt x="5681124" y="4440129"/>
                  <a:pt x="5559874" y="4429159"/>
                  <a:pt x="5477594" y="4410075"/>
                </a:cubicBezTo>
                <a:cubicBezTo>
                  <a:pt x="4895857" y="4378034"/>
                  <a:pt x="4529222" y="4290803"/>
                  <a:pt x="3834316" y="4410075"/>
                </a:cubicBezTo>
                <a:lnTo>
                  <a:pt x="3834316" y="4410075"/>
                </a:lnTo>
                <a:cubicBezTo>
                  <a:pt x="3077346" y="4555794"/>
                  <a:pt x="1342080" y="4344659"/>
                  <a:pt x="735027" y="4410075"/>
                </a:cubicBezTo>
                <a:cubicBezTo>
                  <a:pt x="383252" y="4374112"/>
                  <a:pt x="-39283" y="4112492"/>
                  <a:pt x="0" y="3675048"/>
                </a:cubicBezTo>
                <a:cubicBezTo>
                  <a:pt x="69170" y="2989403"/>
                  <a:pt x="150275" y="2214713"/>
                  <a:pt x="0" y="1837531"/>
                </a:cubicBezTo>
                <a:cubicBezTo>
                  <a:pt x="-60107" y="1698861"/>
                  <a:pt x="-90276" y="1144480"/>
                  <a:pt x="0" y="735013"/>
                </a:cubicBezTo>
                <a:lnTo>
                  <a:pt x="0" y="735013"/>
                </a:lnTo>
                <a:cubicBezTo>
                  <a:pt x="-1" y="735018"/>
                  <a:pt x="1" y="735023"/>
                  <a:pt x="0" y="735027"/>
                </a:cubicBezTo>
                <a:close/>
              </a:path>
            </a:pathLst>
          </a:custGeom>
          <a:solidFill>
            <a:srgbClr val="FFFF00"/>
          </a:solidFill>
          <a:ln w="57150">
            <a:prstDash val="dash"/>
            <a:extLst>
              <a:ext uri="{C807C97D-BFC1-408E-A445-0C87EB9F89A2}">
                <ask:lineSketchStyleProps xmlns:ask="http://schemas.microsoft.com/office/drawing/2018/sketchyshapes" sd="3466461126">
                  <a:prstGeom prst="wedgeRoundRectCallout">
                    <a:avLst>
                      <a:gd name="adj1" fmla="val 58914"/>
                      <a:gd name="adj2" fmla="val -1014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a:t>
            </a:r>
            <a:r>
              <a:rPr lang="en-US" sz="2800" b="1" i="1" dirty="0">
                <a:solidFill>
                  <a:prstClr val="black"/>
                </a:solidFill>
                <a:latin typeface="Calibri" panose="020F0502020204030204" pitchFamily="34" charset="0"/>
                <a:cs typeface="Calibri" panose="020F0502020204030204" pitchFamily="34" charset="0"/>
              </a:rPr>
              <a:t>to </a:t>
            </a:r>
            <a:r>
              <a:rPr lang="en-US" sz="2800" b="1" i="1" dirty="0" err="1">
                <a:solidFill>
                  <a:prstClr val="black"/>
                </a:solidFill>
                <a:latin typeface="Calibri" panose="020F0502020204030204" pitchFamily="34" charset="0"/>
                <a:cs typeface="Calibri" panose="020F0502020204030204" pitchFamily="34" charset="0"/>
              </a:rPr>
              <a:t>và</a:t>
            </a:r>
            <a:r>
              <a:rPr lang="en-US" sz="2800" b="1" i="1" dirty="0">
                <a:solidFill>
                  <a:prstClr val="black"/>
                </a:solidFill>
                <a:latin typeface="Calibri" panose="020F0502020204030204" pitchFamily="34" charset="0"/>
                <a:cs typeface="Calibri" panose="020F0502020204030204" pitchFamily="34" charset="0"/>
              </a:rPr>
              <a:t> </a:t>
            </a:r>
            <a:r>
              <a:rPr lang="vi-VN" sz="2800" b="1" i="1" dirty="0">
                <a:solidFill>
                  <a:prstClr val="black"/>
                </a:solidFill>
                <a:latin typeface="Calibri" panose="020F0502020204030204" pitchFamily="34" charset="0"/>
                <a:cs typeface="Calibri" panose="020F0502020204030204" pitchFamily="34" charset="0"/>
              </a:rPr>
              <a:t>rất sáng. Ngoài ra em còn có một nụ cười rất tươi. Mẹ thường bảo khi mệt mỏi, nhìn thấy nụ cười của em là bao mệt nhọc của mẹ đều tan biến hết. </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2120D5E9-5BD3-EFF9-5C06-A0DA5C373E0D}"/>
              </a:ext>
            </a:extLst>
          </p:cNvPr>
          <p:cNvSpPr txBox="1"/>
          <p:nvPr/>
        </p:nvSpPr>
        <p:spPr>
          <a:xfrm>
            <a:off x="5732145" y="449610"/>
            <a:ext cx="30022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a:ea typeface="+mn-ea"/>
                <a:cs typeface="+mn-cs"/>
              </a:rPr>
              <a:t>MẪU:</a:t>
            </a:r>
          </a:p>
        </p:txBody>
      </p:sp>
      <p:pic>
        <p:nvPicPr>
          <p:cNvPr id="5" name="Picture 4">
            <a:extLst>
              <a:ext uri="{FF2B5EF4-FFF2-40B4-BE49-F238E27FC236}">
                <a16:creationId xmlns:a16="http://schemas.microsoft.com/office/drawing/2014/main" id="{4C3B407C-24AC-C0EE-3FA2-1AEB414DE75B}"/>
              </a:ext>
            </a:extLst>
          </p:cNvPr>
          <p:cNvPicPr>
            <a:picLocks noChangeAspect="1"/>
          </p:cNvPicPr>
          <p:nvPr/>
        </p:nvPicPr>
        <p:blipFill>
          <a:blip r:embed="rId3"/>
          <a:stretch>
            <a:fillRect/>
          </a:stretch>
        </p:blipFill>
        <p:spPr>
          <a:xfrm>
            <a:off x="7772400" y="2019300"/>
            <a:ext cx="4038600" cy="2838450"/>
          </a:xfrm>
          <a:prstGeom prst="rect">
            <a:avLst/>
          </a:prstGeom>
        </p:spPr>
      </p:pic>
    </p:spTree>
    <p:extLst>
      <p:ext uri="{BB962C8B-B14F-4D97-AF65-F5344CB8AC3E}">
        <p14:creationId xmlns:p14="http://schemas.microsoft.com/office/powerpoint/2010/main" val="90601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3516744" y="2260475"/>
            <a:ext cx="7305472" cy="16773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rPr>
              <a:t>2. </a:t>
            </a:r>
            <a:r>
              <a:rPr kumimoji="0" lang="en-US" sz="103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rPr>
              <a:t>Tra</a:t>
            </a:r>
            <a:r>
              <a:rPr lang="en-US" sz="10300" b="1" dirty="0">
                <a:solidFill>
                  <a:prstClr val="white"/>
                </a:solidFill>
                <a:effectLst>
                  <a:glow rad="63500">
                    <a:srgbClr val="C0504D">
                      <a:lumMod val="20000"/>
                      <a:lumOff val="80000"/>
                      <a:alpha val="40000"/>
                    </a:srgbClr>
                  </a:glow>
                </a:effectLst>
              </a:rPr>
              <a:t>o </a:t>
            </a:r>
            <a:r>
              <a:rPr lang="en-US" sz="10300" b="1" dirty="0" err="1">
                <a:solidFill>
                  <a:prstClr val="white"/>
                </a:solidFill>
                <a:effectLst>
                  <a:glow rad="63500">
                    <a:srgbClr val="C0504D">
                      <a:lumMod val="20000"/>
                      <a:lumOff val="80000"/>
                      <a:alpha val="40000"/>
                    </a:srgbClr>
                  </a:glow>
                </a:effectLst>
              </a:rPr>
              <a:t>đổi</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1951" y="62101"/>
            <a:ext cx="8575549" cy="1531939"/>
          </a:xfrm>
          <a:prstGeom prst="rect">
            <a:avLst/>
          </a:prstGeom>
        </p:spPr>
      </p:pic>
      <p:sp>
        <p:nvSpPr>
          <p:cNvPr id="9" name="TextBox 8">
            <a:extLst>
              <a:ext uri="{FF2B5EF4-FFF2-40B4-BE49-F238E27FC236}">
                <a16:creationId xmlns:a16="http://schemas.microsoft.com/office/drawing/2014/main" id="{4B4AADB7-F65C-2857-1DBA-2ACDF99F4915}"/>
              </a:ext>
            </a:extLst>
          </p:cNvPr>
          <p:cNvSpPr txBox="1"/>
          <p:nvPr/>
        </p:nvSpPr>
        <p:spPr>
          <a:xfrm>
            <a:off x="2585669" y="159682"/>
            <a:ext cx="72917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rPr>
              <a:t>a. Nêu những điểm tốt của một người bạn mà em muốn học tập.</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C4D8DAA-BB4E-F39B-339C-DBA4AD32EC87}"/>
              </a:ext>
            </a:extLst>
          </p:cNvPr>
          <p:cNvPicPr>
            <a:picLocks noChangeAspect="1"/>
          </p:cNvPicPr>
          <p:nvPr/>
        </p:nvPicPr>
        <p:blipFill>
          <a:blip r:embed="rId4"/>
          <a:stretch>
            <a:fillRect/>
          </a:stretch>
        </p:blipFill>
        <p:spPr>
          <a:xfrm>
            <a:off x="170039" y="2358173"/>
            <a:ext cx="5575396" cy="4499827"/>
          </a:xfrm>
          <a:prstGeom prst="rect">
            <a:avLst/>
          </a:prstGeom>
        </p:spPr>
      </p:pic>
      <p:pic>
        <p:nvPicPr>
          <p:cNvPr id="20" name="Picture 33">
            <a:extLst>
              <a:ext uri="{FF2B5EF4-FFF2-40B4-BE49-F238E27FC236}">
                <a16:creationId xmlns:a16="http://schemas.microsoft.com/office/drawing/2014/main" id="{F6B0FECF-60A2-AA97-A779-16758E8993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59326" y="2024251"/>
            <a:ext cx="8575549" cy="1195199"/>
          </a:xfrm>
          <a:prstGeom prst="rect">
            <a:avLst/>
          </a:prstGeom>
        </p:spPr>
      </p:pic>
      <p:sp>
        <p:nvSpPr>
          <p:cNvPr id="21" name="TextBox 20">
            <a:extLst>
              <a:ext uri="{FF2B5EF4-FFF2-40B4-BE49-F238E27FC236}">
                <a16:creationId xmlns:a16="http://schemas.microsoft.com/office/drawing/2014/main" id="{D55865AB-4623-499E-86C7-C2866EF6F276}"/>
              </a:ext>
            </a:extLst>
          </p:cNvPr>
          <p:cNvSpPr txBox="1"/>
          <p:nvPr/>
        </p:nvSpPr>
        <p:spPr>
          <a:xfrm>
            <a:off x="4290644" y="2255182"/>
            <a:ext cx="7634656" cy="707886"/>
          </a:xfrm>
          <a:prstGeom prst="rect">
            <a:avLst/>
          </a:prstGeom>
          <a:noFill/>
        </p:spPr>
        <p:txBody>
          <a:bodyPr wrap="square" rtlCol="0">
            <a:spAutoFit/>
          </a:bodyPr>
          <a:lstStyle/>
          <a:p>
            <a:pPr lvl="0" algn="ctr">
              <a:defRPr/>
            </a:pPr>
            <a:r>
              <a:rPr lang="vi-VN" sz="40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b. Nói điều em mong muốn ở bạn.</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1809751"/>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Những điểm tốt của một người bạn mà em muốn học tập: </a:t>
            </a:r>
            <a:r>
              <a:rPr lang="vi-VN" sz="3200" b="1" dirty="0">
                <a:solidFill>
                  <a:srgbClr val="1F497D">
                    <a:lumMod val="50000"/>
                  </a:srgbClr>
                </a:solidFill>
                <a:latin typeface="Calibri"/>
              </a:rPr>
              <a:t>hăng hái phát biểu bài, tư duy nhanh, thường xuyên được điểm tốt.</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50488" y="1478379"/>
            <a:ext cx="954901" cy="956096"/>
          </a:xfrm>
          <a:prstGeom prst="rect">
            <a:avLst/>
          </a:prstGeom>
        </p:spPr>
      </p:pic>
      <p:pic>
        <p:nvPicPr>
          <p:cNvPr id="2" name="Picture 1">
            <a:extLst>
              <a:ext uri="{FF2B5EF4-FFF2-40B4-BE49-F238E27FC236}">
                <a16:creationId xmlns:a16="http://schemas.microsoft.com/office/drawing/2014/main" id="{955C9F3C-ADA0-D091-5DDB-1AB2DD16D0CC}"/>
              </a:ext>
            </a:extLst>
          </p:cNvPr>
          <p:cNvPicPr>
            <a:picLocks noChangeAspect="1"/>
          </p:cNvPicPr>
          <p:nvPr/>
        </p:nvPicPr>
        <p:blipFill>
          <a:blip r:embed="rId5"/>
          <a:stretch>
            <a:fillRect/>
          </a:stretch>
        </p:blipFill>
        <p:spPr>
          <a:xfrm>
            <a:off x="4398123" y="-170762"/>
            <a:ext cx="3243353" cy="1713124"/>
          </a:xfrm>
          <a:prstGeom prst="rect">
            <a:avLst/>
          </a:prstGeom>
        </p:spPr>
      </p:pic>
      <p:sp>
        <p:nvSpPr>
          <p:cNvPr id="4" name="Rectangle: Rounded Corners 3">
            <a:extLst>
              <a:ext uri="{FF2B5EF4-FFF2-40B4-BE49-F238E27FC236}">
                <a16:creationId xmlns:a16="http://schemas.microsoft.com/office/drawing/2014/main" id="{8FAD0B7F-AD41-7E96-C55B-4ECFE7C7399B}"/>
              </a:ext>
            </a:extLst>
          </p:cNvPr>
          <p:cNvSpPr/>
          <p:nvPr/>
        </p:nvSpPr>
        <p:spPr>
          <a:xfrm>
            <a:off x="3667125" y="4200526"/>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Điều em mong muốn ở bạn: </a:t>
            </a:r>
            <a:r>
              <a:rPr lang="vi-VN" sz="3200" b="1" dirty="0">
                <a:solidFill>
                  <a:srgbClr val="1F497D">
                    <a:lumMod val="50000"/>
                  </a:srgbClr>
                </a:solidFill>
                <a:latin typeface="Calibri"/>
              </a:rPr>
              <a:t>Bạn ơi, tớ rất mong bạn có thể dạy tớ học toán vì tớ có một số bài còn chưa hiểu lắm!</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20" name="Picture 17">
            <a:extLst>
              <a:ext uri="{FF2B5EF4-FFF2-40B4-BE49-F238E27FC236}">
                <a16:creationId xmlns:a16="http://schemas.microsoft.com/office/drawing/2014/main" id="{563BE3A8-0ACF-4639-CA49-7582CD09359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74288" y="38691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38</TotalTime>
  <Words>1124</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iCiel Crocante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24</cp:revision>
  <dcterms:created xsi:type="dcterms:W3CDTF">2023-06-12T00:49:40Z</dcterms:created>
  <dcterms:modified xsi:type="dcterms:W3CDTF">2025-09-22T04:39:34Z</dcterms:modified>
  <cp:category>9Slide.vn</cp:category>
</cp:coreProperties>
</file>