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9" r:id="rId2"/>
  </p:sldMasterIdLst>
  <p:notesMasterIdLst>
    <p:notesMasterId r:id="rId20"/>
  </p:notesMasterIdLst>
  <p:sldIdLst>
    <p:sldId id="479" r:id="rId3"/>
    <p:sldId id="259" r:id="rId4"/>
    <p:sldId id="319" r:id="rId5"/>
    <p:sldId id="301" r:id="rId6"/>
    <p:sldId id="302" r:id="rId7"/>
    <p:sldId id="476" r:id="rId8"/>
    <p:sldId id="315" r:id="rId9"/>
    <p:sldId id="443" r:id="rId10"/>
    <p:sldId id="270" r:id="rId11"/>
    <p:sldId id="311" r:id="rId12"/>
    <p:sldId id="327" r:id="rId13"/>
    <p:sldId id="445" r:id="rId14"/>
    <p:sldId id="446" r:id="rId15"/>
    <p:sldId id="313" r:id="rId16"/>
    <p:sldId id="447" r:id="rId17"/>
    <p:sldId id="314" r:id="rId18"/>
    <p:sldId id="34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FE2939-392D-44B4-BC4C-E0387301CED0}">
          <p14:sldIdLst>
            <p14:sldId id="479"/>
            <p14:sldId id="259"/>
            <p14:sldId id="319"/>
            <p14:sldId id="301"/>
            <p14:sldId id="302"/>
            <p14:sldId id="476"/>
            <p14:sldId id="315"/>
            <p14:sldId id="443"/>
            <p14:sldId id="270"/>
            <p14:sldId id="311"/>
            <p14:sldId id="327"/>
          </p14:sldIdLst>
        </p14:section>
        <p14:section name="Untitled Section" id="{B7A63AFE-0888-4B75-ADB8-03D7F20895BB}">
          <p14:sldIdLst>
            <p14:sldId id="445"/>
            <p14:sldId id="446"/>
            <p14:sldId id="313"/>
            <p14:sldId id="447"/>
            <p14:sldId id="314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FB7D-739E-4967-B969-45A09849615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BBB3-A42B-4BCE-A694-1D7BF660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6509" y="-3763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70703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472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06831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35239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4790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1604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1724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03828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2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344695" y="1679860"/>
            <a:ext cx="3711337" cy="2368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04">
              <a:lnSpc>
                <a:spcPct val="150000"/>
              </a:lnSpc>
              <a:defRPr/>
            </a:pPr>
            <a:r>
              <a:rPr lang="vi-VN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192" y="45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200" y="57957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29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290"/>
            <a:ext cx="12192000" cy="64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05246" y="3598341"/>
            <a:ext cx="6420410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UTM Avo"/>
              </a:rPr>
              <a:t>LUYỆN VIẾT VỞ</a:t>
            </a:r>
          </a:p>
        </p:txBody>
      </p:sp>
    </p:spTree>
    <p:extLst>
      <p:ext uri="{BB962C8B-B14F-4D97-AF65-F5344CB8AC3E}">
        <p14:creationId xmlns:p14="http://schemas.microsoft.com/office/powerpoint/2010/main" val="355720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8918" descr="1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333" y="2526194"/>
            <a:ext cx="2119671" cy="31561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38" y="1988921"/>
            <a:ext cx="2554852" cy="40697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8919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016">
            <a:off x="3470916" y="373374"/>
            <a:ext cx="5866067" cy="5832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05650" y="2622009"/>
            <a:ext cx="43749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>
                <a:solidFill>
                  <a:srgbClr val="FF0000"/>
                </a:solidFill>
                <a:cs typeface="+mn-ea"/>
                <a:sym typeface="+mn-lt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6609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:a16="http://schemas.microsoft.com/office/drawing/2014/main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55" y="407750"/>
            <a:ext cx="5568097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:a16="http://schemas.microsoft.com/office/drawing/2014/main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87B1F0E0-D45E-488C-B3C5-8B256439F6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6"/>
          <a:stretch/>
        </p:blipFill>
        <p:spPr>
          <a:xfrm>
            <a:off x="6696297" y="1478795"/>
            <a:ext cx="3709549" cy="4732974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id="{A7AE0381-B9F1-45B3-A1C7-376FCAB77FD2}"/>
              </a:ext>
            </a:extLst>
          </p:cNvPr>
          <p:cNvGrpSpPr/>
          <p:nvPr/>
        </p:nvGrpSpPr>
        <p:grpSpPr>
          <a:xfrm>
            <a:off x="-26656" y="4395637"/>
            <a:ext cx="12218655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:a16="http://schemas.microsoft.com/office/drawing/2014/main" id="{9EFDE926-3307-419D-AB42-C0445F77D1DB}"/>
              </a:ext>
            </a:extLst>
          </p:cNvPr>
          <p:cNvSpPr/>
          <p:nvPr/>
        </p:nvSpPr>
        <p:spPr>
          <a:xfrm>
            <a:off x="2849015" y="1484646"/>
            <a:ext cx="4237769" cy="14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>
                <a:solidFill>
                  <a:srgbClr val="5F360E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VIẾT </a:t>
            </a:r>
            <a:r>
              <a:rPr lang="en-US" altLang="zh-CN" sz="3600" b="1">
                <a:solidFill>
                  <a:srgbClr val="5F360E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TỪ,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>
                <a:solidFill>
                  <a:srgbClr val="5F360E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CÂU ỨNG DỤNG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</a:endParaRPr>
          </a:p>
        </p:txBody>
      </p:sp>
      <p:pic>
        <p:nvPicPr>
          <p:cNvPr id="14" name="图片 37">
            <a:extLst>
              <a:ext uri="{FF2B5EF4-FFF2-40B4-BE49-F238E27FC236}">
                <a16:creationId xmlns:a16="http://schemas.microsoft.com/office/drawing/2014/main" id="{C5CC5358-B5F5-45DD-B561-1BBC10D9AB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-32401"/>
            <a:ext cx="1445829" cy="16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46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9">
            <a:extLst>
              <a:ext uri="{FF2B5EF4-FFF2-40B4-BE49-F238E27FC236}">
                <a16:creationId xmlns:a16="http://schemas.microsoft.com/office/drawing/2014/main" id="{7833E063-7C0E-4D96-84CC-1CA0930F1D4F}"/>
              </a:ext>
            </a:extLst>
          </p:cNvPr>
          <p:cNvGrpSpPr/>
          <p:nvPr/>
        </p:nvGrpSpPr>
        <p:grpSpPr>
          <a:xfrm>
            <a:off x="4287758" y="936922"/>
            <a:ext cx="3885949" cy="905983"/>
            <a:chOff x="1936535" y="3935752"/>
            <a:chExt cx="8318930" cy="2056864"/>
          </a:xfrm>
        </p:grpSpPr>
        <p:sp>
          <p:nvSpPr>
            <p:cNvPr id="5" name="任意多边形 3">
              <a:extLst>
                <a:ext uri="{FF2B5EF4-FFF2-40B4-BE49-F238E27FC236}">
                  <a16:creationId xmlns:a16="http://schemas.microsoft.com/office/drawing/2014/main" id="{84294525-5889-49F8-8E6B-010272129644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4">
              <a:extLst>
                <a:ext uri="{FF2B5EF4-FFF2-40B4-BE49-F238E27FC236}">
                  <a16:creationId xmlns:a16="http://schemas.microsoft.com/office/drawing/2014/main" id="{408C7E01-D4A6-4D2B-9CDB-DD091E6221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14AE041-9A77-486E-93E8-9235D28DD2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4371918" y="279631"/>
            <a:ext cx="3479404" cy="635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85233F-1128-4A66-BB85-FD5EBD3DFC09}"/>
              </a:ext>
            </a:extLst>
          </p:cNvPr>
          <p:cNvSpPr txBox="1"/>
          <p:nvPr/>
        </p:nvSpPr>
        <p:spPr>
          <a:xfrm flipH="1">
            <a:off x="4614641" y="1006197"/>
            <a:ext cx="323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7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30C930-6DCB-4544-8022-FF580EF0E1FB}"/>
              </a:ext>
            </a:extLst>
          </p:cNvPr>
          <p:cNvSpPr txBox="1"/>
          <p:nvPr/>
        </p:nvSpPr>
        <p:spPr>
          <a:xfrm>
            <a:off x="1679279" y="2334700"/>
            <a:ext cx="300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HP001 4 hàng" panose="020B0603050302020204" pitchFamily="34" charset="0"/>
              </a:rPr>
              <a:t>tóc xoăn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E883E-2B46-483C-B490-507571DA9AA2}"/>
              </a:ext>
            </a:extLst>
          </p:cNvPr>
          <p:cNvSpPr txBox="1"/>
          <p:nvPr/>
        </p:nvSpPr>
        <p:spPr>
          <a:xfrm>
            <a:off x="1644329" y="3222399"/>
            <a:ext cx="300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HP001 4 hàng" panose="020B0603050302020204" pitchFamily="34" charset="0"/>
              </a:rPr>
              <a:t>chỗ ngoặt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22C6F-3E1C-44AF-B10A-3596816B206A}"/>
              </a:ext>
            </a:extLst>
          </p:cNvPr>
          <p:cNvSpPr txBox="1"/>
          <p:nvPr/>
        </p:nvSpPr>
        <p:spPr>
          <a:xfrm>
            <a:off x="1559279" y="4117313"/>
            <a:ext cx="3831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HP001 4 hàng" panose="020B0603050302020204" pitchFamily="34" charset="0"/>
              </a:rPr>
              <a:t>huân chương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79CBF1-FA31-4646-BD3F-EAD805EB333C}"/>
              </a:ext>
            </a:extLst>
          </p:cNvPr>
          <p:cNvSpPr txBox="1"/>
          <p:nvPr/>
        </p:nvSpPr>
        <p:spPr>
          <a:xfrm>
            <a:off x="1654962" y="4999296"/>
            <a:ext cx="300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HP001 4 hàng" panose="020B0603050302020204" pitchFamily="34" charset="0"/>
              </a:rPr>
              <a:t>sản xuất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6A123-E6AB-4F69-AD0E-84F35E114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471" y="2274820"/>
            <a:ext cx="8744754" cy="27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cf8adb12397c1ba57b3635ea431ad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886"/>
            <a:ext cx="4382636" cy="5558971"/>
          </a:xfrm>
          <a:prstGeom prst="rect">
            <a:avLst/>
          </a:prstGeom>
        </p:spPr>
      </p:pic>
      <p:pic>
        <p:nvPicPr>
          <p:cNvPr id="3" name="Picture 2" descr="3cf8adb12397c1ba57b3635ea431ad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94" y="1132697"/>
            <a:ext cx="3995734" cy="5558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169" y="3430879"/>
            <a:ext cx="3488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Nhận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xét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độ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cao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độ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rộng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chữ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9156" y="3430879"/>
            <a:ext cx="3237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Khoảng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cách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giữa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chữ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như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thế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?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3cf8adb12397c1ba57b3635ea431ad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72" y="1111508"/>
            <a:ext cx="4158342" cy="5558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35255" y="3430879"/>
            <a:ext cx="338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Chữ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nào cần viết hoa trong câu ứng dụng?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9D5E562-1FA1-4856-A1CF-3583FF4E2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1" b="8512"/>
          <a:stretch/>
        </p:blipFill>
        <p:spPr>
          <a:xfrm>
            <a:off x="1024958" y="811661"/>
            <a:ext cx="10475843" cy="5586890"/>
          </a:xfrm>
          <a:prstGeom prst="rect">
            <a:avLst/>
          </a:prstGeom>
        </p:spPr>
      </p:pic>
      <p:pic>
        <p:nvPicPr>
          <p:cNvPr id="15" name="图片 38">
            <a:extLst>
              <a:ext uri="{FF2B5EF4-FFF2-40B4-BE49-F238E27FC236}">
                <a16:creationId xmlns:a16="http://schemas.microsoft.com/office/drawing/2014/main" id="{7B46313E-BC8E-4D15-BDFC-5AF6D53F9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298526" y="280296"/>
            <a:ext cx="1072664" cy="1462568"/>
          </a:xfrm>
          <a:prstGeom prst="rect">
            <a:avLst/>
          </a:prstGeom>
        </p:spPr>
      </p:pic>
      <p:pic>
        <p:nvPicPr>
          <p:cNvPr id="17" name="图片 37">
            <a:extLst>
              <a:ext uri="{FF2B5EF4-FFF2-40B4-BE49-F238E27FC236}">
                <a16:creationId xmlns:a16="http://schemas.microsoft.com/office/drawing/2014/main" id="{13CCD10C-3F9A-48A6-BDFA-A604CEFAEA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-32401"/>
            <a:ext cx="1445829" cy="1688125"/>
          </a:xfrm>
          <a:prstGeom prst="rect">
            <a:avLst/>
          </a:prstGeom>
        </p:spPr>
      </p:pic>
      <p:sp>
        <p:nvSpPr>
          <p:cNvPr id="18" name="原创设计师QQ：178119980 喵小姐">
            <a:extLst>
              <a:ext uri="{FF2B5EF4-FFF2-40B4-BE49-F238E27FC236}">
                <a16:creationId xmlns:a16="http://schemas.microsoft.com/office/drawing/2014/main" id="{90CB09B6-F122-4EA7-AED8-1116E9C62C24}"/>
              </a:ext>
            </a:extLst>
          </p:cNvPr>
          <p:cNvSpPr/>
          <p:nvPr/>
        </p:nvSpPr>
        <p:spPr>
          <a:xfrm>
            <a:off x="2962708" y="1742864"/>
            <a:ext cx="6600342" cy="1935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LUYỆN VIẾT VỞ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(</a:t>
            </a:r>
            <a:r>
              <a:rPr lang="en-US" altLang="zh-CN" sz="480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Từ và câu ứng dụng</a:t>
            </a:r>
            <a:r>
              <a:rPr lang="vi-VN" altLang="zh-CN" sz="480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)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316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825672" y="611024"/>
            <a:ext cx="5920125" cy="3084283"/>
          </a:xfrm>
          <a:prstGeom prst="cloudCallout">
            <a:avLst>
              <a:gd name="adj1" fmla="val -51883"/>
              <a:gd name="adj2" fmla="val 6158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UTM Avo" panose="02040603050506020204" pitchFamily="18" charset="0"/>
              </a:rPr>
              <a:t>  DẶN DÒ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2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4837" y="28347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080" y="509444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-11723" y="5734638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07938" y="683074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125E-6 -1.48148E-6 L -0.25 -1.48148E-6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8918" descr="1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333" y="2526194"/>
            <a:ext cx="2119671" cy="31561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38" y="1988921"/>
            <a:ext cx="2554852" cy="40697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8919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016">
            <a:off x="3525507" y="597857"/>
            <a:ext cx="5866067" cy="5832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53238" y="2804462"/>
            <a:ext cx="4485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>
                <a:solidFill>
                  <a:srgbClr val="FF0000"/>
                </a:solidFill>
                <a:cs typeface="+mn-ea"/>
                <a:sym typeface="+mn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870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viết chữ T hoa">
            <a:extLst>
              <a:ext uri="{FF2B5EF4-FFF2-40B4-BE49-F238E27FC236}">
                <a16:creationId xmlns:a16="http://schemas.microsoft.com/office/drawing/2014/main" id="{66CE14DF-9CE1-5188-6D60-F3327F2E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28" y="1164566"/>
            <a:ext cx="8264106" cy="503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pt-bang-de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77"/>
            <a:ext cx="12192000" cy="6391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0761" y="2655186"/>
            <a:ext cx="7786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chemeClr val="bg1"/>
                </a:solidFill>
                <a:latin typeface="UTM Avo" panose="02040603050506020204" pitchFamily="18"/>
                <a:cs typeface="Times New Roman" pitchFamily="18" charset="0"/>
              </a:rPr>
              <a:t>QUAN SÁT</a:t>
            </a:r>
            <a:endParaRPr lang="en-US" sz="8800" b="1" dirty="0">
              <a:solidFill>
                <a:schemeClr val="bg1"/>
              </a:solidFill>
              <a:latin typeface="UTM Avo" panose="02040603050506020204" pitchFamily="18"/>
              <a:cs typeface="Times New Roman" pitchFamily="18" charset="0"/>
            </a:endParaRPr>
          </a:p>
        </p:txBody>
      </p:sp>
      <p:pic>
        <p:nvPicPr>
          <p:cNvPr id="5" name="Picture 4" descr="AW311202_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687" y="520961"/>
            <a:ext cx="2762913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5d30d46445ddc5dfbe1f6850020f51fc.jpg">
            <a:extLst>
              <a:ext uri="{FF2B5EF4-FFF2-40B4-BE49-F238E27FC236}">
                <a16:creationId xmlns:a16="http://schemas.microsoft.com/office/drawing/2014/main" id="{8E782B04-B4AD-4C03-A2C6-05C18DF60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50" y="550854"/>
            <a:ext cx="7413222" cy="5369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AD1231-92E6-4865-B076-94573C31833A}"/>
              </a:ext>
            </a:extLst>
          </p:cNvPr>
          <p:cNvSpPr txBox="1"/>
          <p:nvPr/>
        </p:nvSpPr>
        <p:spPr>
          <a:xfrm>
            <a:off x="2552453" y="1343738"/>
            <a:ext cx="4163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ea typeface="Calibri" panose="020F0502020204030204" pitchFamily="34" charset="0"/>
              </a:rPr>
              <a:t>* </a:t>
            </a:r>
            <a:r>
              <a:rPr lang="vi-VN" sz="3200" dirty="0">
                <a:ea typeface="Calibri" panose="020F0502020204030204" pitchFamily="34" charset="0"/>
              </a:rPr>
              <a:t>Chữ hoa </a:t>
            </a:r>
            <a:r>
              <a:rPr lang="en-US" sz="3200" dirty="0">
                <a:ea typeface="Calibri" panose="020F0502020204030204" pitchFamily="34" charset="0"/>
              </a:rPr>
              <a:t>T </a:t>
            </a:r>
            <a:r>
              <a:rPr lang="vi-VN" sz="3200" dirty="0">
                <a:ea typeface="Calibri" panose="020F0502020204030204" pitchFamily="34" charset="0"/>
              </a:rPr>
              <a:t>có độ rộng và độ cao như thế nào?</a:t>
            </a:r>
            <a:endParaRPr lang="en-US" sz="3200" dirty="0"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30926-4809-474A-BFA6-4160C43C0AAC}"/>
              </a:ext>
            </a:extLst>
          </p:cNvPr>
          <p:cNvSpPr txBox="1"/>
          <p:nvPr/>
        </p:nvSpPr>
        <p:spPr>
          <a:xfrm>
            <a:off x="2500908" y="3962357"/>
            <a:ext cx="4295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ea typeface="Calibri" panose="020F0502020204030204" pitchFamily="34" charset="0"/>
              </a:rPr>
              <a:t>* </a:t>
            </a:r>
            <a:r>
              <a:rPr lang="vi-VN" sz="3200" dirty="0">
                <a:ea typeface="Calibri" panose="020F0502020204030204" pitchFamily="34" charset="0"/>
              </a:rPr>
              <a:t>Chữ hoa </a:t>
            </a:r>
            <a:r>
              <a:rPr lang="en-US" sz="3200" dirty="0">
                <a:ea typeface="Calibri" panose="020F0502020204030204" pitchFamily="34" charset="0"/>
              </a:rPr>
              <a:t>T </a:t>
            </a:r>
            <a:r>
              <a:rPr lang="vi-VN" sz="3200" dirty="0">
                <a:ea typeface="Calibri" panose="020F0502020204030204" pitchFamily="34" charset="0"/>
              </a:rPr>
              <a:t>gồm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mấy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nét</a:t>
            </a:r>
            <a:r>
              <a:rPr lang="en-US" sz="3200" dirty="0">
                <a:ea typeface="Calibri" panose="020F0502020204030204" pitchFamily="34" charset="0"/>
              </a:rPr>
              <a:t>? </a:t>
            </a:r>
            <a:r>
              <a:rPr lang="en-US" sz="3200" dirty="0" err="1">
                <a:ea typeface="Calibri" panose="020F0502020204030204" pitchFamily="34" charset="0"/>
              </a:rPr>
              <a:t>Là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những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vi-VN" sz="3200" dirty="0">
                <a:ea typeface="Calibri" panose="020F0502020204030204" pitchFamily="34" charset="0"/>
              </a:rPr>
              <a:t>nét nào ?</a:t>
            </a:r>
            <a:endParaRPr lang="en-US" sz="3200" dirty="0"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B526E-1DCB-4D8A-BC26-B02DAE5D0BF5}"/>
              </a:ext>
            </a:extLst>
          </p:cNvPr>
          <p:cNvSpPr txBox="1"/>
          <p:nvPr/>
        </p:nvSpPr>
        <p:spPr>
          <a:xfrm>
            <a:off x="2623183" y="2889079"/>
            <a:ext cx="4399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</a:rPr>
              <a:t>- </a:t>
            </a:r>
            <a:r>
              <a:rPr lang="vi-VN" sz="3200" dirty="0">
                <a:solidFill>
                  <a:srgbClr val="FF0000"/>
                </a:solidFill>
                <a:ea typeface="Calibri" panose="020F0502020204030204" pitchFamily="34" charset="0"/>
              </a:rPr>
              <a:t>Chữ hoa 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</a:rPr>
              <a:t>R </a:t>
            </a:r>
            <a:r>
              <a:rPr lang="it-IT" sz="3200" dirty="0">
                <a:solidFill>
                  <a:srgbClr val="FF0000"/>
                </a:solidFill>
                <a:ea typeface="Calibri" panose="020F0502020204030204" pitchFamily="34" charset="0"/>
              </a:rPr>
              <a:t>rộng 4 ô li rưỡi, cao 5 ô li</a:t>
            </a:r>
            <a:endParaRPr lang="en-US" sz="32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2" name="Picture 2" descr="Cách viết chữ T hoa">
            <a:extLst>
              <a:ext uri="{FF2B5EF4-FFF2-40B4-BE49-F238E27FC236}">
                <a16:creationId xmlns:a16="http://schemas.microsoft.com/office/drawing/2014/main" id="{6ADD4C02-CE84-2DAC-592E-1114436C6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99" y="1224950"/>
            <a:ext cx="5459807" cy="46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310ed248e4ce1690f01369433bfbc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15"/>
            <a:ext cx="12192000" cy="6419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7537" y="3012852"/>
            <a:ext cx="6746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chemeClr val="bg1"/>
                </a:solidFill>
                <a:latin typeface="UTM Avo" panose="02040603050506020204" pitchFamily="18"/>
                <a:cs typeface="Times New Roman" pitchFamily="18" charset="0"/>
              </a:rPr>
              <a:t>QUAN SÁT</a:t>
            </a:r>
            <a:endParaRPr lang="en-US" sz="8800" b="1" dirty="0">
              <a:solidFill>
                <a:schemeClr val="bg1"/>
              </a:solidFill>
              <a:latin typeface="UTM Avo" panose="02040603050506020204" pitchFamily="1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9D5E562-1FA1-4856-A1CF-3583FF4E2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1" b="8512"/>
          <a:stretch/>
        </p:blipFill>
        <p:spPr>
          <a:xfrm>
            <a:off x="1232832" y="749509"/>
            <a:ext cx="10475843" cy="5586890"/>
          </a:xfrm>
          <a:prstGeom prst="rect">
            <a:avLst/>
          </a:prstGeom>
        </p:spPr>
      </p:pic>
      <p:pic>
        <p:nvPicPr>
          <p:cNvPr id="15" name="图片 38">
            <a:extLst>
              <a:ext uri="{FF2B5EF4-FFF2-40B4-BE49-F238E27FC236}">
                <a16:creationId xmlns:a16="http://schemas.microsoft.com/office/drawing/2014/main" id="{7B46313E-BC8E-4D15-BDFC-5AF6D53F9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298526" y="280296"/>
            <a:ext cx="1072664" cy="1462568"/>
          </a:xfrm>
          <a:prstGeom prst="rect">
            <a:avLst/>
          </a:prstGeom>
        </p:spPr>
      </p:pic>
      <p:pic>
        <p:nvPicPr>
          <p:cNvPr id="17" name="图片 37">
            <a:extLst>
              <a:ext uri="{FF2B5EF4-FFF2-40B4-BE49-F238E27FC236}">
                <a16:creationId xmlns:a16="http://schemas.microsoft.com/office/drawing/2014/main" id="{13CCD10C-3F9A-48A6-BDFA-A604CEFAEA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-32401"/>
            <a:ext cx="1445829" cy="1688125"/>
          </a:xfrm>
          <a:prstGeom prst="rect">
            <a:avLst/>
          </a:prstGeom>
        </p:spPr>
      </p:pic>
      <p:sp>
        <p:nvSpPr>
          <p:cNvPr id="18" name="原创设计师QQ：178119980 喵小姐">
            <a:extLst>
              <a:ext uri="{FF2B5EF4-FFF2-40B4-BE49-F238E27FC236}">
                <a16:creationId xmlns:a16="http://schemas.microsoft.com/office/drawing/2014/main" id="{90CB09B6-F122-4EA7-AED8-1116E9C62C24}"/>
              </a:ext>
            </a:extLst>
          </p:cNvPr>
          <p:cNvSpPr/>
          <p:nvPr/>
        </p:nvSpPr>
        <p:spPr>
          <a:xfrm>
            <a:off x="3322982" y="1557137"/>
            <a:ext cx="6295542" cy="1935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TẬP TÔ CHỮ HOA</a:t>
            </a:r>
            <a:endParaRPr lang="vi-VN" altLang="zh-CN" sz="4800" b="1" dirty="0">
              <a:solidFill>
                <a:schemeClr val="bg1"/>
              </a:solidFill>
              <a:latin typeface="UTM Avo" panose="02040603050506020204" pitchFamily="18" charset="0"/>
              <a:ea typeface="宋体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dirty="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(Chữ cỡ vừa)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3101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7151" y="720582"/>
            <a:ext cx="8170894" cy="1441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solidFill>
                  <a:srgbClr val="92D050"/>
                </a:solidFill>
                <a:latin typeface=".VnTime" panose="020B7200000000000000" pitchFamily="34" charset="0"/>
                <a:cs typeface="UTM Avo" panose="02040603050506020204" charset="0"/>
              </a:rPr>
              <a:t> </a:t>
            </a:r>
            <a:r>
              <a:rPr lang="en-US" sz="5400" b="1">
                <a:solidFill>
                  <a:srgbClr val="92D050"/>
                </a:solidFill>
                <a:latin typeface="+mj-lt"/>
                <a:cs typeface="UTM Avo" panose="02040603050506020204" charset="0"/>
              </a:rPr>
              <a:t>Viết từ, câu ứng dụng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20701" y="2407864"/>
            <a:ext cx="7216775" cy="4337691"/>
            <a:chOff x="1143000" y="137475"/>
            <a:chExt cx="7216775" cy="4337691"/>
          </a:xfrm>
        </p:grpSpPr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7475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279764" y="4158069"/>
            <a:ext cx="589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Rừng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rộn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tiếng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chim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.</a:t>
            </a:r>
            <a:endParaRPr lang="vi-VN" sz="3600" b="1" dirty="0">
              <a:solidFill>
                <a:srgbClr val="0000FF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5107" y="2719463"/>
            <a:ext cx="420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trắng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tinh</a:t>
            </a:r>
            <a:endParaRPr lang="vi-VN" sz="3400" b="1" dirty="0">
              <a:solidFill>
                <a:srgbClr val="0000FF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5107" y="3453167"/>
            <a:ext cx="295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diều</a:t>
            </a:r>
            <a:endParaRPr lang="vi-VN" sz="3600" b="1" dirty="0">
              <a:solidFill>
                <a:srgbClr val="0000FF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pic>
        <p:nvPicPr>
          <p:cNvPr id="10" name="Picture 9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8" y="258258"/>
            <a:ext cx="2414899" cy="205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150</Words>
  <Application>Microsoft Office PowerPoint</Application>
  <PresentationFormat>Widescreen</PresentationFormat>
  <Paragraphs>33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微软雅黑</vt:lpstr>
      <vt:lpstr>.VnTime</vt:lpstr>
      <vt:lpstr>Arial</vt:lpstr>
      <vt:lpstr>Calibri</vt:lpstr>
      <vt:lpstr>HP001 4 hàng</vt:lpstr>
      <vt:lpstr>HP001 5 hàng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29</cp:revision>
  <dcterms:created xsi:type="dcterms:W3CDTF">2021-01-19T08:33:08Z</dcterms:created>
  <dcterms:modified xsi:type="dcterms:W3CDTF">2025-05-27T05:13:46Z</dcterms:modified>
</cp:coreProperties>
</file>