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66" r:id="rId3"/>
  </p:sldMasterIdLst>
  <p:notesMasterIdLst>
    <p:notesMasterId r:id="rId13"/>
  </p:notesMasterIdLst>
  <p:sldIdLst>
    <p:sldId id="261" r:id="rId4"/>
    <p:sldId id="303" r:id="rId5"/>
    <p:sldId id="11088454" r:id="rId6"/>
    <p:sldId id="368" r:id="rId7"/>
    <p:sldId id="369" r:id="rId8"/>
    <p:sldId id="270" r:id="rId9"/>
    <p:sldId id="11088455" r:id="rId10"/>
    <p:sldId id="11088456" r:id="rId11"/>
    <p:sldId id="3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14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189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2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5/16/2025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theme" Target="../theme/theme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xml"/><Relationship Id="rId17" Type="http://schemas.openxmlformats.org/officeDocument/2006/relationships/image" Target="../media/image15.png"/><Relationship Id="rId2" Type="http://schemas.openxmlformats.org/officeDocument/2006/relationships/slideLayout" Target="../slideLayouts/slideLayout93.xml"/><Relationship Id="rId16" Type="http://schemas.openxmlformats.org/officeDocument/2006/relationships/image" Target="../media/image14.sv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944DAEC-344F-B01D-B657-4B2D6F05CF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235B5C7-AD61-82C7-8733-E5F47E676F3D}"/>
              </a:ext>
            </a:extLst>
          </p:cNvPr>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1.wav"/><Relationship Id="rId1" Type="http://schemas.openxmlformats.org/officeDocument/2006/relationships/slideLayout" Target="../slideLayouts/slideLayout92.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p:nvPr/>
        </p:nvSpPr>
        <p:spPr>
          <a:xfrm>
            <a:off x="1755775" y="1583055"/>
            <a:ext cx="9852660" cy="161294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ts val="600"/>
              </a:spcBef>
              <a:buNone/>
            </a:pPr>
            <a:r>
              <a:rPr lang="en-US" altLang="vi-VN" sz="4000" b="1" dirty="0">
                <a:solidFill>
                  <a:srgbClr val="0000CC"/>
                </a:solidFill>
                <a:latin typeface="Times New Roman" panose="02020603050405020304" pitchFamily="18" charset="0"/>
                <a:cs typeface="Times New Roman" panose="02020603050405020304" pitchFamily="18" charset="0"/>
              </a:rPr>
              <a:t>1. </a:t>
            </a:r>
            <a:r>
              <a:rPr lang="vi-VN" altLang="vi-VN" sz="4000" b="1" dirty="0">
                <a:solidFill>
                  <a:srgbClr val="0000CC"/>
                </a:solidFill>
                <a:latin typeface="Times New Roman" panose="02020603050405020304" pitchFamily="18" charset="0"/>
                <a:cs typeface="Times New Roman" panose="02020603050405020304" pitchFamily="18" charset="0"/>
              </a:rPr>
              <a:t>Em hãy đặt một câu khiến để nói về trách nhiệm phải bảo vệ môi trường.</a:t>
            </a:r>
            <a:endParaRPr kumimoji="0" lang="en-US" altLang="vi-VN" sz="4000" b="0"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p:nvPr/>
        </p:nvSpPr>
        <p:spPr>
          <a:xfrm>
            <a:off x="1762760" y="1751330"/>
            <a:ext cx="8902700" cy="132343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4000" b="1" dirty="0">
                <a:solidFill>
                  <a:srgbClr val="0000CC"/>
                </a:solidFill>
                <a:latin typeface="Times New Roman" panose="02020603050405020304" pitchFamily="18" charset="0"/>
                <a:cs typeface="Times New Roman" panose="02020603050405020304" pitchFamily="18" charset="0"/>
              </a:rPr>
              <a:t>2. </a:t>
            </a:r>
            <a:r>
              <a:rPr lang="vi-VN" altLang="vi-VN" sz="4000" b="1" dirty="0">
                <a:solidFill>
                  <a:srgbClr val="0000CC"/>
                </a:solidFill>
                <a:latin typeface="Times New Roman" panose="02020603050405020304" pitchFamily="18" charset="0"/>
                <a:cs typeface="Times New Roman" panose="02020603050405020304" pitchFamily="18" charset="0"/>
              </a:rPr>
              <a:t>Em hãy đặt 1 câu cảm khi thấy một cảnh đẹp của đất nước.</a:t>
            </a:r>
            <a:endParaRPr kumimoji="0" lang="en-US" altLang="vi-VN" sz="4000" b="0" i="1"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checkerboard(across)">
                                      <p:cBhvr>
                                        <p:cTn id="7" dur="1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96202" cy="61555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400" b="1" dirty="0">
                  <a:effectLst/>
                  <a:latin typeface="Times New Roman" panose="02020603050405020304" pitchFamily="18" charset="0"/>
                  <a:ea typeface="Times New Roman" panose="02020603050405020304" pitchFamily="18" charset="0"/>
                  <a:cs typeface="Times New Roman" panose="02020603050405020304" pitchFamily="18" charset="0"/>
                </a:rPr>
                <a:t>1. Sưu tầm và chia sẻ với bạn tranh ảnh về Trái Đất.</a:t>
              </a:r>
              <a:r>
                <a:rPr lang="nl-NL" sz="3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txBody>
          <a:bodyPr/>
          <a:lstStyle/>
          <a:p>
            <a:endParaRPr lang="en-US"/>
          </a:p>
        </p:txBody>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212172" y="2062460"/>
              <a:ext cx="30297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Nhận</a:t>
              </a:r>
              <a:r>
                <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xét</a:t>
              </a:r>
              <a:endPar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182082" y="72613"/>
            <a:ext cx="577179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Chia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sẻ</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trước</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lớp</a:t>
            </a:r>
            <a:endPar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8816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Scale>
                                      <p:cBhvr>
                                        <p:cTn id="2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
                                        </p:tgtEl>
                                        <p:attrNameLst>
                                          <p:attrName>ppt_x</p:attrName>
                                          <p:attrName>ppt_y</p:attrName>
                                        </p:attrNameLst>
                                      </p:cBhvr>
                                    </p:animMotion>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797968" y="3544371"/>
            <a:ext cx="7889081"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5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28600" y="1481655"/>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400" dirty="0">
                <a:solidFill>
                  <a:srgbClr val="000000"/>
                </a:solidFill>
                <a:latin typeface="+mj-lt"/>
                <a:cs typeface="Calibri" panose="020F0502020204030204" pitchFamily="34" charset="0"/>
              </a:rPr>
              <a:t>     </a:t>
            </a:r>
            <a:r>
              <a:rPr lang="vi-VN" sz="2400" dirty="0">
                <a:solidFill>
                  <a:srgbClr val="000000"/>
                </a:solidFill>
                <a:latin typeface="+mj-lt"/>
                <a:cs typeface="Calibri" panose="020F0502020204030204" pitchFamily="34" charset="0"/>
              </a:rPr>
              <a:t>Đây là bức tranh về Trái Đất mà em yêu thích. Bức tranh được vẽ một cách </a:t>
            </a:r>
            <a:r>
              <a:rPr lang="en-US" sz="2400" dirty="0">
                <a:solidFill>
                  <a:srgbClr val="000000"/>
                </a:solidFill>
                <a:latin typeface="+mj-lt"/>
                <a:cs typeface="Calibri" panose="020F0502020204030204" pitchFamily="34" charset="0"/>
              </a:rPr>
              <a:t>s</a:t>
            </a:r>
            <a:r>
              <a:rPr lang="vi-VN" sz="2400" dirty="0">
                <a:solidFill>
                  <a:srgbClr val="000000"/>
                </a:solidFill>
                <a:latin typeface="+mj-lt"/>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14960" y="-846398"/>
            <a:ext cx="5828281" cy="3255546"/>
          </a:xfrm>
          <a:prstGeom prst="rect">
            <a:avLst/>
          </a:prstGeom>
        </p:spPr>
      </p:pic>
      <p:pic>
        <p:nvPicPr>
          <p:cNvPr id="2050" name="Picture 2">
            <a:extLst>
              <a:ext uri="{FF2B5EF4-FFF2-40B4-BE49-F238E27FC236}">
                <a16:creationId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493538"/>
          </a:xfrm>
          <a:custGeom>
            <a:avLst/>
            <a:gdLst>
              <a:gd name="connsiteX0" fmla="*/ 0 w 7500854"/>
              <a:gd name="connsiteY0" fmla="*/ 0 h 4493538"/>
              <a:gd name="connsiteX1" fmla="*/ 7500854 w 7500854"/>
              <a:gd name="connsiteY1" fmla="*/ 0 h 4493538"/>
              <a:gd name="connsiteX2" fmla="*/ 7500854 w 7500854"/>
              <a:gd name="connsiteY2" fmla="*/ 4493538 h 4493538"/>
              <a:gd name="connsiteX3" fmla="*/ 0 w 7500854"/>
              <a:gd name="connsiteY3" fmla="*/ 4493538 h 4493538"/>
              <a:gd name="connsiteX4" fmla="*/ 0 w 7500854"/>
              <a:gd name="connsiteY4" fmla="*/ 0 h 449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493538" fill="none" extrusionOk="0">
                <a:moveTo>
                  <a:pt x="0" y="0"/>
                </a:moveTo>
                <a:cubicBezTo>
                  <a:pt x="1952214" y="9338"/>
                  <a:pt x="5999574" y="118926"/>
                  <a:pt x="7500854" y="0"/>
                </a:cubicBezTo>
                <a:cubicBezTo>
                  <a:pt x="7503352" y="1419160"/>
                  <a:pt x="7418904" y="3269744"/>
                  <a:pt x="7500854" y="4493538"/>
                </a:cubicBezTo>
                <a:cubicBezTo>
                  <a:pt x="3815558" y="4568513"/>
                  <a:pt x="1544140" y="4623938"/>
                  <a:pt x="0" y="4493538"/>
                </a:cubicBezTo>
                <a:cubicBezTo>
                  <a:pt x="94029" y="3784219"/>
                  <a:pt x="57206" y="1892221"/>
                  <a:pt x="0" y="0"/>
                </a:cubicBezTo>
                <a:close/>
              </a:path>
              <a:path w="7500854" h="4493538" stroke="0" extrusionOk="0">
                <a:moveTo>
                  <a:pt x="0" y="0"/>
                </a:moveTo>
                <a:cubicBezTo>
                  <a:pt x="2577424" y="-62486"/>
                  <a:pt x="6122143" y="158418"/>
                  <a:pt x="7500854" y="0"/>
                </a:cubicBezTo>
                <a:cubicBezTo>
                  <a:pt x="7343700" y="1610333"/>
                  <a:pt x="7332626" y="3264631"/>
                  <a:pt x="7500854" y="4493538"/>
                </a:cubicBezTo>
                <a:cubicBezTo>
                  <a:pt x="5848650" y="4644011"/>
                  <a:pt x="1316273" y="4643252"/>
                  <a:pt x="0" y="4493538"/>
                </a:cubicBezTo>
                <a:cubicBezTo>
                  <a:pt x="26562" y="3868969"/>
                  <a:pt x="-135358" y="1960272"/>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600" dirty="0">
                <a:solidFill>
                  <a:srgbClr val="000000"/>
                </a:solidFill>
                <a:latin typeface="+mj-lt"/>
                <a:cs typeface="Calibri" panose="020F0502020204030204" pitchFamily="34" charset="0"/>
              </a:rPr>
              <a:t>      </a:t>
            </a:r>
            <a:r>
              <a:rPr lang="vi-VN" sz="2600" dirty="0">
                <a:solidFill>
                  <a:srgbClr val="000000"/>
                </a:solidFill>
                <a:latin typeface="+mj-lt"/>
                <a:cs typeface="Calibri" panose="020F0502020204030204" pitchFamily="34" charset="0"/>
              </a:rPr>
              <a:t>Đây là bức tranh vẽ Trái Đất mà em vô cùng ấn tượng. Hằng ngày khi đọc sách, báo, em biết Trái đất đang bị tàn phá nặng nề vì nạn chặt cây, phá rừng, ô nhiễm không khí,... ngày càng nghiêm trọng. Nên khi nhìn bức tranh em lập tức nghĩ ngày đến những điều đấy. Bức tranh vẽ Trái Đất được đưa đi cấp cứu, nhưng vì đường quá nhiều bụi bặm nên Trái Đất phải đeo khẩu trang. Bức tranh như muốn cảnh báo chúng ta hãy nhanh chóng hành động, hãy bảo vệ Trái Đất. Em mong mình cùng các bạn sẽ làm được nhiều việc góp phần bảo vệ Trá</a:t>
            </a:r>
            <a:r>
              <a:rPr lang="en-US" sz="2600" dirty="0" err="1">
                <a:solidFill>
                  <a:srgbClr val="000000"/>
                </a:solidFill>
                <a:latin typeface="+mj-lt"/>
                <a:cs typeface="Calibri" panose="020F0502020204030204" pitchFamily="34" charset="0"/>
              </a:rPr>
              <a:t>i</a:t>
            </a:r>
            <a:r>
              <a:rPr lang="vi-VN" sz="2600" dirty="0">
                <a:solidFill>
                  <a:srgbClr val="000000"/>
                </a:solidFill>
                <a:latin typeface="+mj-lt"/>
                <a:cs typeface="Calibri" panose="020F0502020204030204" pitchFamily="34" charset="0"/>
              </a:rPr>
              <a:t> Đất, để Trái Đất luôn khỏe mạnh.  </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3074" name="Picture 2">
            <a:extLst>
              <a:ext uri="{FF2B5EF4-FFF2-40B4-BE49-F238E27FC236}">
                <a16:creationId xmlns:a16="http://schemas.microsoft.com/office/drawing/2014/main" id="{DD356C36-E66D-1B9A-0904-F92D0D6DC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0"/>
            <a:ext cx="4324350" cy="218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a16="http://schemas.microsoft.com/office/drawing/2014/main" id="{7FBA4A4B-3FD6-4A98-3BF7-869DBB1443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a16="http://schemas.microsoft.com/office/drawing/2014/main" id="{83010E90-D175-2E6B-02F5-E16C11F99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a16="http://schemas.microsoft.com/office/drawing/2014/main" id="{E63B8CA5-15F2-1B40-69D0-51182A9F42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a16="http://schemas.microsoft.com/office/drawing/2014/main" id="{3D9DB28D-4C66-8D02-DFC6-A524C10EFB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a16="http://schemas.microsoft.com/office/drawing/2014/main" id="{1456DC59-4004-63C0-3740-AC03B54576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a16="http://schemas.microsoft.com/office/drawing/2014/main" id="{7E797C72-2F4C-9FB9-A8C8-68DA36FD0B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a16="http://schemas.microsoft.com/office/drawing/2014/main" id="{CF62FFA6-BC92-2726-EBC4-2671D402E213}"/>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a16="http://schemas.microsoft.com/office/drawing/2014/main" id="{7FAE1AFC-E503-5662-A2A5-AE494F38E4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a16="http://schemas.microsoft.com/office/drawing/2014/main" id="{DAD44016-C532-AD57-3783-C6E399603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CB1B00-9A42-2325-B2D6-74E995FAE785}"/>
              </a:ext>
            </a:extLst>
          </p:cNvPr>
          <p:cNvPicPr>
            <a:picLocks noChangeAspect="1"/>
          </p:cNvPicPr>
          <p:nvPr/>
        </p:nvPicPr>
        <p:blipFill>
          <a:blip r:embed="rId3"/>
          <a:stretch>
            <a:fillRect/>
          </a:stretch>
        </p:blipFill>
        <p:spPr>
          <a:xfrm>
            <a:off x="1538124" y="1411075"/>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435</Words>
  <Application>Microsoft Office PowerPoint</Application>
  <PresentationFormat>Widescreen</PresentationFormat>
  <Paragraphs>24</Paragraphs>
  <Slides>9</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Calibri</vt:lpstr>
      <vt:lpstr>Calibri Light</vt:lpstr>
      <vt:lpstr>Helvetica</vt:lpstr>
      <vt:lpstr>Ikaros-Regular</vt:lpstr>
      <vt:lpstr>Times New Roman</vt:lpstr>
      <vt:lpstr>仓耳玄三M W05</vt:lpstr>
      <vt:lpstr>1_Office Theme</vt:lpstr>
      <vt:lpstr>White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2023-02-04T09:27:26Z</dcterms:created>
  <dcterms:modified xsi:type="dcterms:W3CDTF">2025-05-16T09:27:12Z</dcterms:modified>
</cp:coreProperties>
</file>