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2.xml" ContentType="application/vnd.openxmlformats-officedocument.presentationml.tags+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ags/tag3.xml" ContentType="application/vnd.openxmlformats-officedocument.presentationml.tags+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6" r:id="rId3"/>
    <p:sldMasterId id="2147483700" r:id="rId4"/>
  </p:sldMasterIdLst>
  <p:notesMasterIdLst>
    <p:notesMasterId r:id="rId18"/>
  </p:notesMasterIdLst>
  <p:sldIdLst>
    <p:sldId id="2640" r:id="rId5"/>
    <p:sldId id="359" r:id="rId6"/>
    <p:sldId id="454" r:id="rId7"/>
    <p:sldId id="402" r:id="rId8"/>
    <p:sldId id="456" r:id="rId9"/>
    <p:sldId id="267" r:id="rId10"/>
    <p:sldId id="450" r:id="rId11"/>
    <p:sldId id="2637" r:id="rId12"/>
    <p:sldId id="322" r:id="rId13"/>
    <p:sldId id="2638" r:id="rId14"/>
    <p:sldId id="2639" r:id="rId15"/>
    <p:sldId id="459" r:id="rId16"/>
    <p:sldId id="4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2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543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95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208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7824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788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2142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884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8392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529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0139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952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939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4566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0869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62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798849"/>
      </p:ext>
    </p:extLst>
  </p:cSld>
  <p:clrMapOvr>
    <a:masterClrMapping/>
  </p:clrMapOvr>
  <p:transition spd="slow">
    <p:fade/>
    <p:sndAc>
      <p:stSnd>
        <p:snd r:embed="rId1" name="push.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06827"/>
      </p:ext>
    </p:extLst>
  </p:cSld>
  <p:clrMapOvr>
    <a:masterClrMapping/>
  </p:clrMapOvr>
  <p:transition spd="slow">
    <p:fade/>
    <p:sndAc>
      <p:stSnd>
        <p:snd r:embed="rId1" name="push.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361382"/>
      </p:ext>
    </p:extLst>
  </p:cSld>
  <p:clrMapOvr>
    <a:masterClrMapping/>
  </p:clrMapOvr>
  <p:transition spd="slow">
    <p:fade/>
    <p:sndAc>
      <p:stSnd>
        <p:snd r:embed="rId1" name="push.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638888"/>
      </p:ext>
    </p:extLst>
  </p:cSld>
  <p:clrMapOvr>
    <a:masterClrMapping/>
  </p:clrMapOvr>
  <p:transition spd="slow">
    <p:fade/>
    <p:sndAc>
      <p:stSnd>
        <p:snd r:embed="rId1" name="push.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147007"/>
      </p:ext>
    </p:extLst>
  </p:cSld>
  <p:clrMapOvr>
    <a:masterClrMapping/>
  </p:clrMapOvr>
  <p:transition spd="slow">
    <p:fade/>
    <p:sndAc>
      <p:stSnd>
        <p:snd r:embed="rId1" name="push.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869924"/>
      </p:ext>
    </p:extLst>
  </p:cSld>
  <p:clrMapOvr>
    <a:masterClrMapping/>
  </p:clrMapOvr>
  <p:transition spd="slow">
    <p:fade/>
    <p:sndAc>
      <p:stSnd>
        <p:snd r:embed="rId1" name="push.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79799"/>
      </p:ext>
    </p:extLst>
  </p:cSld>
  <p:clrMapOvr>
    <a:masterClrMapping/>
  </p:clrMapOvr>
  <p:transition spd="slow">
    <p:fade/>
    <p:sndAc>
      <p:stSnd>
        <p:snd r:embed="rId1" name="push.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95105"/>
      </p:ext>
    </p:extLst>
  </p:cSld>
  <p:clrMapOvr>
    <a:masterClrMapping/>
  </p:clrMapOvr>
  <p:transition spd="slow">
    <p:fade/>
    <p:sndAc>
      <p:stSnd>
        <p:snd r:embed="rId1" name="push.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629723"/>
      </p:ext>
    </p:extLst>
  </p:cSld>
  <p:clrMapOvr>
    <a:masterClrMapping/>
  </p:clrMapOvr>
  <p:transition spd="slow">
    <p:fade/>
    <p:sndAc>
      <p:stSnd>
        <p:snd r:embed="rId1" name="push.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039754"/>
      </p:ext>
    </p:extLst>
  </p:cSld>
  <p:clrMapOvr>
    <a:masterClrMapping/>
  </p:clrMapOvr>
  <p:transition spd="slow">
    <p:fade/>
    <p:sndAc>
      <p:stSnd>
        <p:snd r:embed="rId1" name="push.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2025/4/25</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856285"/>
      </p:ext>
    </p:extLst>
  </p:cSld>
  <p:clrMapOvr>
    <a:masterClrMapping/>
  </p:clrMapOvr>
  <p:transition spd="slow">
    <p:fade/>
    <p:sndAc>
      <p:stSnd>
        <p:snd r:embed="rId1" name="push.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2025/4/25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9.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audio" Target="../media/audio1.wav"/><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id="{35511013-3BE5-0C47-B376-ED32302047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FD935AA-EA80-D395-8251-B64865A0CD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813734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30313469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fade/>
    <p:sndAc>
      <p:stSnd>
        <p:snd r:embed="rId13" name="push.wav"/>
      </p:stSnd>
    </p:sndAc>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36.xml"/><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microsoft.com/office/2007/relationships/hdphoto" Target="../media/hdphoto5.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notesSlide" Target="../notesSlides/notesSlide4.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23.xml"/><Relationship Id="rId1" Type="http://schemas.openxmlformats.org/officeDocument/2006/relationships/themeOverride" Target="../theme/themeOverride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5.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txBody>
              <a:bodyPr/>
              <a:lstStyle/>
              <a:p>
                <a:endParaRPr lang="en-US"/>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extLst>
      <p:ext uri="{BB962C8B-B14F-4D97-AF65-F5344CB8AC3E}">
        <p14:creationId xmlns:p14="http://schemas.microsoft.com/office/powerpoint/2010/main" val="3860225990"/>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a:cs typeface="Times New Roman" panose="02020603050405020304" pitchFamily="18" charset="0"/>
              </a:rPr>
              <a:t>cho</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a:t>
            </a:r>
            <a:r>
              <a:rPr lang="vi-VN" sz="3200" b="0" i="0" dirty="0">
                <a:solidFill>
                  <a:srgbClr val="000000"/>
                </a:solidFill>
                <a:effectLst/>
                <a:latin typeface="Times New Roman" panose="02020603050405020304" pitchFamily="18" charset="0"/>
                <a:cs typeface="Times New Roman" panose="02020603050405020304" pitchFamily="18" charset="0"/>
              </a:rPr>
              <a:t>. Vung đảo ấy bấy giờ</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Không thuyền bè qua </a:t>
            </a:r>
            <a:r>
              <a:rPr lang="vi-VN" sz="3200" b="1" i="1" dirty="0">
                <a:solidFill>
                  <a:srgbClr val="000000"/>
                </a:solidFill>
                <a:effectLst/>
                <a:latin typeface="Times New Roman" panose="02020603050405020304" pitchFamily="18" charset="0"/>
                <a:cs typeface="Times New Roman" panose="02020603050405020304" pitchFamily="18" charset="0"/>
              </a:rPr>
              <a:t>lại</a:t>
            </a:r>
            <a:r>
              <a:rPr lang="vi-VN" sz="3200" b="0" i="1" dirty="0">
                <a:solidFill>
                  <a:srgbClr val="000000"/>
                </a:solidFill>
                <a:effectLst/>
                <a:latin typeface="Times New Roman" panose="02020603050405020304" pitchFamily="18" charset="0"/>
                <a:cs typeface="Times New Roman" panose="02020603050405020304" pitchFamily="18" charset="0"/>
              </a:rPr>
              <a:t>.</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Sóng mù mịt bốn bề</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Ai </a:t>
            </a:r>
            <a:r>
              <a:rPr lang="vi-VN" sz="3200" b="0" i="0" dirty="0">
                <a:solidFill>
                  <a:srgbClr val="000000"/>
                </a:solidFill>
                <a:effectLst/>
                <a:latin typeface="Times New Roman" panose="02020603050405020304" pitchFamily="18" charset="0"/>
                <a:cs typeface="Times New Roman" panose="02020603050405020304" pitchFamily="18" charset="0"/>
              </a:rPr>
              <a:t>mà không sợ </a:t>
            </a:r>
            <a:r>
              <a:rPr lang="vi-VN" sz="3200" b="1" i="1" dirty="0">
                <a:solidFill>
                  <a:srgbClr val="000000"/>
                </a:solidFill>
                <a:effectLst/>
                <a:latin typeface="Times New Roman" panose="02020603050405020304" pitchFamily="18" charset="0"/>
                <a:cs typeface="Times New Roman" panose="02020603050405020304" pitchFamily="18" charset="0"/>
              </a:rPr>
              <a:t>hãi</a:t>
            </a:r>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Mai </a:t>
            </a:r>
            <a:r>
              <a:rPr lang="vi-VN" sz="3200" b="0" i="0" dirty="0">
                <a:solidFill>
                  <a:srgbClr val="000000"/>
                </a:solidFill>
                <a:effectLst/>
                <a:latin typeface="Times New Roman" panose="02020603050405020304" pitchFamily="18" charset="0"/>
                <a:cs typeface="Times New Roman" panose="02020603050405020304" pitchFamily="18" charset="0"/>
              </a:rPr>
              <a:t>An Tiêm không </a:t>
            </a:r>
            <a:r>
              <a:rPr lang="vi-VN" sz="3200" b="1" i="1" dirty="0">
                <a:solidFill>
                  <a:srgbClr val="000000"/>
                </a:solidFill>
                <a:effectLst/>
                <a:latin typeface="Times New Roman" panose="02020603050405020304" pitchFamily="18" charset="0"/>
                <a:cs typeface="Times New Roman" panose="02020603050405020304" pitchFamily="18" charset="0"/>
              </a:rPr>
              <a:t>ngại</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trí, có đôi </a:t>
            </a:r>
            <a:r>
              <a:rPr lang="vi-VN" sz="3200" b="1" i="1" dirty="0">
                <a:solidFill>
                  <a:srgbClr val="000000"/>
                </a:solidFill>
                <a:effectLst/>
                <a:latin typeface="Times New Roman" panose="02020603050405020304" pitchFamily="18" charset="0"/>
                <a:cs typeface="Times New Roman" panose="02020603050405020304" pitchFamily="18" charset="0"/>
              </a:rPr>
              <a:t>tay</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nước, có đất trời</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Lo gì không sống nổi!</a:t>
            </a:r>
          </a:p>
          <a:p>
            <a:pPr algn="r"/>
            <a:r>
              <a:rPr lang="vi-VN" sz="3200" b="0" i="0" dirty="0">
                <a:solidFill>
                  <a:srgbClr val="000000"/>
                </a:solidFill>
                <a:effectLst/>
                <a:latin typeface="Times New Roman" panose="02020603050405020304" pitchFamily="18" charset="0"/>
                <a:cs typeface="Times New Roman" panose="02020603050405020304" pitchFamily="18"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(Ai/Ay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Mai/Ma</a:t>
            </a:r>
            <a:r>
              <a:rPr lang="en-US" sz="3200" b="0" i="1" dirty="0">
                <a:solidFill>
                  <a:srgbClr val="000000"/>
                </a:solidFill>
                <a:effectLst/>
                <a:latin typeface="Calibri" panose="020F0502020204030204" pitchFamily="34" charset="0"/>
                <a:cs typeface="Calibri" panose="020F0502020204030204" pitchFamily="34" charset="0"/>
              </a:rPr>
              <a:t>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Times New Roman" panose="02020603050405020304" pitchFamily="18" charset="0"/>
                <a:cs typeface="Times New Roman" panose="02020603050405020304" pitchFamily="18" charset="0"/>
              </a:rPr>
              <a:t>ngại</a:t>
            </a:r>
            <a:r>
              <a:rPr lang="en-US" sz="3200" i="1" dirty="0">
                <a:solidFill>
                  <a:srgbClr val="000000"/>
                </a:solidFill>
                <a:latin typeface="Times New Roman" panose="02020603050405020304" pitchFamily="18" charset="0"/>
                <a:cs typeface="Times New Roman" panose="02020603050405020304" pitchFamily="18" charset="0"/>
              </a:rPr>
              <a:t>/</a:t>
            </a:r>
            <a:r>
              <a:rPr lang="en-US" sz="3200" i="1" dirty="0" err="1">
                <a:solidFill>
                  <a:srgbClr val="000000"/>
                </a:solidFill>
                <a:latin typeface="Times New Roman" panose="02020603050405020304" pitchFamily="18" charset="0"/>
                <a:cs typeface="Times New Roman" panose="02020603050405020304" pitchFamily="18" charset="0"/>
              </a:rPr>
              <a:t>ngạy</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200" i="1" u="none" strike="noStrike" kern="1200" cap="none" spc="0" normalizeH="0" baseline="0" noProof="0" dirty="0">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tai/</a:t>
            </a:r>
            <a:r>
              <a:rPr kumimoji="0" lang="en-US" sz="3200" i="1" u="none" strike="noStrike" kern="1200" cap="none" spc="0" normalizeH="0" baseline="0" noProof="0" dirty="0" err="1">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ể cho người thân nghe về một nhân vật lịch sử có công với đất nước theo gợi ý sau:</a:t>
            </a:r>
            <a:endPar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Rectangle 8">
            <a:extLst>
              <a:ext uri="{FF2B5EF4-FFF2-40B4-BE49-F238E27FC236}">
                <a16:creationId xmlns:a16="http://schemas.microsoft.com/office/drawing/2014/main"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Nhân vật lịch sử em muốn kể là ai? </a:t>
            </a:r>
          </a:p>
        </p:txBody>
      </p:sp>
      <p:sp>
        <p:nvSpPr>
          <p:cNvPr id="10" name="Rectangle 9">
            <a:extLst>
              <a:ext uri="{FF2B5EF4-FFF2-40B4-BE49-F238E27FC236}">
                <a16:creationId xmlns:a16="http://schemas.microsoft.com/office/drawing/2014/main"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quê ở đâu?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1" name="Rectangle 10">
            <a:extLst>
              <a:ext uri="{FF2B5EF4-FFF2-40B4-BE49-F238E27FC236}">
                <a16:creationId xmlns:a16="http://schemas.microsoft.com/office/drawing/2014/main"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2" name="Rectangle 11">
            <a:extLst>
              <a:ext uri="{FF2B5EF4-FFF2-40B4-BE49-F238E27FC236}">
                <a16:creationId xmlns:a16="http://schemas.microsoft.com/office/drawing/2014/main"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oy figures&#10;&#10;Description automatically generated with low confidence">
            <a:extLst>
              <a:ext uri="{FF2B5EF4-FFF2-40B4-BE49-F238E27FC236}">
                <a16:creationId xmlns:a16="http://schemas.microsoft.com/office/drawing/2014/main" id="{E0AC8259-69B2-48E8-B686-AFFB7D69F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 y="2276873"/>
            <a:ext cx="10800523" cy="4493241"/>
          </a:xfrm>
          <a:prstGeom prst="rect">
            <a:avLst/>
          </a:prstGeom>
        </p:spPr>
      </p:pic>
      <p:pic>
        <p:nvPicPr>
          <p:cNvPr id="2" name="Picture 1">
            <a:extLst>
              <a:ext uri="{FF2B5EF4-FFF2-40B4-BE49-F238E27FC236}">
                <a16:creationId xmlns:a16="http://schemas.microsoft.com/office/drawing/2014/main" id="{CD1FCF03-E041-6A2F-A58D-FD2784E7D44D}"/>
              </a:ext>
            </a:extLst>
          </p:cNvPr>
          <p:cNvPicPr>
            <a:picLocks noChangeAspect="1"/>
          </p:cNvPicPr>
          <p:nvPr/>
        </p:nvPicPr>
        <p:blipFill>
          <a:blip r:embed="rId5"/>
          <a:stretch>
            <a:fillRect/>
          </a:stretch>
        </p:blipFill>
        <p:spPr>
          <a:xfrm>
            <a:off x="865532" y="1123884"/>
            <a:ext cx="11089585" cy="1524132"/>
          </a:xfrm>
          <a:prstGeom prst="rect">
            <a:avLst/>
          </a:prstGeom>
        </p:spPr>
      </p:pic>
    </p:spTree>
    <p:extLst>
      <p:ext uri="{BB962C8B-B14F-4D97-AF65-F5344CB8AC3E}">
        <p14:creationId xmlns:p14="http://schemas.microsoft.com/office/powerpoint/2010/main" val="494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Times New Roman" panose="02020603050405020304" pitchFamily="18" charset="0"/>
                <a:cs typeface="Times New Roman" panose="02020603050405020304" pitchFamily="18"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Times New Roman" panose="02020603050405020304" pitchFamily="18" charset="0"/>
              <a:cs typeface="Times New Roman" panose="02020603050405020304" pitchFamily="18" charset="0"/>
            </a:endParaRPr>
          </a:p>
          <a:p>
            <a:pPr algn="just" defTabSz="121917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 trì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Times New Roman" panose="02020603050405020304" pitchFamily="18" charset="0"/>
              <a:ea typeface="Microsoft YaHei"/>
              <a:cs typeface="Times New Roman" panose="02020603050405020304" pitchFamily="18"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618837" y="1155139"/>
              <a:ext cx="5994554"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Nội</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dung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chính</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của</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đoạn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văn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err="1">
                  <a:ln w="0"/>
                  <a:solidFill>
                    <a:srgbClr val="00B050"/>
                  </a:solidFill>
                  <a:latin typeface="Times New Roman" panose="02020603050405020304" pitchFamily="18" charset="0"/>
                  <a:ea typeface="Microsoft YaHei"/>
                  <a:cs typeface="Times New Roman" panose="02020603050405020304" pitchFamily="18" charset="0"/>
                </a:rPr>
                <a:t>là</a:t>
              </a:r>
              <a:r>
                <a:rPr lang="en-US" sz="5000" b="1">
                  <a:ln w="0"/>
                  <a:solidFill>
                    <a:srgbClr val="00B050"/>
                  </a:solidFill>
                  <a:latin typeface="Times New Roman" panose="02020603050405020304" pitchFamily="18" charset="0"/>
                  <a:ea typeface="Microsoft YaHei"/>
                  <a:cs typeface="Times New Roman" panose="02020603050405020304" pitchFamily="18" charset="0"/>
                </a:rPr>
                <a:t> gì?</a:t>
              </a:r>
              <a:endParaRPr lang="en-US" sz="5000" b="1" dirty="0">
                <a:ln w="0">
                  <a:noFill/>
                </a:ln>
                <a:solidFill>
                  <a:srgbClr val="E55827"/>
                </a:solidFill>
                <a:latin typeface="Times New Roman" panose="02020603050405020304" pitchFamily="18" charset="0"/>
                <a:ea typeface="Microsoft YaHei"/>
                <a:cs typeface="Times New Roman" panose="02020603050405020304" pitchFamily="18"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latin typeface="Times New Roman" panose="02020603050405020304" pitchFamily="18" charset="0"/>
                <a:cs typeface="Times New Roman" panose="02020603050405020304" pitchFamily="18" charset="0"/>
              </a:rPr>
              <a:t>Ca ngợi lòng yêu nước, tinh thần bất khuất chống giặc xâm lược của Hai Bà Trưng và nhân dân ta.</a:t>
            </a:r>
            <a:endParaRPr lang="vi-VN" sz="3733" dirty="0">
              <a:solidFill>
                <a:srgbClr val="000000"/>
              </a:solidFill>
              <a:latin typeface="Times New Roman" panose="02020603050405020304" pitchFamily="18" charset="0"/>
              <a:ea typeface="Microsoft YaHei"/>
              <a:cs typeface="Times New Roman" panose="02020603050405020304" pitchFamily="18" charset="0"/>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Times New Roman" panose="02020603050405020304" pitchFamily="18" charset="0"/>
                <a:cs typeface="Times New Roman" panose="02020603050405020304" pitchFamily="18" charset="0"/>
              </a:rPr>
              <a:t>thuở xưa</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trẩy</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quân</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ngút</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trời</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Times New Roman" panose="02020603050405020304" pitchFamily="18" charset="0"/>
                <a:cs typeface="Times New Roman" panose="02020603050405020304" pitchFamily="18" charset="0"/>
              </a:rPr>
              <a:t>giáp phục</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9C81E2-8115-4507-809D-DA88FAFD1EF9}"/>
              </a:ext>
            </a:extLst>
          </p:cNvPr>
          <p:cNvSpPr/>
          <p:nvPr/>
        </p:nvSpPr>
        <p:spPr>
          <a:xfrm>
            <a:off x="5820899" y="685536"/>
            <a:ext cx="4022896" cy="779765"/>
          </a:xfrm>
          <a:prstGeom prst="rect">
            <a:avLst/>
          </a:prstGeom>
          <a:noFill/>
        </p:spPr>
        <p:txBody>
          <a:bodyPr wrap="none" lIns="121920" tIns="60960" rIns="121920" bIns="60960">
            <a:spAutoFit/>
          </a:bodyPr>
          <a:lstStyle/>
          <a:p>
            <a:pPr algn="ctr" defTabSz="1219170"/>
            <a:r>
              <a:rPr lang="en-US" sz="4267">
                <a:ln w="0">
                  <a:solidFill>
                    <a:srgbClr val="000000"/>
                  </a:solidFill>
                </a:ln>
                <a:solidFill>
                  <a:srgbClr val="E55827"/>
                </a:solidFill>
                <a:latin typeface="iCiel Cadena" panose="02000503000000020004" pitchFamily="2" charset="0"/>
                <a:ea typeface="Microsoft YaHei"/>
              </a:rPr>
              <a:t>Tư thế ngồi viết</a:t>
            </a:r>
          </a:p>
        </p:txBody>
      </p:sp>
      <p:sp>
        <p:nvSpPr>
          <p:cNvPr id="8" name="Rectangle 7">
            <a:extLst>
              <a:ext uri="{FF2B5EF4-FFF2-40B4-BE49-F238E27FC236}">
                <a16:creationId xmlns:a16="http://schemas.microsoft.com/office/drawing/2014/main" id="{09B52D19-8618-4C9B-A967-D494D3ACD593}"/>
              </a:ext>
            </a:extLst>
          </p:cNvPr>
          <p:cNvSpPr/>
          <p:nvPr/>
        </p:nvSpPr>
        <p:spPr>
          <a:xfrm>
            <a:off x="4473543" y="1543995"/>
            <a:ext cx="6346900"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học</a:t>
            </a:r>
            <a:r>
              <a:rPr lang="en-US" sz="2400" dirty="0">
                <a:solidFill>
                  <a:srgbClr val="002060"/>
                </a:solidFill>
                <a:latin typeface="Arial"/>
                <a:ea typeface="Microsoft YaHei"/>
              </a:rPr>
              <a:t> </a:t>
            </a:r>
            <a:r>
              <a:rPr lang="en-US" sz="2400" dirty="0" err="1">
                <a:solidFill>
                  <a:srgbClr val="002060"/>
                </a:solidFill>
                <a:latin typeface="Arial"/>
                <a:ea typeface="Microsoft YaHei"/>
              </a:rPr>
              <a:t>thoải</a:t>
            </a:r>
            <a:r>
              <a:rPr lang="en-US" sz="2400" dirty="0">
                <a:solidFill>
                  <a:srgbClr val="002060"/>
                </a:solidFill>
                <a:latin typeface="Arial"/>
                <a:ea typeface="Microsoft YaHei"/>
              </a:rPr>
              <a:t> </a:t>
            </a:r>
            <a:r>
              <a:rPr lang="en-US" sz="2400" dirty="0" err="1">
                <a:solidFill>
                  <a:srgbClr val="002060"/>
                </a:solidFill>
                <a:latin typeface="Arial"/>
                <a:ea typeface="Microsoft YaHei"/>
              </a:rPr>
              <a:t>mái</a:t>
            </a:r>
            <a:r>
              <a:rPr lang="en-US" sz="2400" dirty="0">
                <a:solidFill>
                  <a:srgbClr val="002060"/>
                </a:solidFill>
                <a:latin typeface="Arial"/>
                <a:ea typeface="Microsoft YaHei"/>
              </a:rPr>
              <a:t>, </a:t>
            </a:r>
            <a:r>
              <a:rPr lang="en-US" sz="2400" dirty="0" err="1">
                <a:solidFill>
                  <a:srgbClr val="002060"/>
                </a:solidFill>
                <a:latin typeface="Arial"/>
                <a:ea typeface="Microsoft YaHei"/>
              </a:rPr>
              <a:t>không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gò</a:t>
            </a:r>
            <a:r>
              <a:rPr lang="en-US" sz="2400" dirty="0">
                <a:solidFill>
                  <a:srgbClr val="002060"/>
                </a:solidFill>
                <a:latin typeface="Arial"/>
                <a:ea typeface="Microsoft YaHei"/>
              </a:rPr>
              <a:t> </a:t>
            </a:r>
            <a:r>
              <a:rPr lang="en-US" sz="2400" dirty="0" err="1">
                <a:solidFill>
                  <a:srgbClr val="002060"/>
                </a:solidFill>
                <a:latin typeface="Arial"/>
                <a:ea typeface="Microsoft YaHei"/>
              </a:rPr>
              <a:t>bó</a:t>
            </a:r>
            <a:r>
              <a:rPr lang="en-US" sz="2400" dirty="0">
                <a:solidFill>
                  <a:srgbClr val="002060"/>
                </a:solidFill>
                <a:latin typeface="Arial"/>
                <a:ea typeface="Microsoft YaHei"/>
              </a:rPr>
              <a:t>.</a:t>
            </a:r>
          </a:p>
        </p:txBody>
      </p:sp>
      <p:sp>
        <p:nvSpPr>
          <p:cNvPr id="9" name="Rectangle 8">
            <a:extLst>
              <a:ext uri="{FF2B5EF4-FFF2-40B4-BE49-F238E27FC236}">
                <a16:creationId xmlns:a16="http://schemas.microsoft.com/office/drawing/2014/main" id="{DEC1682E-750A-4179-8CD8-37F30968C5FA}"/>
              </a:ext>
            </a:extLst>
          </p:cNvPr>
          <p:cNvSpPr/>
          <p:nvPr/>
        </p:nvSpPr>
        <p:spPr>
          <a:xfrm>
            <a:off x="4436259" y="2164905"/>
            <a:ext cx="670523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Khoảng</a:t>
            </a:r>
            <a:r>
              <a:rPr lang="en-US" sz="2400" dirty="0">
                <a:solidFill>
                  <a:srgbClr val="002060"/>
                </a:solidFill>
                <a:latin typeface="Arial"/>
                <a:ea typeface="Microsoft YaHei"/>
              </a:rPr>
              <a:t> </a:t>
            </a:r>
            <a:r>
              <a:rPr lang="en-US" sz="2400" dirty="0" err="1">
                <a:solidFill>
                  <a:srgbClr val="002060"/>
                </a:solidFill>
                <a:latin typeface="Arial"/>
                <a:ea typeface="Microsoft YaHei"/>
              </a:rPr>
              <a:t>cách</a:t>
            </a:r>
            <a:r>
              <a:rPr lang="en-US" sz="2400" dirty="0">
                <a:solidFill>
                  <a:srgbClr val="002060"/>
                </a:solidFill>
                <a:latin typeface="Arial"/>
                <a:ea typeface="Microsoft YaHei"/>
              </a:rPr>
              <a:t> </a:t>
            </a:r>
            <a:r>
              <a:rPr lang="en-US" sz="2400" dirty="0" err="1">
                <a:solidFill>
                  <a:srgbClr val="002060"/>
                </a:solidFill>
                <a:latin typeface="Arial"/>
                <a:ea typeface="Microsoft YaHei"/>
              </a:rPr>
              <a:t>từ</a:t>
            </a:r>
            <a:r>
              <a:rPr lang="en-US" sz="2400" dirty="0">
                <a:solidFill>
                  <a:srgbClr val="002060"/>
                </a:solidFill>
                <a:latin typeface="Arial"/>
                <a:ea typeface="Microsoft YaHei"/>
              </a:rPr>
              <a:t> </a:t>
            </a:r>
            <a:r>
              <a:rPr lang="en-US" sz="2400" dirty="0" err="1">
                <a:solidFill>
                  <a:srgbClr val="002060"/>
                </a:solidFill>
                <a:latin typeface="Arial"/>
                <a:ea typeface="Microsoft YaHei"/>
              </a:rPr>
              <a:t>mắt</a:t>
            </a:r>
            <a:r>
              <a:rPr lang="en-US" sz="2400" dirty="0">
                <a:solidFill>
                  <a:srgbClr val="002060"/>
                </a:solidFill>
                <a:latin typeface="Arial"/>
                <a:ea typeface="Microsoft YaHei"/>
              </a:rPr>
              <a:t>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a:t>
            </a:r>
            <a:r>
              <a:rPr lang="en-US" sz="2400" dirty="0" err="1">
                <a:solidFill>
                  <a:srgbClr val="002060"/>
                </a:solidFill>
                <a:latin typeface="Arial"/>
                <a:ea typeface="Microsoft YaHei"/>
              </a:rPr>
              <a:t>vở</a:t>
            </a:r>
            <a:r>
              <a:rPr lang="en-US" sz="2400" dirty="0">
                <a:solidFill>
                  <a:srgbClr val="002060"/>
                </a:solidFill>
                <a:latin typeface="Arial"/>
                <a:ea typeface="Microsoft YaHei"/>
              </a:rPr>
              <a:t>: 25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30cm</a:t>
            </a:r>
          </a:p>
        </p:txBody>
      </p:sp>
      <p:sp>
        <p:nvSpPr>
          <p:cNvPr id="10" name="Rectangle 9">
            <a:extLst>
              <a:ext uri="{FF2B5EF4-FFF2-40B4-BE49-F238E27FC236}">
                <a16:creationId xmlns:a16="http://schemas.microsoft.com/office/drawing/2014/main" id="{DD5D6188-9E26-4E9D-AAF0-6048F9C6228D}"/>
              </a:ext>
            </a:extLst>
          </p:cNvPr>
          <p:cNvSpPr/>
          <p:nvPr/>
        </p:nvSpPr>
        <p:spPr>
          <a:xfrm>
            <a:off x="4463819" y="2800613"/>
            <a:ext cx="6156823" cy="830997"/>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Cột</a:t>
            </a:r>
            <a:r>
              <a:rPr lang="en-US" sz="2400" dirty="0">
                <a:solidFill>
                  <a:srgbClr val="002060"/>
                </a:solidFill>
                <a:latin typeface="Arial"/>
                <a:ea typeface="Microsoft YaHei"/>
              </a:rPr>
              <a:t> </a:t>
            </a:r>
            <a:r>
              <a:rPr lang="en-US" sz="2400" dirty="0" err="1">
                <a:solidFill>
                  <a:srgbClr val="002060"/>
                </a:solidFill>
                <a:latin typeface="Arial"/>
                <a:ea typeface="Microsoft YaHei"/>
              </a:rPr>
              <a:t>sống</a:t>
            </a:r>
            <a:r>
              <a:rPr lang="en-US" sz="2400" dirty="0">
                <a:solidFill>
                  <a:srgbClr val="002060"/>
                </a:solidFill>
                <a:latin typeface="Arial"/>
                <a:ea typeface="Microsoft YaHei"/>
              </a:rPr>
              <a:t> ở </a:t>
            </a: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thẳng</a:t>
            </a:r>
            <a:r>
              <a:rPr lang="en-US" sz="2400" dirty="0">
                <a:solidFill>
                  <a:srgbClr val="002060"/>
                </a:solidFill>
                <a:latin typeface="Arial"/>
                <a:ea typeface="Microsoft YaHei"/>
              </a:rPr>
              <a:t> </a:t>
            </a:r>
            <a:r>
              <a:rPr lang="en-US" sz="2400" dirty="0" err="1">
                <a:solidFill>
                  <a:srgbClr val="002060"/>
                </a:solidFill>
                <a:latin typeface="Arial"/>
                <a:ea typeface="Microsoft YaHei"/>
              </a:rPr>
              <a:t>đứng</a:t>
            </a:r>
            <a:r>
              <a:rPr lang="en-US" sz="2400" dirty="0">
                <a:solidFill>
                  <a:srgbClr val="002060"/>
                </a:solidFill>
                <a:latin typeface="Arial"/>
                <a:ea typeface="Microsoft YaHei"/>
              </a:rPr>
              <a:t>, </a:t>
            </a:r>
            <a:r>
              <a:rPr lang="en-US" sz="2400" dirty="0" err="1">
                <a:solidFill>
                  <a:srgbClr val="002060"/>
                </a:solidFill>
                <a:latin typeface="Arial"/>
                <a:ea typeface="Microsoft YaHei"/>
              </a:rPr>
              <a:t>vuông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góc</a:t>
            </a:r>
            <a:r>
              <a:rPr lang="en-US" sz="2400" dirty="0">
                <a:solidFill>
                  <a:srgbClr val="002060"/>
                </a:solidFill>
                <a:latin typeface="Arial"/>
                <a:ea typeface="Microsoft YaHei"/>
              </a:rPr>
              <a:t> </a:t>
            </a:r>
            <a:r>
              <a:rPr lang="en-US" sz="2400" dirty="0" err="1">
                <a:solidFill>
                  <a:srgbClr val="002060"/>
                </a:solidFill>
                <a:latin typeface="Arial"/>
                <a:ea typeface="Microsoft YaHei"/>
              </a:rPr>
              <a:t>với</a:t>
            </a:r>
            <a:r>
              <a:rPr lang="en-US" sz="2400" dirty="0">
                <a:solidFill>
                  <a:srgbClr val="002060"/>
                </a:solidFill>
                <a:latin typeface="Arial"/>
                <a:ea typeface="Microsoft YaHei"/>
              </a:rPr>
              <a:t> </a:t>
            </a:r>
            <a:r>
              <a:rPr lang="en-US" sz="2400" dirty="0" err="1">
                <a:solidFill>
                  <a:srgbClr val="002060"/>
                </a:solidFill>
                <a:latin typeface="Arial"/>
                <a:ea typeface="Microsoft YaHei"/>
              </a:rPr>
              <a:t>mặt</a:t>
            </a:r>
            <a:r>
              <a:rPr lang="en-US" sz="2400" dirty="0">
                <a:solidFill>
                  <a:srgbClr val="002060"/>
                </a:solidFill>
                <a:latin typeface="Arial"/>
                <a:ea typeface="Microsoft YaHei"/>
              </a:rPr>
              <a:t> </a:t>
            </a:r>
            <a:r>
              <a:rPr lang="en-US" sz="2400" dirty="0" err="1">
                <a:solidFill>
                  <a:srgbClr val="002060"/>
                </a:solidFill>
                <a:latin typeface="Arial"/>
                <a:ea typeface="Microsoft YaHei"/>
              </a:rPr>
              <a:t>ghế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endParaRPr lang="en-US" sz="2400" dirty="0">
              <a:solidFill>
                <a:srgbClr val="002060"/>
              </a:solidFill>
              <a:latin typeface="Arial"/>
              <a:ea typeface="Microsoft YaHei"/>
            </a:endParaRPr>
          </a:p>
        </p:txBody>
      </p:sp>
      <p:sp>
        <p:nvSpPr>
          <p:cNvPr id="11" name="Rectangle 10">
            <a:extLst>
              <a:ext uri="{FF2B5EF4-FFF2-40B4-BE49-F238E27FC236}">
                <a16:creationId xmlns:a16="http://schemas.microsoft.com/office/drawing/2014/main" id="{1D163AA4-20D7-4804-AEC7-F0EEF93DDE0D}"/>
              </a:ext>
            </a:extLst>
          </p:cNvPr>
          <p:cNvSpPr/>
          <p:nvPr/>
        </p:nvSpPr>
        <p:spPr>
          <a:xfrm>
            <a:off x="4436259" y="3832165"/>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Giữ</a:t>
            </a:r>
            <a:r>
              <a:rPr lang="en-US" sz="2400" dirty="0">
                <a:solidFill>
                  <a:srgbClr val="002060"/>
                </a:solidFill>
                <a:latin typeface="Arial"/>
                <a:ea typeface="Microsoft YaHei"/>
              </a:rPr>
              <a:t> </a:t>
            </a:r>
            <a:r>
              <a:rPr lang="en-US" sz="2400" dirty="0" err="1">
                <a:solidFill>
                  <a:srgbClr val="002060"/>
                </a:solidFill>
                <a:latin typeface="Arial"/>
                <a:ea typeface="Microsoft YaHei"/>
              </a:rPr>
              <a:t>cân</a:t>
            </a:r>
            <a:r>
              <a:rPr lang="en-US" sz="2400" dirty="0">
                <a:solidFill>
                  <a:srgbClr val="002060"/>
                </a:solidFill>
                <a:latin typeface="Arial"/>
                <a:ea typeface="Microsoft YaHei"/>
              </a:rPr>
              <a:t> </a:t>
            </a:r>
            <a:r>
              <a:rPr lang="en-US" sz="2400" dirty="0" err="1">
                <a:solidFill>
                  <a:srgbClr val="002060"/>
                </a:solidFill>
                <a:latin typeface="Arial"/>
                <a:ea typeface="Microsoft YaHei"/>
              </a:rPr>
              <a:t>bằng</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vai</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đặt</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chân</a:t>
            </a:r>
            <a:r>
              <a:rPr lang="en-US" sz="2400" dirty="0">
                <a:solidFill>
                  <a:srgbClr val="002060"/>
                </a:solidFill>
                <a:latin typeface="Arial"/>
                <a:ea typeface="Microsoft YaHei"/>
              </a:rPr>
              <a:t> song </a:t>
            </a:r>
            <a:r>
              <a:rPr lang="en-US" sz="2400" dirty="0" err="1">
                <a:solidFill>
                  <a:srgbClr val="002060"/>
                </a:solidFill>
                <a:latin typeface="Arial"/>
                <a:ea typeface="Microsoft YaHei"/>
              </a:rPr>
              <a:t>song</a:t>
            </a:r>
            <a:endParaRPr lang="en-US" sz="2400" dirty="0">
              <a:solidFill>
                <a:srgbClr val="002060"/>
              </a:solidFill>
              <a:latin typeface="Arial"/>
              <a:ea typeface="Microsoft YaHei"/>
            </a:endParaRPr>
          </a:p>
        </p:txBody>
      </p:sp>
      <p:sp>
        <p:nvSpPr>
          <p:cNvPr id="12" name="Rectangle 11">
            <a:extLst>
              <a:ext uri="{FF2B5EF4-FFF2-40B4-BE49-F238E27FC236}">
                <a16:creationId xmlns:a16="http://schemas.microsoft.com/office/drawing/2014/main" id="{D7ED6BBB-6958-49B1-954B-845C84CFA981}"/>
              </a:ext>
            </a:extLst>
          </p:cNvPr>
          <p:cNvSpPr/>
          <p:nvPr/>
        </p:nvSpPr>
        <p:spPr>
          <a:xfrm>
            <a:off x="4449789" y="4531838"/>
            <a:ext cx="6169889" cy="461665"/>
          </a:xfrm>
          <a:prstGeom prst="rect">
            <a:avLst/>
          </a:prstGeom>
        </p:spPr>
        <p:txBody>
          <a:bodyPr wrap="square">
            <a:spAutoFit/>
          </a:bodyPr>
          <a:lstStyle/>
          <a:p>
            <a:pPr marL="380990" indent="-380990" defTabSz="1219170">
              <a:buFont typeface="Arial" panose="020B0604020202020204" pitchFamily="34" charset="0"/>
              <a:buChar char="•"/>
            </a:pPr>
            <a:r>
              <a:rPr lang="vi-VN" sz="2400" dirty="0">
                <a:solidFill>
                  <a:srgbClr val="002060"/>
                </a:solidFill>
                <a:latin typeface="Arial"/>
                <a:ea typeface="Microsoft YaHei"/>
              </a:rPr>
              <a:t>Không được tì sát ngực vào thành bàn</a:t>
            </a:r>
            <a:endParaRPr lang="en-US" sz="2400" dirty="0">
              <a:solidFill>
                <a:srgbClr val="002060"/>
              </a:solidFill>
              <a:latin typeface="Arial"/>
              <a:ea typeface="Microsoft YaHei"/>
            </a:endParaRPr>
          </a:p>
        </p:txBody>
      </p:sp>
      <p:sp>
        <p:nvSpPr>
          <p:cNvPr id="13" name="Rectangle 12">
            <a:extLst>
              <a:ext uri="{FF2B5EF4-FFF2-40B4-BE49-F238E27FC236}">
                <a16:creationId xmlns:a16="http://schemas.microsoft.com/office/drawing/2014/main" id="{B2B17D0D-42C9-428B-BEF4-CDA256703E5F}"/>
              </a:ext>
            </a:extLst>
          </p:cNvPr>
          <p:cNvSpPr/>
          <p:nvPr/>
        </p:nvSpPr>
        <p:spPr>
          <a:xfrm>
            <a:off x="4463819" y="5253203"/>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r>
              <a:rPr lang="en-US" sz="2400" dirty="0">
                <a:solidFill>
                  <a:srgbClr val="002060"/>
                </a:solidFill>
                <a:latin typeface="Arial"/>
                <a:ea typeface="Microsoft YaHei"/>
              </a:rPr>
              <a:t> </a:t>
            </a:r>
            <a:r>
              <a:rPr lang="en-US" sz="2400" dirty="0" err="1">
                <a:solidFill>
                  <a:srgbClr val="002060"/>
                </a:solidFill>
                <a:latin typeface="Arial"/>
                <a:ea typeface="Microsoft YaHei"/>
              </a:rPr>
              <a:t>phải</a:t>
            </a:r>
            <a:r>
              <a:rPr lang="en-US" sz="2400" dirty="0">
                <a:solidFill>
                  <a:srgbClr val="002060"/>
                </a:solidFill>
                <a:latin typeface="Arial"/>
                <a:ea typeface="Microsoft YaHei"/>
              </a:rPr>
              <a:t> </a:t>
            </a:r>
            <a:r>
              <a:rPr lang="en-US" sz="2400" dirty="0" err="1">
                <a:solidFill>
                  <a:srgbClr val="002060"/>
                </a:solidFill>
                <a:latin typeface="Arial"/>
                <a:ea typeface="Microsoft YaHei"/>
              </a:rPr>
              <a:t>đủ</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thuận</a:t>
            </a:r>
            <a:r>
              <a:rPr lang="en-US" sz="2400" dirty="0">
                <a:solidFill>
                  <a:srgbClr val="002060"/>
                </a:solidFill>
                <a:latin typeface="Arial"/>
                <a:ea typeface="Microsoft YaHei"/>
              </a:rPr>
              <a:t> </a:t>
            </a:r>
            <a:r>
              <a:rPr lang="en-US" sz="2400" dirty="0" err="1">
                <a:solidFill>
                  <a:srgbClr val="002060"/>
                </a:solidFill>
                <a:latin typeface="Arial"/>
                <a:ea typeface="Microsoft YaHei"/>
              </a:rPr>
              <a:t>chiều</a:t>
            </a:r>
            <a:r>
              <a:rPr lang="en-US" sz="2400" dirty="0">
                <a:solidFill>
                  <a:srgbClr val="002060"/>
                </a:solidFill>
                <a:latin typeface="Arial"/>
                <a:ea typeface="Microsoft YaHei"/>
              </a:rPr>
              <a:t> </a:t>
            </a: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endParaRPr lang="en-US" sz="2400" dirty="0">
              <a:solidFill>
                <a:srgbClr val="002060"/>
              </a:solidFill>
              <a:latin typeface="Arial"/>
              <a:ea typeface="Microsoft YaHei"/>
            </a:endParaRPr>
          </a:p>
        </p:txBody>
      </p:sp>
      <p:pic>
        <p:nvPicPr>
          <p:cNvPr id="14" name="Picture 13" descr="A picture containing toy, vector graphics&#10;&#10;Description automatically generated">
            <a:extLst>
              <a:ext uri="{FF2B5EF4-FFF2-40B4-BE49-F238E27FC236}">
                <a16:creationId xmlns:a16="http://schemas.microsoft.com/office/drawing/2014/main" id="{A6C586BC-A5C3-4305-BD26-52E813751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6" y="1543995"/>
            <a:ext cx="3936437" cy="3936437"/>
          </a:xfrm>
          <a:prstGeom prst="rect">
            <a:avLst/>
          </a:prstGeom>
        </p:spPr>
      </p:pic>
    </p:spTree>
    <p:extLst>
      <p:ext uri="{BB962C8B-B14F-4D97-AF65-F5344CB8AC3E}">
        <p14:creationId xmlns:p14="http://schemas.microsoft.com/office/powerpoint/2010/main" val="23865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404630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24214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5147563"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3.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Chọn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tiếng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hợp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thay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ngôi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sao</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Trú</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ẩn</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trọng</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cô</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Trợ</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chợ</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giúp</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hỗ</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hội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viện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nổi</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hoặc</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 d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Có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ú bé ba tuổi,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Vẫn chẳng</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ịu nói, cười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Thấy giặc Ân xâm lược</a:t>
            </a:r>
          </a:p>
          <a:p>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ợt vụt cao gấp mười.</a:t>
            </a:r>
          </a:p>
          <a:p>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Cưỡi ngựa, vung roi sắt</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Ra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ận, chú hiên ngang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Roi gãy, nhổ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e làng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Quật tới tấp, giặc tan.</a:t>
            </a:r>
            <a:endPar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algn="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(Theo Phan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Anh)</a:t>
            </a:r>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8.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9.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74</TotalTime>
  <Words>503</Words>
  <Application>Microsoft Office PowerPoint</Application>
  <PresentationFormat>Widescreen</PresentationFormat>
  <Paragraphs>74</Paragraphs>
  <Slides>13</Slides>
  <Notes>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等线</vt:lpstr>
      <vt:lpstr>等线 Light</vt:lpstr>
      <vt:lpstr>Arial</vt:lpstr>
      <vt:lpstr>Calibri</vt:lpstr>
      <vt:lpstr>iCiel Cadena</vt:lpstr>
      <vt:lpstr>Times New Roman</vt:lpstr>
      <vt:lpstr>Wingdings</vt:lpstr>
      <vt:lpstr>印品黑体</vt:lpstr>
      <vt:lpstr>字魂55号-龙吟手书</vt:lpstr>
      <vt:lpstr>第一PPT，www.1ppt.com</vt:lpstr>
      <vt:lpstr>-</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2023-02-01T07:42:34Z</dcterms:created>
  <dcterms:modified xsi:type="dcterms:W3CDTF">2025-04-25T05:35:38Z</dcterms:modified>
</cp:coreProperties>
</file>