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714" r:id="rId3"/>
    <p:sldMasterId id="2147483758" r:id="rId4"/>
    <p:sldMasterId id="2147483766" r:id="rId5"/>
    <p:sldMasterId id="2147483774" r:id="rId6"/>
  </p:sldMasterIdLst>
  <p:notesMasterIdLst>
    <p:notesMasterId r:id="rId20"/>
  </p:notesMasterIdLst>
  <p:handoutMasterIdLst>
    <p:handoutMasterId r:id="rId21"/>
  </p:handoutMasterIdLst>
  <p:sldIdLst>
    <p:sldId id="319" r:id="rId7"/>
    <p:sldId id="315" r:id="rId8"/>
    <p:sldId id="316" r:id="rId9"/>
    <p:sldId id="2905" r:id="rId10"/>
    <p:sldId id="2903" r:id="rId11"/>
    <p:sldId id="2889" r:id="rId12"/>
    <p:sldId id="2892" r:id="rId13"/>
    <p:sldId id="2907" r:id="rId14"/>
    <p:sldId id="2908" r:id="rId15"/>
    <p:sldId id="2909" r:id="rId16"/>
    <p:sldId id="2910" r:id="rId17"/>
    <p:sldId id="317" r:id="rId18"/>
    <p:sldId id="29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1" d="100"/>
          <a:sy n="111" d="100"/>
        </p:scale>
        <p:origin x="1092" y="126"/>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B3D4A6-23B4-ECB5-B30F-D3628B19CC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C55191-8917-F55C-48F8-13A258A16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A162B-2D5B-4BB7-8EF4-1140B52572B0}" type="datetimeFigureOut">
              <a:rPr lang="en-US" smtClean="0"/>
              <a:t>4/15/2025</a:t>
            </a:fld>
            <a:endParaRPr lang="en-US"/>
          </a:p>
        </p:txBody>
      </p:sp>
      <p:sp>
        <p:nvSpPr>
          <p:cNvPr id="4" name="Footer Placeholder 3">
            <a:extLst>
              <a:ext uri="{FF2B5EF4-FFF2-40B4-BE49-F238E27FC236}">
                <a16:creationId xmlns:a16="http://schemas.microsoft.com/office/drawing/2014/main" id="{40B00E69-DE47-DC18-69F9-33B5B3F23D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97F11B-7CFD-ACAE-F61F-3A9AE86B2F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1616DF-C596-47BD-96B4-54B4E67F317D}" type="slidenum">
              <a:rPr lang="en-US" smtClean="0"/>
              <a:t>‹#›</a:t>
            </a:fld>
            <a:endParaRPr lang="en-US"/>
          </a:p>
        </p:txBody>
      </p:sp>
    </p:spTree>
    <p:extLst>
      <p:ext uri="{BB962C8B-B14F-4D97-AF65-F5344CB8AC3E}">
        <p14:creationId xmlns:p14="http://schemas.microsoft.com/office/powerpoint/2010/main" val="1093464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0721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7231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1522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080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1362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 Id="rId1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microsoft.com/office/2007/relationships/hdphoto" Target="../media/hdphoto1.wdp"/><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69216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510170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690138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030619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493018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4508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86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t>2025/4/15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t>‹#›</a:t>
            </a:fld>
            <a:endParaRPr lang="zh-CN" altLang="en-US"/>
          </a:p>
        </p:txBody>
      </p:sp>
      <p:pic>
        <p:nvPicPr>
          <p:cNvPr id="7" name="图片 6">
            <a:extLst>
              <a:ext uri="{FF2B5EF4-FFF2-40B4-BE49-F238E27FC236}">
                <a16:creationId xmlns:a16="http://schemas.microsoft.com/office/drawing/2014/main" id="{B74CE8B9-D3ED-4BA4-B587-B94AC7BA5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412563277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t>2025/4/15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B59CBA46-FDC6-46EE-8736-EE4083899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97310966"/>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t>2025/4/15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673DD989-B404-47B3-8E76-A410E4DD5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46005427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77484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1208975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57045304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41625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2816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81336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16116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69754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90" y="-1004241"/>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9124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10" y="7845491"/>
            <a:ext cx="1303562"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4461722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E7115-065B-2D18-195A-43FC19936203}"/>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51C5A2C-09A9-1A5D-9074-5A89FA95B176}"/>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图片 3" descr="图片1">
            <a:extLst>
              <a:ext uri="{FF2B5EF4-FFF2-40B4-BE49-F238E27FC236}">
                <a16:creationId xmlns:a16="http://schemas.microsoft.com/office/drawing/2014/main" id="{A9368068-E712-8EBC-3D98-EED5115CAAEC}"/>
              </a:ext>
            </a:extLst>
          </p:cNvPr>
          <p:cNvPicPr>
            <a:picLocks noChangeAspect="1"/>
          </p:cNvPicPr>
          <p:nvPr userDrawn="1"/>
        </p:nvPicPr>
        <p:blipFill>
          <a:blip r:embed="rId2"/>
          <a:stretch>
            <a:fillRect/>
          </a:stretch>
        </p:blipFill>
        <p:spPr>
          <a:xfrm>
            <a:off x="-4234" y="-847"/>
            <a:ext cx="12200467" cy="6859693"/>
          </a:xfrm>
          <a:prstGeom prst="rect">
            <a:avLst/>
          </a:prstGeom>
        </p:spPr>
      </p:pic>
      <p:sp>
        <p:nvSpPr>
          <p:cNvPr id="9" name="Rectangle: Rounded Corners 8">
            <a:extLst>
              <a:ext uri="{FF2B5EF4-FFF2-40B4-BE49-F238E27FC236}">
                <a16:creationId xmlns:a16="http://schemas.microsoft.com/office/drawing/2014/main" id="{726EBFD7-58DC-E29C-DAE6-0516911F1202}"/>
              </a:ext>
            </a:extLst>
          </p:cNvPr>
          <p:cNvSpPr/>
          <p:nvPr userDrawn="1"/>
        </p:nvSpPr>
        <p:spPr>
          <a:xfrm>
            <a:off x="258417" y="228601"/>
            <a:ext cx="11678479" cy="6410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98431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6292" y="548681"/>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10927738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4079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14226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810F-21D4-4438-90CA-CE287D691899}"/>
              </a:ext>
            </a:extLst>
          </p:cNvPr>
          <p:cNvSpPr>
            <a:spLocks noGrp="1"/>
          </p:cNvSpPr>
          <p:nvPr>
            <p:ph type="ctrTitle"/>
          </p:nvPr>
        </p:nvSpPr>
        <p:spPr>
          <a:xfrm>
            <a:off x="1524000" y="1122363"/>
            <a:ext cx="9144000" cy="2387600"/>
          </a:xfrm>
          <a:prstGeom prst="rect">
            <a:avLst/>
          </a:prstGeom>
        </p:spPr>
        <p:txBody>
          <a:bodyPr lIns="68580" tIns="34290" rIns="68580" bIns="34290"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C2EDA-5174-4B8F-AE73-151F8693D2BD}"/>
              </a:ext>
            </a:extLst>
          </p:cNvPr>
          <p:cNvSpPr>
            <a:spLocks noGrp="1"/>
          </p:cNvSpPr>
          <p:nvPr>
            <p:ph type="subTitle" idx="1"/>
          </p:nvPr>
        </p:nvSpPr>
        <p:spPr>
          <a:xfrm>
            <a:off x="1524000" y="3602037"/>
            <a:ext cx="9144000" cy="1655763"/>
          </a:xfrm>
          <a:prstGeom prst="rect">
            <a:avLst/>
          </a:prstGeom>
        </p:spPr>
        <p:txBody>
          <a:bodyPr lIns="68580" tIns="34290" rIns="68580" bIns="34290"/>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6937EF-CC23-420F-A164-3BED9AA48EAA}"/>
              </a:ext>
            </a:extLst>
          </p:cNvPr>
          <p:cNvSpPr>
            <a:spLocks noGrp="1"/>
          </p:cNvSpPr>
          <p:nvPr>
            <p:ph type="dt" sz="half" idx="10"/>
          </p:nvPr>
        </p:nvSpPr>
        <p:spPr>
          <a:xfrm>
            <a:off x="838200" y="6356351"/>
            <a:ext cx="2743200" cy="365125"/>
          </a:xfrm>
          <a:prstGeom prst="rect">
            <a:avLst/>
          </a:prstGeom>
        </p:spPr>
        <p:txBody>
          <a:bodyPr lIns="68580" tIns="34290" rIns="68580" bIns="34290"/>
          <a:lstStyle/>
          <a:p>
            <a:fld id="{8A3752FC-7C4B-4CFA-8B6B-68400DB317F4}" type="datetimeFigureOut">
              <a:rPr lang="en-US" smtClean="0"/>
              <a:t>4/15/2025</a:t>
            </a:fld>
            <a:endParaRPr lang="en-US"/>
          </a:p>
        </p:txBody>
      </p:sp>
      <p:sp>
        <p:nvSpPr>
          <p:cNvPr id="5" name="Footer Placeholder 4">
            <a:extLst>
              <a:ext uri="{FF2B5EF4-FFF2-40B4-BE49-F238E27FC236}">
                <a16:creationId xmlns:a16="http://schemas.microsoft.com/office/drawing/2014/main" id="{AEABD5D1-D84A-4836-A5E9-C44250FF053D}"/>
              </a:ext>
            </a:extLst>
          </p:cNvPr>
          <p:cNvSpPr>
            <a:spLocks noGrp="1"/>
          </p:cNvSpPr>
          <p:nvPr>
            <p:ph type="ftr" sz="quarter" idx="11"/>
          </p:nvPr>
        </p:nvSpPr>
        <p:spPr>
          <a:xfrm>
            <a:off x="4038600" y="6356351"/>
            <a:ext cx="4114800" cy="365125"/>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861A2A07-52EC-4D52-88B6-3A4E5D129BEF}"/>
              </a:ext>
            </a:extLst>
          </p:cNvPr>
          <p:cNvSpPr>
            <a:spLocks noGrp="1"/>
          </p:cNvSpPr>
          <p:nvPr>
            <p:ph type="sldNum" sz="quarter" idx="12"/>
          </p:nvPr>
        </p:nvSpPr>
        <p:spPr>
          <a:xfrm>
            <a:off x="8610600" y="6356351"/>
            <a:ext cx="2743200" cy="365125"/>
          </a:xfrm>
          <a:prstGeom prst="rect">
            <a:avLst/>
          </a:prstGeom>
        </p:spPr>
        <p:txBody>
          <a:bodyPr lIns="68580" tIns="34290" rIns="68580" bIns="34290"/>
          <a:lstStyle/>
          <a:p>
            <a:fld id="{FDDFB823-CAD0-4B1D-8529-4340BA5E4B97}" type="slidenum">
              <a:rPr lang="en-US" smtClean="0"/>
              <a:t>‹#›</a:t>
            </a:fld>
            <a:endParaRPr lang="en-US"/>
          </a:p>
        </p:txBody>
      </p:sp>
    </p:spTree>
    <p:extLst>
      <p:ext uri="{BB962C8B-B14F-4D97-AF65-F5344CB8AC3E}">
        <p14:creationId xmlns:p14="http://schemas.microsoft.com/office/powerpoint/2010/main" val="1628164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5504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0" y="6488668"/>
            <a:ext cx="1506070" cy="369332"/>
          </a:xfrm>
          <a:prstGeom prst="rect">
            <a:avLst/>
          </a:prstGeom>
          <a:noFill/>
        </p:spPr>
        <p:txBody>
          <a:bodyPr wrap="square" rtlCol="0">
            <a:spAutoFit/>
          </a:bodyPr>
          <a:lstStyle/>
          <a:p>
            <a:r>
              <a:rPr lang="en-US" dirty="0" err="1">
                <a:solidFill>
                  <a:schemeClr val="accent2">
                    <a:lumMod val="40000"/>
                    <a:lumOff val="60000"/>
                  </a:schemeClr>
                </a:solidFill>
                <a:latin typeface="UTM Arruba KT" panose="02040603050506020204" pitchFamily="18" charset="0"/>
              </a:rPr>
              <a:t>Măng</a:t>
            </a:r>
            <a:r>
              <a:rPr lang="en-US" baseline="0" dirty="0">
                <a:solidFill>
                  <a:schemeClr val="accent2">
                    <a:lumMod val="40000"/>
                    <a:lumOff val="60000"/>
                  </a:schemeClr>
                </a:solidFill>
                <a:latin typeface="UTM Arruba KT" panose="02040603050506020204" pitchFamily="18" charset="0"/>
              </a:rPr>
              <a:t> non</a:t>
            </a:r>
            <a:endParaRPr lang="en-US" dirty="0">
              <a:solidFill>
                <a:schemeClr val="accent2">
                  <a:lumMod val="40000"/>
                  <a:lumOff val="60000"/>
                </a:schemeClr>
              </a:solidFill>
              <a:latin typeface="UTM Arruba KT" panose="02040603050506020204" pitchFamily="18" charset="0"/>
            </a:endParaRPr>
          </a:p>
        </p:txBody>
      </p:sp>
    </p:spTree>
    <p:extLst>
      <p:ext uri="{BB962C8B-B14F-4D97-AF65-F5344CB8AC3E}">
        <p14:creationId xmlns:p14="http://schemas.microsoft.com/office/powerpoint/2010/main" val="846654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4234" y="-847"/>
            <a:ext cx="12200467" cy="6859693"/>
            <a:chOff x="-5" y="-1"/>
            <a:chExt cx="14410" cy="8102"/>
          </a:xfrm>
        </p:grpSpPr>
        <p:pic>
          <p:nvPicPr>
            <p:cNvPr id="4" name="图片 3" descr="图片1"/>
            <p:cNvPicPr>
              <a:picLocks noChangeAspect="1"/>
            </p:cNvPicPr>
            <p:nvPr userDrawn="1"/>
          </p:nvPicPr>
          <p:blipFill>
            <a:blip r:embed="rId3"/>
            <a:stretch>
              <a:fillRect/>
            </a:stretch>
          </p:blipFill>
          <p:spPr>
            <a:xfrm>
              <a:off x="-5" y="-1"/>
              <a:ext cx="14410" cy="8102"/>
            </a:xfrm>
            <a:prstGeom prst="rect">
              <a:avLst/>
            </a:prstGeom>
          </p:spPr>
        </p:pic>
        <p:sp>
          <p:nvSpPr>
            <p:cNvPr id="3" name="矩形 2"/>
            <p:cNvSpPr/>
            <p:nvPr userDrawn="1"/>
          </p:nvSpPr>
          <p:spPr>
            <a:xfrm>
              <a:off x="507" y="533"/>
              <a:ext cx="13350" cy="7010"/>
            </a:xfrm>
            <a:prstGeom prst="rect">
              <a:avLst/>
            </a:prstGeom>
            <a:solidFill>
              <a:schemeClr val="bg1"/>
            </a:solidFill>
            <a:ln>
              <a:solidFill>
                <a:srgbClr val="F08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cs typeface="+mn-cs"/>
              </a:endParaRPr>
            </a:p>
          </p:txBody>
        </p:sp>
        <p:sp>
          <p:nvSpPr>
            <p:cNvPr id="7" name="文本框 6"/>
            <p:cNvSpPr txBox="1"/>
            <p:nvPr userDrawn="1"/>
          </p:nvSpPr>
          <p:spPr>
            <a:xfrm>
              <a:off x="5929" y="1011"/>
              <a:ext cx="2505" cy="691"/>
            </a:xfrm>
            <a:prstGeom prst="rect">
              <a:avLst/>
            </a:prstGeom>
            <a:noFill/>
          </p:spPr>
          <p:txBody>
            <a:bodyPr wrap="square" rtlCol="0">
              <a:spAutoFit/>
            </a:bodyPr>
            <a:lstStyle/>
            <a:p>
              <a:pPr marL="0" marR="0" lvl="0" indent="0" algn="dist" defTabSz="121917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BA01"/>
                  </a:solidFill>
                  <a:effectLst/>
                  <a:uLnTx/>
                  <a:uFillTx/>
                  <a:latin typeface="字魂100号-方方先锋体" panose="00000500000000000000" charset="-122"/>
                  <a:ea typeface="字魂100号-方方先锋体" panose="00000500000000000000" charset="-122"/>
                  <a:cs typeface="+mn-cs"/>
                </a:rPr>
                <a:t>复习方法</a:t>
              </a:r>
            </a:p>
          </p:txBody>
        </p:sp>
      </p:grpSp>
    </p:spTree>
    <p:extLst>
      <p:ext uri="{BB962C8B-B14F-4D97-AF65-F5344CB8AC3E}">
        <p14:creationId xmlns:p14="http://schemas.microsoft.com/office/powerpoint/2010/main" val="662517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节标题">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4234" y="-847"/>
            <a:ext cx="12200467" cy="6859693"/>
            <a:chOff x="-5" y="-1"/>
            <a:chExt cx="14410" cy="8102"/>
          </a:xfrm>
        </p:grpSpPr>
        <p:pic>
          <p:nvPicPr>
            <p:cNvPr id="4" name="图片 3" descr="图片1"/>
            <p:cNvPicPr>
              <a:picLocks noChangeAspect="1"/>
            </p:cNvPicPr>
            <p:nvPr userDrawn="1"/>
          </p:nvPicPr>
          <p:blipFill>
            <a:blip r:embed="rId3"/>
            <a:stretch>
              <a:fillRect/>
            </a:stretch>
          </p:blipFill>
          <p:spPr>
            <a:xfrm>
              <a:off x="-5" y="-1"/>
              <a:ext cx="14410" cy="8102"/>
            </a:xfrm>
            <a:prstGeom prst="rect">
              <a:avLst/>
            </a:prstGeom>
          </p:spPr>
        </p:pic>
        <p:sp>
          <p:nvSpPr>
            <p:cNvPr id="6" name="矩形 5"/>
            <p:cNvSpPr/>
            <p:nvPr userDrawn="1"/>
          </p:nvSpPr>
          <p:spPr>
            <a:xfrm>
              <a:off x="507" y="533"/>
              <a:ext cx="13350" cy="7010"/>
            </a:xfrm>
            <a:prstGeom prst="rect">
              <a:avLst/>
            </a:prstGeom>
            <a:solidFill>
              <a:schemeClr val="bg1"/>
            </a:solidFill>
            <a:ln>
              <a:solidFill>
                <a:srgbClr val="F08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cs typeface="+mn-cs"/>
              </a:endParaRPr>
            </a:p>
          </p:txBody>
        </p:sp>
        <p:sp>
          <p:nvSpPr>
            <p:cNvPr id="8" name="文本框 7"/>
            <p:cNvSpPr txBox="1"/>
            <p:nvPr userDrawn="1"/>
          </p:nvSpPr>
          <p:spPr>
            <a:xfrm>
              <a:off x="5910" y="1023"/>
              <a:ext cx="2480" cy="691"/>
            </a:xfrm>
            <a:prstGeom prst="rect">
              <a:avLst/>
            </a:prstGeom>
            <a:noFill/>
          </p:spPr>
          <p:txBody>
            <a:bodyPr wrap="square" rtlCol="0">
              <a:spAutoFit/>
            </a:bodyPr>
            <a:lstStyle/>
            <a:p>
              <a:pPr marL="0" marR="0" lvl="0" indent="0" algn="dist" defTabSz="121917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BA01"/>
                  </a:solidFill>
                  <a:effectLst/>
                  <a:uLnTx/>
                  <a:uFillTx/>
                  <a:latin typeface="字魂100号-方方先锋体" panose="00000500000000000000" charset="-122"/>
                  <a:ea typeface="字魂100号-方方先锋体" panose="00000500000000000000" charset="-122"/>
                  <a:cs typeface="+mn-cs"/>
                </a:rPr>
                <a:t>复习安排</a:t>
              </a:r>
            </a:p>
          </p:txBody>
        </p:sp>
      </p:grpSp>
    </p:spTree>
    <p:extLst>
      <p:ext uri="{BB962C8B-B14F-4D97-AF65-F5344CB8AC3E}">
        <p14:creationId xmlns:p14="http://schemas.microsoft.com/office/powerpoint/2010/main" val="3155970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节标题">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4234" y="-847"/>
            <a:ext cx="12200467" cy="6859693"/>
            <a:chOff x="-5" y="-1"/>
            <a:chExt cx="14410" cy="8102"/>
          </a:xfrm>
        </p:grpSpPr>
        <p:pic>
          <p:nvPicPr>
            <p:cNvPr id="4" name="图片 3" descr="图片1"/>
            <p:cNvPicPr>
              <a:picLocks noChangeAspect="1"/>
            </p:cNvPicPr>
            <p:nvPr userDrawn="1"/>
          </p:nvPicPr>
          <p:blipFill>
            <a:blip r:embed="rId3"/>
            <a:stretch>
              <a:fillRect/>
            </a:stretch>
          </p:blipFill>
          <p:spPr>
            <a:xfrm>
              <a:off x="-5" y="-1"/>
              <a:ext cx="14410" cy="8102"/>
            </a:xfrm>
            <a:prstGeom prst="rect">
              <a:avLst/>
            </a:prstGeom>
          </p:spPr>
        </p:pic>
        <p:sp>
          <p:nvSpPr>
            <p:cNvPr id="6" name="矩形 5"/>
            <p:cNvSpPr/>
            <p:nvPr userDrawn="1"/>
          </p:nvSpPr>
          <p:spPr>
            <a:xfrm>
              <a:off x="507" y="533"/>
              <a:ext cx="13350" cy="7010"/>
            </a:xfrm>
            <a:prstGeom prst="rect">
              <a:avLst/>
            </a:prstGeom>
            <a:solidFill>
              <a:schemeClr val="bg1"/>
            </a:solidFill>
            <a:ln>
              <a:solidFill>
                <a:srgbClr val="F08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cs typeface="+mn-cs"/>
              </a:endParaRPr>
            </a:p>
          </p:txBody>
        </p:sp>
        <p:sp>
          <p:nvSpPr>
            <p:cNvPr id="8" name="文本框 7"/>
            <p:cNvSpPr txBox="1"/>
            <p:nvPr userDrawn="1"/>
          </p:nvSpPr>
          <p:spPr>
            <a:xfrm>
              <a:off x="5897" y="1023"/>
              <a:ext cx="2542" cy="691"/>
            </a:xfrm>
            <a:prstGeom prst="rect">
              <a:avLst/>
            </a:prstGeom>
            <a:noFill/>
          </p:spPr>
          <p:txBody>
            <a:bodyPr wrap="square" rtlCol="0">
              <a:spAutoFit/>
            </a:bodyPr>
            <a:lstStyle/>
            <a:p>
              <a:pPr marL="0" marR="0" lvl="0" indent="0" algn="dist" defTabSz="121917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BA01"/>
                  </a:solidFill>
                  <a:effectLst/>
                  <a:uLnTx/>
                  <a:uFillTx/>
                  <a:latin typeface="字魂100号-方方先锋体" panose="00000500000000000000" charset="-122"/>
                  <a:ea typeface="字魂100号-方方先锋体" panose="00000500000000000000" charset="-122"/>
                  <a:cs typeface="+mn-cs"/>
                </a:rPr>
                <a:t>各科秘诀</a:t>
              </a:r>
            </a:p>
          </p:txBody>
        </p:sp>
      </p:grpSp>
    </p:spTree>
    <p:extLst>
      <p:ext uri="{BB962C8B-B14F-4D97-AF65-F5344CB8AC3E}">
        <p14:creationId xmlns:p14="http://schemas.microsoft.com/office/powerpoint/2010/main" val="3875885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节标题">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4234" y="-847"/>
            <a:ext cx="12200467" cy="6859693"/>
            <a:chOff x="-5" y="-1"/>
            <a:chExt cx="14410" cy="8102"/>
          </a:xfrm>
        </p:grpSpPr>
        <p:pic>
          <p:nvPicPr>
            <p:cNvPr id="4" name="图片 3" descr="图片1"/>
            <p:cNvPicPr>
              <a:picLocks noChangeAspect="1"/>
            </p:cNvPicPr>
            <p:nvPr userDrawn="1"/>
          </p:nvPicPr>
          <p:blipFill>
            <a:blip r:embed="rId3"/>
            <a:stretch>
              <a:fillRect/>
            </a:stretch>
          </p:blipFill>
          <p:spPr>
            <a:xfrm>
              <a:off x="-5" y="-1"/>
              <a:ext cx="14410" cy="8102"/>
            </a:xfrm>
            <a:prstGeom prst="rect">
              <a:avLst/>
            </a:prstGeom>
          </p:spPr>
        </p:pic>
        <p:sp>
          <p:nvSpPr>
            <p:cNvPr id="6" name="矩形 5"/>
            <p:cNvSpPr/>
            <p:nvPr userDrawn="1"/>
          </p:nvSpPr>
          <p:spPr>
            <a:xfrm>
              <a:off x="507" y="533"/>
              <a:ext cx="13350" cy="7010"/>
            </a:xfrm>
            <a:prstGeom prst="rect">
              <a:avLst/>
            </a:prstGeom>
            <a:solidFill>
              <a:schemeClr val="bg1"/>
            </a:solidFill>
            <a:ln>
              <a:solidFill>
                <a:srgbClr val="F08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cs typeface="+mn-cs"/>
              </a:endParaRPr>
            </a:p>
          </p:txBody>
        </p:sp>
        <p:sp>
          <p:nvSpPr>
            <p:cNvPr id="8" name="文本框 7"/>
            <p:cNvSpPr txBox="1"/>
            <p:nvPr userDrawn="1"/>
          </p:nvSpPr>
          <p:spPr>
            <a:xfrm>
              <a:off x="5929" y="1011"/>
              <a:ext cx="2505" cy="691"/>
            </a:xfrm>
            <a:prstGeom prst="rect">
              <a:avLst/>
            </a:prstGeom>
            <a:noFill/>
          </p:spPr>
          <p:txBody>
            <a:bodyPr wrap="square" rtlCol="0">
              <a:spAutoFit/>
            </a:bodyPr>
            <a:lstStyle/>
            <a:p>
              <a:pPr marL="0" marR="0" lvl="0" indent="0" algn="dist" defTabSz="121917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BA01"/>
                  </a:solidFill>
                  <a:effectLst/>
                  <a:uLnTx/>
                  <a:uFillTx/>
                  <a:latin typeface="字魂100号-方方先锋体" panose="00000500000000000000" charset="-122"/>
                  <a:ea typeface="字魂100号-方方先锋体" panose="00000500000000000000" charset="-122"/>
                  <a:cs typeface="+mn-cs"/>
                </a:rPr>
                <a:t>注重细节</a:t>
              </a:r>
            </a:p>
          </p:txBody>
        </p:sp>
      </p:grpSp>
    </p:spTree>
    <p:extLst>
      <p:ext uri="{BB962C8B-B14F-4D97-AF65-F5344CB8AC3E}">
        <p14:creationId xmlns:p14="http://schemas.microsoft.com/office/powerpoint/2010/main" val="303525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5167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节标题">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userDrawn="1"/>
        </p:nvGrpSpPr>
        <p:grpSpPr>
          <a:xfrm>
            <a:off x="-4234" y="-847"/>
            <a:ext cx="12200467" cy="6859693"/>
            <a:chOff x="-5" y="-1"/>
            <a:chExt cx="14410" cy="8102"/>
          </a:xfrm>
        </p:grpSpPr>
        <p:pic>
          <p:nvPicPr>
            <p:cNvPr id="3" name="图片 2" descr="图片1"/>
            <p:cNvPicPr>
              <a:picLocks noChangeAspect="1"/>
            </p:cNvPicPr>
            <p:nvPr userDrawn="1"/>
          </p:nvPicPr>
          <p:blipFill>
            <a:blip r:embed="rId3"/>
            <a:stretch>
              <a:fillRect/>
            </a:stretch>
          </p:blipFill>
          <p:spPr>
            <a:xfrm>
              <a:off x="-5" y="-1"/>
              <a:ext cx="14410" cy="8102"/>
            </a:xfrm>
            <a:prstGeom prst="rect">
              <a:avLst/>
            </a:prstGeom>
          </p:spPr>
        </p:pic>
        <p:sp>
          <p:nvSpPr>
            <p:cNvPr id="6" name="矩形 5"/>
            <p:cNvSpPr/>
            <p:nvPr userDrawn="1"/>
          </p:nvSpPr>
          <p:spPr>
            <a:xfrm>
              <a:off x="507" y="533"/>
              <a:ext cx="13350" cy="7010"/>
            </a:xfrm>
            <a:prstGeom prst="rect">
              <a:avLst/>
            </a:prstGeom>
            <a:solidFill>
              <a:schemeClr val="bg1"/>
            </a:solidFill>
            <a:ln>
              <a:solidFill>
                <a:srgbClr val="F08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cs typeface="+mn-cs"/>
              </a:endParaRPr>
            </a:p>
          </p:txBody>
        </p:sp>
      </p:grpSp>
    </p:spTree>
    <p:extLst>
      <p:ext uri="{BB962C8B-B14F-4D97-AF65-F5344CB8AC3E}">
        <p14:creationId xmlns:p14="http://schemas.microsoft.com/office/powerpoint/2010/main" val="568358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1219170">
              <a:defRPr/>
            </a:pPr>
            <a:fld id="{6EBFB578-8D60-488A-AA3B-0DAD88EF28BF}" type="datetimeFigureOut">
              <a:rPr lang="zh-CN" altLang="en-US" smtClean="0">
                <a:solidFill>
                  <a:prstClr val="black">
                    <a:tint val="75000"/>
                  </a:prstClr>
                </a:solidFill>
              </a:rPr>
              <a:pPr defTabSz="1219170">
                <a:defRPr/>
              </a:pPr>
              <a:t>2025/4/15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45802204-49C4-475D-AEF4-B3350A4DFC7C}" type="slidenum">
              <a:rPr lang="zh-CN" altLang="en-US" smtClean="0">
                <a:solidFill>
                  <a:prstClr val="black">
                    <a:tint val="75000"/>
                  </a:prstClr>
                </a:solidFill>
              </a:rPr>
              <a:pPr defTabSz="121917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8477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74178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9177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946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583224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618556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952983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28936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7589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059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64591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527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4/15/2025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0761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9810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288483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7604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2025/4/15</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561007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7.png"/><Relationship Id="rId5" Type="http://schemas.openxmlformats.org/officeDocument/2006/relationships/slideLayout" Target="../slideLayouts/slideLayout32.xml"/><Relationship Id="rId10" Type="http://schemas.openxmlformats.org/officeDocument/2006/relationships/image" Target="../media/image6.png"/><Relationship Id="rId4" Type="http://schemas.openxmlformats.org/officeDocument/2006/relationships/slideLayout" Target="../slideLayouts/slideLayout31.xml"/><Relationship Id="rId9"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42.png"/><Relationship Id="rId5" Type="http://schemas.openxmlformats.org/officeDocument/2006/relationships/slideLayout" Target="../slideLayouts/slideLayout39.xml"/><Relationship Id="rId10"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44.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2025/4/15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26DC1E8-E442-A145-7DD1-58E14E1FC1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92373" y="-73573"/>
            <a:ext cx="1498083" cy="1498083"/>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C236D0-AFD0-FF91-F319-09022908B725}"/>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0E73706-2AAE-EFB7-CED8-71EDCE1BA7ED}"/>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图片 3" descr="图片1">
            <a:extLst>
              <a:ext uri="{FF2B5EF4-FFF2-40B4-BE49-F238E27FC236}">
                <a16:creationId xmlns:a16="http://schemas.microsoft.com/office/drawing/2014/main" id="{B7504FB7-3D96-4A0B-BBD3-4C1F7D17DB2B}"/>
              </a:ext>
            </a:extLst>
          </p:cNvPr>
          <p:cNvPicPr>
            <a:picLocks noChangeAspect="1"/>
          </p:cNvPicPr>
          <p:nvPr userDrawn="1"/>
        </p:nvPicPr>
        <p:blipFill>
          <a:blip r:embed="rId15"/>
          <a:stretch>
            <a:fillRect/>
          </a:stretch>
        </p:blipFill>
        <p:spPr>
          <a:xfrm>
            <a:off x="-4234" y="-847"/>
            <a:ext cx="12200467" cy="6859693"/>
          </a:xfrm>
          <a:prstGeom prst="rect">
            <a:avLst/>
          </a:prstGeom>
        </p:spPr>
      </p:pic>
      <p:sp>
        <p:nvSpPr>
          <p:cNvPr id="22" name="Rectangle: Rounded Corners 21">
            <a:extLst>
              <a:ext uri="{FF2B5EF4-FFF2-40B4-BE49-F238E27FC236}">
                <a16:creationId xmlns:a16="http://schemas.microsoft.com/office/drawing/2014/main" id="{61E213DC-1990-4660-BC51-8894C4AE147D}"/>
              </a:ext>
            </a:extLst>
          </p:cNvPr>
          <p:cNvSpPr/>
          <p:nvPr userDrawn="1"/>
        </p:nvSpPr>
        <p:spPr>
          <a:xfrm>
            <a:off x="530087" y="437321"/>
            <a:ext cx="11161643" cy="62020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22" descr="A round pink label with white text and a black background&#10;&#10;Description automatically generated">
            <a:extLst>
              <a:ext uri="{FF2B5EF4-FFF2-40B4-BE49-F238E27FC236}">
                <a16:creationId xmlns:a16="http://schemas.microsoft.com/office/drawing/2014/main" id="{282C1FA1-943F-4E9C-7BFB-7F1276A75CD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2373" y="-73573"/>
            <a:ext cx="1498083" cy="1498083"/>
          </a:xfrm>
          <a:prstGeom prst="rect">
            <a:avLst/>
          </a:prstGeom>
        </p:spPr>
      </p:pic>
    </p:spTree>
    <p:extLst>
      <p:ext uri="{BB962C8B-B14F-4D97-AF65-F5344CB8AC3E}">
        <p14:creationId xmlns:p14="http://schemas.microsoft.com/office/powerpoint/2010/main" val="40235912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72222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6F733401-1546-4B1D-92BE-18AB0F64B9B7}" type="slidenum">
              <a:rPr lang="en-US" smtClean="0"/>
              <a:t>‹#›</a:t>
            </a:fld>
            <a:endParaRPr lang="en-US"/>
          </a:p>
        </p:txBody>
      </p:sp>
      <p:pic>
        <p:nvPicPr>
          <p:cNvPr id="9" name="Picture 8">
            <a:extLst>
              <a:ext uri="{FF2B5EF4-FFF2-40B4-BE49-F238E27FC236}">
                <a16:creationId xmlns:a16="http://schemas.microsoft.com/office/drawing/2014/main" id="{2C38DA38-71FB-4CEB-B777-09292390EC4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5968922" y="-35367418"/>
            <a:ext cx="2914996" cy="4957001"/>
          </a:xfrm>
          <a:prstGeom prst="rect">
            <a:avLst/>
          </a:prstGeom>
        </p:spPr>
      </p:pic>
      <p:pic>
        <p:nvPicPr>
          <p:cNvPr id="10" name="Picture 9">
            <a:extLst>
              <a:ext uri="{FF2B5EF4-FFF2-40B4-BE49-F238E27FC236}">
                <a16:creationId xmlns:a16="http://schemas.microsoft.com/office/drawing/2014/main" id="{7B3E06E2-B8CD-4348-A929-48748D5232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65544678" y="-35367419"/>
            <a:ext cx="2914996" cy="4957001"/>
          </a:xfrm>
          <a:prstGeom prst="rect">
            <a:avLst/>
          </a:prstGeom>
        </p:spPr>
      </p:pic>
      <p:pic>
        <p:nvPicPr>
          <p:cNvPr id="11" name="Picture 10">
            <a:extLst>
              <a:ext uri="{FF2B5EF4-FFF2-40B4-BE49-F238E27FC236}">
                <a16:creationId xmlns:a16="http://schemas.microsoft.com/office/drawing/2014/main" id="{D1A0A433-1C81-43D6-86C9-906F9D1CD5C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84157" y="38902182"/>
            <a:ext cx="2914996" cy="4957001"/>
          </a:xfrm>
          <a:prstGeom prst="rect">
            <a:avLst/>
          </a:prstGeom>
        </p:spPr>
      </p:pic>
      <p:pic>
        <p:nvPicPr>
          <p:cNvPr id="12" name="Picture 11">
            <a:extLst>
              <a:ext uri="{FF2B5EF4-FFF2-40B4-BE49-F238E27FC236}">
                <a16:creationId xmlns:a16="http://schemas.microsoft.com/office/drawing/2014/main" id="{57AB7940-731C-4B6C-8537-33EBAD98DEB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68510230" y="38902181"/>
            <a:ext cx="2914996" cy="4957001"/>
          </a:xfrm>
          <a:prstGeom prst="rect">
            <a:avLst/>
          </a:prstGeom>
        </p:spPr>
      </p:pic>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9348133" y="31562422"/>
            <a:ext cx="4836708" cy="6348893"/>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70318578" y="31562422"/>
            <a:ext cx="4836708" cy="634889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42DD0F5-D495-A6D8-9D6B-23A88AA24FE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92373" y="-73573"/>
            <a:ext cx="1498083" cy="1498083"/>
          </a:xfrm>
          <a:prstGeom prst="rect">
            <a:avLst/>
          </a:prstGeom>
        </p:spPr>
      </p:pic>
    </p:spTree>
    <p:extLst>
      <p:ext uri="{BB962C8B-B14F-4D97-AF65-F5344CB8AC3E}">
        <p14:creationId xmlns:p14="http://schemas.microsoft.com/office/powerpoint/2010/main" val="2666334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字魂143号-正酷超级黑" panose="00000500000000000000" charset="-122"/>
              </a:defRPr>
            </a:lvl1pPr>
          </a:lstStyle>
          <a:p>
            <a:pPr defTabSz="1219170"/>
            <a:fld id="{0CEB1B6A-AEF1-4ACD-BD61-958570690F55}" type="datetimeFigureOut">
              <a:rPr lang="zh-CN" altLang="en-US" smtClean="0">
                <a:solidFill>
                  <a:srgbClr val="000000">
                    <a:tint val="75000"/>
                  </a:srgbClr>
                </a:solidFill>
              </a:rPr>
              <a:pPr defTabSz="1219170"/>
              <a:t>2025/4/15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字魂143号-正酷超级黑" panose="00000500000000000000" charset="-122"/>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字魂143号-正酷超级黑" panose="00000500000000000000" charset="-122"/>
              </a:defRPr>
            </a:lvl1pPr>
          </a:lstStyle>
          <a:p>
            <a:pPr defTabSz="1219170"/>
            <a:fld id="{BB6CB991-6BD3-42F2-8A94-1903E9425430}" type="slidenum">
              <a:rPr lang="zh-CN" altLang="en-US" smtClean="0">
                <a:solidFill>
                  <a:srgbClr val="000000">
                    <a:tint val="75000"/>
                  </a:srgbClr>
                </a:solidFill>
              </a:rPr>
              <a:pPr defTabSz="1219170"/>
              <a:t>‹#›</a:t>
            </a:fld>
            <a:endParaRPr lang="zh-CN" altLang="en-US">
              <a:solidFill>
                <a:srgbClr val="000000">
                  <a:tint val="75000"/>
                </a:srgbClr>
              </a:solidFill>
            </a:endParaRPr>
          </a:p>
        </p:txBody>
      </p:sp>
      <p:sp>
        <p:nvSpPr>
          <p:cNvPr id="8"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0" name="Picture 9">
            <a:extLst>
              <a:ext uri="{FF2B5EF4-FFF2-40B4-BE49-F238E27FC236}">
                <a16:creationId xmlns:a16="http://schemas.microsoft.com/office/drawing/2014/main" id="{EB565C29-DC77-B946-6A59-9E1B8536DBA7}"/>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963651BF-03A3-EE8F-F4CB-3C26EB5D8DE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60D0EAB9-62E2-AAB4-5329-BCB3C7ACDD0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9413FF52-6B91-962C-AB0A-9C89FCAD5A6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4" name="Picture 13">
            <a:extLst>
              <a:ext uri="{FF2B5EF4-FFF2-40B4-BE49-F238E27FC236}">
                <a16:creationId xmlns:a16="http://schemas.microsoft.com/office/drawing/2014/main" id="{3E9F52A7-D3B5-5522-ED87-3A58251B6650}"/>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04D95378-ED6D-9B17-2A8B-72150303089B}"/>
              </a:ext>
            </a:extLst>
          </p:cNvPr>
          <p:cNvPicPr>
            <a:picLocks noChangeAspect="1"/>
          </p:cNvPicPr>
          <p:nvPr userDrawn="1"/>
        </p:nvPicPr>
        <p:blipFill>
          <a:blip r:embed="rId11"/>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94184760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字魂143号-正酷超级黑" panose="00000500000000000000" charset="-122"/>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字魂143号-正酷超级黑" panose="00000500000000000000" charset="-122"/>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字魂143号-正酷超级黑" panose="00000500000000000000" charset="-122"/>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字魂143号-正酷超级黑" panose="00000500000000000000" charset="-122"/>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字魂143号-正酷超级黑" panose="00000500000000000000" charset="-122"/>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字魂143号-正酷超级黑" panose="00000500000000000000" charset="-122"/>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2535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3.xml"/><Relationship Id="rId5" Type="http://schemas.openxmlformats.org/officeDocument/2006/relationships/image" Target="../media/image47.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jpg"/><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jpg"/><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jpg"/><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3.xml"/><Relationship Id="rId5" Type="http://schemas.openxmlformats.org/officeDocument/2006/relationships/image" Target="../media/image5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0.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3313045" y="3762672"/>
            <a:ext cx="468289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text&#10;&#10;Description automatically generated">
            <a:extLst>
              <a:ext uri="{FF2B5EF4-FFF2-40B4-BE49-F238E27FC236}">
                <a16:creationId xmlns:a16="http://schemas.microsoft.com/office/drawing/2014/main" id="{7323DD1A-D742-1461-C70E-78364D949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934287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1.35802E-6 L 0.23246 -0.00062 " pathEditMode="relative" rAng="0" ptsTypes="AA">
                                      <p:cBhvr>
                                        <p:cTn id="6" dur="2000" fill="hold"/>
                                        <p:tgtEl>
                                          <p:spTgt spid="2050"/>
                                        </p:tgtEl>
                                        <p:attrNameLst>
                                          <p:attrName>ppt_x</p:attrName>
                                          <p:attrName>ppt_y</p:attrName>
                                        </p:attrNameLst>
                                      </p:cBhvr>
                                      <p:rCtr x="11615" y="-31"/>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 name="标题 1" hidden="1"/>
          <p:cNvSpPr>
            <a:spLocks noGrp="1"/>
          </p:cNvSpPr>
          <p:nvPr>
            <p:ph type="title" idx="4294967295"/>
          </p:nvPr>
        </p:nvSpPr>
        <p:spPr>
          <a:xfrm>
            <a:off x="838389" y="365780"/>
            <a:ext cx="10515224" cy="1324636"/>
          </a:xfrm>
        </p:spPr>
        <p:txBody>
          <a:bodyPr/>
          <a:lstStyle/>
          <a:p>
            <a:endParaRPr lang="zh-CN" altLang="en-US">
              <a:latin typeface="+mn-lt"/>
              <a:ea typeface="+mn-ea"/>
              <a:cs typeface="+mn-ea"/>
              <a:sym typeface="+mn-lt"/>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3</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E8040D-4AC9-4356-B0A3-988C70618A8A}"/>
              </a:ext>
            </a:extLst>
          </p:cNvPr>
          <p:cNvSpPr txBox="1"/>
          <p:nvPr/>
        </p:nvSpPr>
        <p:spPr>
          <a:xfrm>
            <a:off x="1217427" y="371915"/>
            <a:ext cx="562993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Số</a:t>
            </a: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TextBox 3">
            <a:extLst>
              <a:ext uri="{FF2B5EF4-FFF2-40B4-BE49-F238E27FC236}">
                <a16:creationId xmlns:a16="http://schemas.microsoft.com/office/drawing/2014/main" id="{85905EAC-A8C0-9113-F2C8-69169CA125C9}"/>
              </a:ext>
            </a:extLst>
          </p:cNvPr>
          <p:cNvSpPr txBox="1"/>
          <p:nvPr/>
        </p:nvSpPr>
        <p:spPr>
          <a:xfrm>
            <a:off x="350875" y="1158949"/>
            <a:ext cx="11270511"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Khi chuyển về nhà mới, chú Tư mua một ti vi, một tủ kệ ti vi và một bộ loa thùng hết 17 100 000 đồng. Biết rằng số tiền mua ti vi và bộ loa thùng là 13 600 000 đồng, số tiền mua ti vi nhiều hơn số tiền mua bộ loa thùng là 4 200 000 đồng.</a:t>
            </a:r>
            <a:endParaRPr lang="en-US" sz="28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4FD92C-5788-4B55-FBFC-636556A1F98F}"/>
              </a:ext>
            </a:extLst>
          </p:cNvPr>
          <p:cNvPicPr>
            <a:picLocks noChangeAspect="1"/>
          </p:cNvPicPr>
          <p:nvPr/>
        </p:nvPicPr>
        <p:blipFill>
          <a:blip r:embed="rId3"/>
          <a:stretch>
            <a:fillRect/>
          </a:stretch>
        </p:blipFill>
        <p:spPr>
          <a:xfrm>
            <a:off x="3189766" y="2697483"/>
            <a:ext cx="5845027" cy="1959689"/>
          </a:xfrm>
          <a:prstGeom prst="rect">
            <a:avLst/>
          </a:prstGeom>
        </p:spPr>
      </p:pic>
      <p:sp>
        <p:nvSpPr>
          <p:cNvPr id="10" name="TextBox 9">
            <a:extLst>
              <a:ext uri="{FF2B5EF4-FFF2-40B4-BE49-F238E27FC236}">
                <a16:creationId xmlns:a16="http://schemas.microsoft.com/office/drawing/2014/main" id="{407F1B41-D5A7-D657-3132-F11E4613B2A4}"/>
              </a:ext>
            </a:extLst>
          </p:cNvPr>
          <p:cNvSpPr txBox="1"/>
          <p:nvPr/>
        </p:nvSpPr>
        <p:spPr>
          <a:xfrm>
            <a:off x="478466" y="4667693"/>
            <a:ext cx="10079665"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a) </a:t>
            </a:r>
            <a:r>
              <a:rPr lang="en-US" sz="2800" b="0" i="0" dirty="0" err="1">
                <a:solidFill>
                  <a:srgbClr val="000000"/>
                </a:solidFill>
                <a:effectLst/>
                <a:latin typeface="Cambria" panose="02040503050406030204" pitchFamily="18" charset="0"/>
                <a:ea typeface="Cambria" panose="02040503050406030204" pitchFamily="18" charset="0"/>
              </a:rPr>
              <a:t>Giá</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tiền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a:t>
            </a:r>
            <a:r>
              <a:rPr lang="en-US" sz="2800" b="0" i="0" dirty="0">
                <a:solidFill>
                  <a:srgbClr val="000000"/>
                </a:solidFill>
                <a:effectLst/>
                <a:latin typeface="Cambria" panose="02040503050406030204" pitchFamily="18" charset="0"/>
                <a:ea typeface="Cambria" panose="02040503050406030204" pitchFamily="18" charset="0"/>
              </a:rPr>
              <a:t> vi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r>
              <a:rPr lang="en-US" sz="28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b) </a:t>
            </a:r>
            <a:r>
              <a:rPr lang="en-US" sz="2800" b="0" i="0" dirty="0" err="1">
                <a:solidFill>
                  <a:srgbClr val="000000"/>
                </a:solidFill>
                <a:effectLst/>
                <a:latin typeface="Cambria" panose="02040503050406030204" pitchFamily="18" charset="0"/>
                <a:ea typeface="Cambria" panose="02040503050406030204" pitchFamily="18" charset="0"/>
              </a:rPr>
              <a:t>Giá</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tiền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tủ</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kệ</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a:t>
            </a:r>
            <a:r>
              <a:rPr lang="en-US" sz="2800" b="0" i="0" dirty="0">
                <a:solidFill>
                  <a:srgbClr val="000000"/>
                </a:solidFill>
                <a:effectLst/>
                <a:latin typeface="Cambria" panose="02040503050406030204" pitchFamily="18" charset="0"/>
                <a:ea typeface="Cambria" panose="02040503050406030204" pitchFamily="18" charset="0"/>
              </a:rPr>
              <a:t> vi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r>
              <a:rPr lang="en-US" sz="28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c) </a:t>
            </a:r>
            <a:r>
              <a:rPr lang="en-US" sz="2800" b="0" i="0" dirty="0" err="1">
                <a:solidFill>
                  <a:srgbClr val="000000"/>
                </a:solidFill>
                <a:effectLst/>
                <a:latin typeface="Cambria" panose="02040503050406030204" pitchFamily="18" charset="0"/>
                <a:ea typeface="Cambria" panose="02040503050406030204" pitchFamily="18" charset="0"/>
              </a:rPr>
              <a:t>Giá</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tiền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bộ</a:t>
            </a:r>
            <a:r>
              <a:rPr lang="en-US" sz="2800" b="0" i="0" dirty="0">
                <a:solidFill>
                  <a:srgbClr val="000000"/>
                </a:solidFill>
                <a:effectLst/>
                <a:latin typeface="Cambria" panose="02040503050406030204" pitchFamily="18" charset="0"/>
                <a:ea typeface="Cambria" panose="02040503050406030204" pitchFamily="18" charset="0"/>
              </a:rPr>
              <a:t> loa </a:t>
            </a:r>
            <a:r>
              <a:rPr lang="en-US" sz="2800" b="0" i="0" dirty="0" err="1">
                <a:solidFill>
                  <a:srgbClr val="000000"/>
                </a:solidFill>
                <a:effectLst/>
                <a:latin typeface="Cambria" panose="02040503050406030204" pitchFamily="18" charset="0"/>
                <a:ea typeface="Cambria" panose="02040503050406030204" pitchFamily="18" charset="0"/>
              </a:rPr>
              <a:t>thùng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r>
              <a:rPr lang="en-US" sz="2800" b="0" i="0" dirty="0">
                <a:solidFill>
                  <a:srgbClr val="000000"/>
                </a:solidFill>
                <a:effectLst/>
                <a:latin typeface="Cambria" panose="02040503050406030204" pitchFamily="18" charset="0"/>
                <a:ea typeface="Cambria" panose="02040503050406030204" pitchFamily="18" charset="0"/>
              </a:rPr>
              <a:t>.</a:t>
            </a:r>
          </a:p>
          <a:p>
            <a:pPr>
              <a:lnSpc>
                <a:spcPct val="150000"/>
              </a:lnSpc>
            </a:pPr>
            <a:endParaRPr lang="en-US" sz="28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465B2349-AF2B-2A82-DDBB-F3F4047457FE}"/>
              </a:ext>
            </a:extLst>
          </p:cNvPr>
          <p:cNvSpPr/>
          <p:nvPr/>
        </p:nvSpPr>
        <p:spPr>
          <a:xfrm>
            <a:off x="4540102" y="4816548"/>
            <a:ext cx="1488558" cy="44656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2" name="Rectangle 11">
            <a:extLst>
              <a:ext uri="{FF2B5EF4-FFF2-40B4-BE49-F238E27FC236}">
                <a16:creationId xmlns:a16="http://schemas.microsoft.com/office/drawing/2014/main" id="{1FEBC206-CA66-8D1E-99DC-9BEE93B6D26C}"/>
              </a:ext>
            </a:extLst>
          </p:cNvPr>
          <p:cNvSpPr/>
          <p:nvPr/>
        </p:nvSpPr>
        <p:spPr>
          <a:xfrm>
            <a:off x="5465135" y="5454501"/>
            <a:ext cx="1488558" cy="44656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5" name="Rectangle 14">
            <a:extLst>
              <a:ext uri="{FF2B5EF4-FFF2-40B4-BE49-F238E27FC236}">
                <a16:creationId xmlns:a16="http://schemas.microsoft.com/office/drawing/2014/main" id="{F03C124E-91A4-6028-2E0E-A79397AE753B}"/>
              </a:ext>
            </a:extLst>
          </p:cNvPr>
          <p:cNvSpPr/>
          <p:nvPr/>
        </p:nvSpPr>
        <p:spPr>
          <a:xfrm>
            <a:off x="5773479" y="6081822"/>
            <a:ext cx="1488558" cy="44656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Tree>
    <p:extLst>
      <p:ext uri="{BB962C8B-B14F-4D97-AF65-F5344CB8AC3E}">
        <p14:creationId xmlns:p14="http://schemas.microsoft.com/office/powerpoint/2010/main" val="3522353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4" grpId="0"/>
      <p:bldP spid="10" grpId="0"/>
      <p:bldP spid="11" grpId="0" animBg="1"/>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9252F-24C1-EDC4-4F7F-345B504D207A}"/>
              </a:ext>
            </a:extLst>
          </p:cNvPr>
          <p:cNvSpPr txBox="1"/>
          <p:nvPr/>
        </p:nvSpPr>
        <p:spPr>
          <a:xfrm>
            <a:off x="956930" y="871870"/>
            <a:ext cx="9994605" cy="3416320"/>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Giá</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tiền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của</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một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a:t>
            </a:r>
            <a:r>
              <a:rPr lang="en-US" sz="3600" b="0" i="0" dirty="0">
                <a:solidFill>
                  <a:srgbClr val="FF0000"/>
                </a:solidFill>
                <a:effectLst/>
                <a:latin typeface="Cambria" panose="02040503050406030204" pitchFamily="18" charset="0"/>
                <a:ea typeface="Cambria" panose="02040503050406030204" pitchFamily="18" charset="0"/>
              </a:rPr>
              <a:t> vi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(13 600 000 + 4 200 000) : 2 = 8 900 000 (</a:t>
            </a:r>
            <a:r>
              <a:rPr lang="en-US" sz="3600" b="0" i="0" dirty="0" err="1">
                <a:solidFill>
                  <a:srgbClr val="FF0000"/>
                </a:solidFill>
                <a:effectLst/>
                <a:latin typeface="Cambria" panose="02040503050406030204" pitchFamily="18" charset="0"/>
                <a:ea typeface="Cambria" panose="02040503050406030204" pitchFamily="18" charset="0"/>
              </a:rPr>
              <a:t>đồng</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Giá</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tiền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của</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một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kệ</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a:t>
            </a:r>
            <a:r>
              <a:rPr lang="en-US" sz="3600" b="0" i="0" dirty="0">
                <a:solidFill>
                  <a:srgbClr val="FF0000"/>
                </a:solidFill>
                <a:effectLst/>
                <a:latin typeface="Cambria" panose="02040503050406030204" pitchFamily="18" charset="0"/>
                <a:ea typeface="Cambria" panose="02040503050406030204" pitchFamily="18" charset="0"/>
              </a:rPr>
              <a:t> vi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17 100 000 – 13 600 000 = 3 500 000 (</a:t>
            </a:r>
            <a:r>
              <a:rPr lang="en-US" sz="3600" b="0" i="0" dirty="0" err="1">
                <a:solidFill>
                  <a:srgbClr val="FF0000"/>
                </a:solidFill>
                <a:effectLst/>
                <a:latin typeface="Cambria" panose="02040503050406030204" pitchFamily="18" charset="0"/>
                <a:ea typeface="Cambria" panose="02040503050406030204" pitchFamily="18" charset="0"/>
              </a:rPr>
              <a:t>đồng</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Giá</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tiền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của</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một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bộ</a:t>
            </a:r>
            <a:r>
              <a:rPr lang="en-US" sz="3600" b="0" i="0" dirty="0">
                <a:solidFill>
                  <a:srgbClr val="FF0000"/>
                </a:solidFill>
                <a:effectLst/>
                <a:latin typeface="Cambria" panose="02040503050406030204" pitchFamily="18" charset="0"/>
                <a:ea typeface="Cambria" panose="02040503050406030204" pitchFamily="18" charset="0"/>
              </a:rPr>
              <a:t> loa </a:t>
            </a:r>
            <a:r>
              <a:rPr lang="en-US" sz="3600" b="0" i="0" dirty="0" err="1">
                <a:solidFill>
                  <a:srgbClr val="FF0000"/>
                </a:solidFill>
                <a:effectLst/>
                <a:latin typeface="Cambria" panose="02040503050406030204" pitchFamily="18" charset="0"/>
                <a:ea typeface="Cambria" panose="02040503050406030204" pitchFamily="18" charset="0"/>
              </a:rPr>
              <a:t>thùng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8 900 000 – 4 200 000 = 4 700 000 (</a:t>
            </a:r>
            <a:r>
              <a:rPr lang="en-US" sz="3600" b="0" i="0" dirty="0" err="1">
                <a:solidFill>
                  <a:srgbClr val="FF0000"/>
                </a:solidFill>
                <a:effectLst/>
                <a:latin typeface="Cambria" panose="02040503050406030204" pitchFamily="18" charset="0"/>
                <a:ea typeface="Cambria" panose="02040503050406030204" pitchFamily="18" charset="0"/>
              </a:rPr>
              <a:t>đồng</a:t>
            </a:r>
            <a:r>
              <a:rPr lang="en-US"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250239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3054247" y="-1440253"/>
            <a:ext cx="6301783" cy="9633991"/>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7" y="4665512"/>
            <a:ext cx="3634040" cy="2149275"/>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715" y="-104519"/>
            <a:ext cx="2861741" cy="2861741"/>
          </a:xfrm>
          <a:prstGeom prst="rect">
            <a:avLst/>
          </a:prstGeom>
        </p:spPr>
      </p:pic>
      <p:pic>
        <p:nvPicPr>
          <p:cNvPr id="3" name="Picture 2">
            <a:extLst>
              <a:ext uri="{FF2B5EF4-FFF2-40B4-BE49-F238E27FC236}">
                <a16:creationId xmlns:a16="http://schemas.microsoft.com/office/drawing/2014/main" id="{A5FB5DF6-B4C0-22A2-344C-354B1D146848}"/>
              </a:ext>
            </a:extLst>
          </p:cNvPr>
          <p:cNvPicPr>
            <a:picLocks noChangeAspect="1"/>
          </p:cNvPicPr>
          <p:nvPr/>
        </p:nvPicPr>
        <p:blipFill>
          <a:blip r:embed="rId6"/>
          <a:stretch>
            <a:fillRect/>
          </a:stretch>
        </p:blipFill>
        <p:spPr>
          <a:xfrm>
            <a:off x="2791301" y="2128545"/>
            <a:ext cx="6590347" cy="2353260"/>
          </a:xfrm>
          <a:prstGeom prst="rect">
            <a:avLst/>
          </a:prstGeom>
        </p:spPr>
      </p:pic>
    </p:spTree>
    <p:extLst>
      <p:ext uri="{BB962C8B-B14F-4D97-AF65-F5344CB8AC3E}">
        <p14:creationId xmlns:p14="http://schemas.microsoft.com/office/powerpoint/2010/main" val="372661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 name="标题 1" hidden="1"/>
          <p:cNvSpPr>
            <a:spLocks noGrp="1"/>
          </p:cNvSpPr>
          <p:nvPr>
            <p:ph type="title" idx="4294967295"/>
          </p:nvPr>
        </p:nvSpPr>
        <p:spPr>
          <a:xfrm>
            <a:off x="838389" y="365780"/>
            <a:ext cx="10515224" cy="1324636"/>
          </a:xfrm>
        </p:spPr>
        <p:txBody>
          <a:bodyPr/>
          <a:lstStyle/>
          <a:p>
            <a:endParaRPr lang="zh-CN" altLang="en-US">
              <a:latin typeface="+mn-lt"/>
              <a:ea typeface="+mn-ea"/>
              <a:cs typeface="+mn-ea"/>
              <a:sym typeface="+mn-lt"/>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905EAC-A8C0-9113-F2C8-69169CA125C9}"/>
                  </a:ext>
                </a:extLst>
              </p:cNvPr>
              <p:cNvSpPr txBox="1"/>
              <p:nvPr/>
            </p:nvSpPr>
            <p:spPr>
              <a:xfrm>
                <a:off x="1201478" y="318977"/>
                <a:ext cx="10441173" cy="1982338"/>
              </a:xfrm>
              <a:prstGeom prst="rect">
                <a:avLst/>
              </a:prstGeom>
              <a:noFill/>
            </p:spPr>
            <p:txBody>
              <a:bodyPr wrap="square" rtlCol="0">
                <a:spAutoFit/>
              </a:bodyPr>
              <a:lstStyle/>
              <a:p>
                <a:pPr lvl="0" algn="just"/>
                <a:r>
                  <a:rPr lang="vi-VN" sz="3200" dirty="0">
                    <a:solidFill>
                      <a:srgbClr val="000000"/>
                    </a:solidFill>
                    <a:latin typeface="Cambria" panose="02040503050406030204" pitchFamily="18" charset="0"/>
                    <a:ea typeface="Cambria" panose="02040503050406030204" pitchFamily="18" charset="0"/>
                  </a:rPr>
                  <a:t>Buổi sáng, mẹ bóc một cái bánh chưng. Mai ăn </a:t>
                </a:r>
                <a14:m>
                  <m:oMath xmlns:m="http://schemas.openxmlformats.org/officeDocument/2006/math">
                    <m:f>
                      <m:fPr>
                        <m:ctrlPr>
                          <a:rPr lang="vi-VN" sz="3200" i="1" smtClean="0">
                            <a:solidFill>
                              <a:srgbClr val="000000"/>
                            </a:solidFill>
                            <a:latin typeface="Cambria Math" panose="02040503050406030204" pitchFamily="18" charset="0"/>
                            <a:ea typeface="Cambria" panose="02040503050406030204" pitchFamily="18" charset="0"/>
                          </a:rPr>
                        </m:ctrlPr>
                      </m:fPr>
                      <m:num>
                        <m:r>
                          <a:rPr lang="en-US" sz="3200" b="0" i="1" smtClean="0">
                            <a:solidFill>
                              <a:srgbClr val="000000"/>
                            </a:solidFill>
                            <a:latin typeface="Cambria Math" panose="02040503050406030204" pitchFamily="18" charset="0"/>
                            <a:ea typeface="Cambria" panose="02040503050406030204" pitchFamily="18" charset="0"/>
                          </a:rPr>
                          <m:t>1</m:t>
                        </m:r>
                      </m:num>
                      <m:den>
                        <m:r>
                          <a:rPr lang="en-US" sz="3200" b="0" i="1" smtClean="0">
                            <a:solidFill>
                              <a:srgbClr val="000000"/>
                            </a:solidFill>
                            <a:latin typeface="Cambria Math" panose="02040503050406030204" pitchFamily="18" charset="0"/>
                            <a:ea typeface="Cambria" panose="02040503050406030204" pitchFamily="18" charset="0"/>
                          </a:rPr>
                          <m:t>8</m:t>
                        </m:r>
                      </m:den>
                    </m:f>
                  </m:oMath>
                </a14:m>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cái bánh chưng, bố ăn </a:t>
                </a:r>
                <a14:m>
                  <m:oMath xmlns:m="http://schemas.openxmlformats.org/officeDocument/2006/math">
                    <m:f>
                      <m:fPr>
                        <m:ctrlPr>
                          <a:rPr lang="vi-VN" sz="3200" i="1">
                            <a:solidFill>
                              <a:srgbClr val="000000"/>
                            </a:solidFill>
                            <a:latin typeface="Cambria Math" panose="02040503050406030204" pitchFamily="18" charset="0"/>
                            <a:ea typeface="Cambria" panose="02040503050406030204" pitchFamily="18" charset="0"/>
                          </a:rPr>
                        </m:ctrlPr>
                      </m:fPr>
                      <m:num>
                        <m:r>
                          <a:rPr lang="en-US" sz="3200" i="1">
                            <a:solidFill>
                              <a:srgbClr val="000000"/>
                            </a:solidFill>
                            <a:latin typeface="Cambria Math" panose="02040503050406030204" pitchFamily="18" charset="0"/>
                            <a:ea typeface="Cambria" panose="02040503050406030204" pitchFamily="18" charset="0"/>
                          </a:rPr>
                          <m:t>1</m:t>
                        </m:r>
                      </m:num>
                      <m:den>
                        <m:r>
                          <a:rPr lang="en-US" sz="3200" b="0" i="1" smtClean="0">
                            <a:solidFill>
                              <a:srgbClr val="000000"/>
                            </a:solidFill>
                            <a:latin typeface="Cambria Math" panose="02040503050406030204" pitchFamily="18" charset="0"/>
                            <a:ea typeface="Cambria" panose="02040503050406030204" pitchFamily="18" charset="0"/>
                          </a:rPr>
                          <m:t>4</m:t>
                        </m:r>
                      </m:den>
                    </m:f>
                  </m:oMath>
                </a14:m>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cái bánh chưng. Hỏi còn lại bao nhiêu phần bánh chưng chưa ăn?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85905EAC-A8C0-9113-F2C8-69169CA125C9}"/>
                  </a:ext>
                </a:extLst>
              </p:cNvPr>
              <p:cNvSpPr txBox="1">
                <a:spLocks noRot="1" noChangeAspect="1" noMove="1" noResize="1" noEditPoints="1" noAdjustHandles="1" noChangeArrowheads="1" noChangeShapeType="1" noTextEdit="1"/>
              </p:cNvSpPr>
              <p:nvPr/>
            </p:nvSpPr>
            <p:spPr>
              <a:xfrm>
                <a:off x="1201478" y="318977"/>
                <a:ext cx="10441173" cy="1982338"/>
              </a:xfrm>
              <a:prstGeom prst="rect">
                <a:avLst/>
              </a:prstGeom>
              <a:blipFill>
                <a:blip r:embed="rId3"/>
                <a:stretch>
                  <a:fillRect l="-1459" r="-1518" b="-8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E103D0-BF88-EF0A-0283-2E0412A01628}"/>
                  </a:ext>
                </a:extLst>
              </p:cNvPr>
              <p:cNvSpPr txBox="1"/>
              <p:nvPr/>
            </p:nvSpPr>
            <p:spPr>
              <a:xfrm>
                <a:off x="1201478" y="2317898"/>
                <a:ext cx="10441173" cy="3683188"/>
              </a:xfrm>
              <a:prstGeom prst="rect">
                <a:avLst/>
              </a:prstGeom>
              <a:noFill/>
            </p:spPr>
            <p:txBody>
              <a:bodyPr wrap="square" rtlCol="0">
                <a:spAutoFit/>
              </a:bodyPr>
              <a:lstStyle/>
              <a:p>
                <a:pPr lvl="0" algn="ctr"/>
                <a:r>
                  <a:rPr lang="en-US" sz="3200" b="1" dirty="0">
                    <a:solidFill>
                      <a:srgbClr val="FF0000"/>
                    </a:solidFill>
                    <a:latin typeface="Cambria" panose="02040503050406030204" pitchFamily="18" charset="0"/>
                    <a:ea typeface="Cambria" panose="02040503050406030204" pitchFamily="18" charset="0"/>
                  </a:rPr>
                  <a:t>Bài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p>
              <a:p>
                <a:pPr lvl="0" algn="ctr"/>
                <a:r>
                  <a:rPr lang="vi-VN" sz="3200" dirty="0">
                    <a:solidFill>
                      <a:srgbClr val="FF0000"/>
                    </a:solidFill>
                    <a:latin typeface="Cambria" panose="02040503050406030204" pitchFamily="18" charset="0"/>
                    <a:ea typeface="Cambria" panose="02040503050406030204" pitchFamily="18" charset="0"/>
                  </a:rPr>
                  <a:t>Số phần bánh chưng hai bố con Mai đã ăn là:</a:t>
                </a:r>
                <a:endParaRPr lang="en-US" sz="3200" dirty="0">
                  <a:solidFill>
                    <a:srgbClr val="FF0000"/>
                  </a:solidFill>
                  <a:latin typeface="Cambria" panose="02040503050406030204" pitchFamily="18" charset="0"/>
                  <a:ea typeface="Cambria" panose="02040503050406030204" pitchFamily="18" charset="0"/>
                </a:endParaRPr>
              </a:p>
              <a:p>
                <a:pPr lvl="0" algn="ct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1</m:t>
                        </m:r>
                      </m:num>
                      <m:den>
                        <m:r>
                          <a:rPr lang="en-US" sz="3200" i="1">
                            <a:solidFill>
                              <a:srgbClr val="FF0000"/>
                            </a:solidFill>
                            <a:latin typeface="Cambria Math" panose="02040503050406030204" pitchFamily="18" charset="0"/>
                            <a:ea typeface="Cambria" panose="02040503050406030204" pitchFamily="18" charset="0"/>
                          </a:rPr>
                          <m:t>4</m:t>
                        </m:r>
                      </m:den>
                    </m:f>
                  </m:oMath>
                </a14:m>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dirty="0">
                    <a:solidFill>
                      <a:srgbClr val="FF0000"/>
                    </a:solidFill>
                    <a:ea typeface="Cambria" panose="02040503050406030204" pitchFamily="18" charset="0"/>
                  </a:rPr>
                  <a:t>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1</m:t>
                        </m:r>
                      </m:num>
                      <m:den>
                        <m:r>
                          <a:rPr lang="en-US" sz="3200" b="0" i="1" smtClean="0">
                            <a:solidFill>
                              <a:srgbClr val="FF0000"/>
                            </a:solidFill>
                            <a:latin typeface="Cambria Math" panose="02040503050406030204" pitchFamily="18" charset="0"/>
                            <a:ea typeface="Cambria" panose="02040503050406030204" pitchFamily="18" charset="0"/>
                          </a:rPr>
                          <m:t>8</m:t>
                        </m:r>
                      </m:den>
                    </m:f>
                    <m:r>
                      <a:rPr lang="en-US" sz="3200" b="0" i="1" smtClean="0">
                        <a:solidFill>
                          <a:srgbClr val="FF0000"/>
                        </a:solidFill>
                        <a:latin typeface="Cambria Math" panose="02040503050406030204" pitchFamily="18" charset="0"/>
                        <a:ea typeface="Cambria" panose="02040503050406030204" pitchFamily="18" charset="0"/>
                      </a:rPr>
                      <m:t>=</m:t>
                    </m:r>
                    <m:f>
                      <m:fPr>
                        <m:ctrlPr>
                          <a:rPr lang="vi-VN" sz="3200" i="1">
                            <a:solidFill>
                              <a:srgbClr val="FF0000"/>
                            </a:solidFill>
                            <a:latin typeface="Cambria Math" panose="02040503050406030204" pitchFamily="18" charset="0"/>
                            <a:ea typeface="Cambria" panose="02040503050406030204" pitchFamily="18" charset="0"/>
                          </a:rPr>
                        </m:ctrlPr>
                      </m:fPr>
                      <m:num>
                        <m:r>
                          <a:rPr lang="en-US" sz="3200" b="0" i="1" smtClean="0">
                            <a:solidFill>
                              <a:srgbClr val="FF0000"/>
                            </a:solidFill>
                            <a:latin typeface="Cambria Math" panose="02040503050406030204" pitchFamily="18" charset="0"/>
                            <a:ea typeface="Cambria" panose="02040503050406030204" pitchFamily="18" charset="0"/>
                          </a:rPr>
                          <m:t>3</m:t>
                        </m:r>
                      </m:num>
                      <m:den>
                        <m:r>
                          <a:rPr lang="en-US" sz="3200" b="0" i="1" smtClean="0">
                            <a:solidFill>
                              <a:srgbClr val="FF0000"/>
                            </a:solidFill>
                            <a:latin typeface="Cambria Math" panose="02040503050406030204" pitchFamily="18" charset="0"/>
                            <a:ea typeface="Cambria" panose="02040503050406030204" pitchFamily="18" charset="0"/>
                          </a:rPr>
                          <m:t>8</m:t>
                        </m:r>
                      </m:den>
                    </m:f>
                    <m:r>
                      <m:rPr>
                        <m:nor/>
                      </m:rPr>
                      <a:rPr lang="en-US" sz="3200" dirty="0">
                        <a:solidFill>
                          <a:srgbClr val="FF0000"/>
                        </a:solidFill>
                        <a:latin typeface="Cambria" panose="02040503050406030204" pitchFamily="18" charset="0"/>
                        <a:ea typeface="Cambria" panose="02040503050406030204" pitchFamily="18" charset="0"/>
                      </a:rPr>
                      <m:t>(</m:t>
                    </m:r>
                    <m:r>
                      <m:rPr>
                        <m:nor/>
                      </m:rPr>
                      <a:rPr lang="en-US" sz="3200" dirty="0">
                        <a:solidFill>
                          <a:srgbClr val="FF0000"/>
                        </a:solidFill>
                        <a:latin typeface="Cambria" panose="02040503050406030204" pitchFamily="18" charset="0"/>
                        <a:ea typeface="Cambria" panose="02040503050406030204" pitchFamily="18" charset="0"/>
                      </a:rPr>
                      <m:t>c</m:t>
                    </m:r>
                    <m:r>
                      <m:rPr>
                        <m:nor/>
                      </m:rPr>
                      <a:rPr lang="en-US" sz="3200" dirty="0">
                        <a:solidFill>
                          <a:srgbClr val="FF0000"/>
                        </a:solidFill>
                        <a:latin typeface="Cambria" panose="02040503050406030204" pitchFamily="18" charset="0"/>
                        <a:ea typeface="Cambria" panose="02040503050406030204" pitchFamily="18" charset="0"/>
                      </a:rPr>
                      <m:t>á</m:t>
                    </m:r>
                    <m:r>
                      <m:rPr>
                        <m:nor/>
                      </m:rPr>
                      <a:rPr lang="en-US" sz="3200" dirty="0">
                        <a:solidFill>
                          <a:srgbClr val="FF0000"/>
                        </a:solidFill>
                        <a:latin typeface="Cambria" panose="02040503050406030204" pitchFamily="18" charset="0"/>
                        <a:ea typeface="Cambria" panose="02040503050406030204" pitchFamily="18" charset="0"/>
                      </a:rPr>
                      <m:t>i</m:t>
                    </m:r>
                    <m:r>
                      <m:rPr>
                        <m:nor/>
                      </m:rPr>
                      <a:rPr lang="en-US" sz="3200" dirty="0">
                        <a:solidFill>
                          <a:srgbClr val="FF0000"/>
                        </a:solidFill>
                        <a:latin typeface="Cambria" panose="02040503050406030204" pitchFamily="18" charset="0"/>
                        <a:ea typeface="Cambria" panose="02040503050406030204" pitchFamily="18" charset="0"/>
                      </a:rPr>
                      <m:t> </m:t>
                    </m:r>
                    <m:r>
                      <m:rPr>
                        <m:nor/>
                      </m:rPr>
                      <a:rPr lang="en-US" sz="3200" dirty="0">
                        <a:solidFill>
                          <a:srgbClr val="FF0000"/>
                        </a:solidFill>
                        <a:latin typeface="Cambria" panose="02040503050406030204" pitchFamily="18" charset="0"/>
                        <a:ea typeface="Cambria" panose="02040503050406030204" pitchFamily="18" charset="0"/>
                      </a:rPr>
                      <m:t>b</m:t>
                    </m:r>
                    <m:r>
                      <m:rPr>
                        <m:nor/>
                      </m:rPr>
                      <a:rPr lang="en-US" sz="3200" dirty="0">
                        <a:solidFill>
                          <a:srgbClr val="FF0000"/>
                        </a:solidFill>
                        <a:latin typeface="Cambria" panose="02040503050406030204" pitchFamily="18" charset="0"/>
                        <a:ea typeface="Cambria" panose="02040503050406030204" pitchFamily="18" charset="0"/>
                      </a:rPr>
                      <m:t>á</m:t>
                    </m:r>
                    <m:r>
                      <m:rPr>
                        <m:nor/>
                      </m:rPr>
                      <a:rPr lang="en-US" sz="3200" dirty="0">
                        <a:solidFill>
                          <a:srgbClr val="FF0000"/>
                        </a:solidFill>
                        <a:latin typeface="Cambria" panose="02040503050406030204" pitchFamily="18" charset="0"/>
                        <a:ea typeface="Cambria" panose="02040503050406030204" pitchFamily="18" charset="0"/>
                      </a:rPr>
                      <m:t>nh</m:t>
                    </m:r>
                    <m:r>
                      <m:rPr>
                        <m:nor/>
                      </m:rPr>
                      <a:rPr lang="en-US" sz="3200" dirty="0">
                        <a:solidFill>
                          <a:srgbClr val="FF0000"/>
                        </a:solidFill>
                        <a:latin typeface="Cambria" panose="02040503050406030204" pitchFamily="18" charset="0"/>
                        <a:ea typeface="Cambria" panose="02040503050406030204" pitchFamily="18" charset="0"/>
                      </a:rPr>
                      <m:t>)</m:t>
                    </m:r>
                  </m:oMath>
                </a14:m>
                <a:endParaRPr lang="en-US" sz="3200" b="0" dirty="0">
                  <a:solidFill>
                    <a:srgbClr val="FF0000"/>
                  </a:solidFill>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Còn lại số phần bánh chưng chưa ăn là:</a:t>
                </a:r>
                <a:endParaRPr lang="en-US" sz="3200" dirty="0">
                  <a:solidFill>
                    <a:srgbClr val="FF0000"/>
                  </a:solidFill>
                  <a:latin typeface="Cambria" panose="02040503050406030204" pitchFamily="18" charset="0"/>
                  <a:ea typeface="Cambria" panose="02040503050406030204" pitchFamily="18" charset="0"/>
                </a:endParaRPr>
              </a:p>
              <a:p>
                <a:pPr lvl="0" algn="ct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b="0" i="1" smtClean="0">
                            <a:solidFill>
                              <a:srgbClr val="FF0000"/>
                            </a:solidFill>
                            <a:latin typeface="Cambria Math" panose="02040503050406030204" pitchFamily="18" charset="0"/>
                            <a:ea typeface="Cambria" panose="02040503050406030204" pitchFamily="18" charset="0"/>
                          </a:rPr>
                          <m:t>3</m:t>
                        </m:r>
                      </m:num>
                      <m:den>
                        <m:r>
                          <a:rPr lang="en-US" sz="3200" i="1">
                            <a:solidFill>
                              <a:srgbClr val="FF0000"/>
                            </a:solidFill>
                            <a:latin typeface="Cambria Math" panose="02040503050406030204" pitchFamily="18" charset="0"/>
                            <a:ea typeface="Cambria" panose="02040503050406030204" pitchFamily="18" charset="0"/>
                          </a:rPr>
                          <m:t>8</m:t>
                        </m:r>
                      </m:den>
                    </m:f>
                  </m:oMath>
                </a14:m>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b="0" i="1" smtClean="0">
                            <a:solidFill>
                              <a:srgbClr val="FF0000"/>
                            </a:solidFill>
                            <a:latin typeface="Cambria Math" panose="02040503050406030204" pitchFamily="18" charset="0"/>
                            <a:ea typeface="Cambria" panose="02040503050406030204" pitchFamily="18" charset="0"/>
                          </a:rPr>
                          <m:t>5</m:t>
                        </m:r>
                      </m:num>
                      <m:den>
                        <m:r>
                          <a:rPr lang="en-US" sz="3200" i="1">
                            <a:solidFill>
                              <a:srgbClr val="FF0000"/>
                            </a:solidFill>
                            <a:latin typeface="Cambria Math" panose="02040503050406030204" pitchFamily="18" charset="0"/>
                            <a:ea typeface="Cambria" panose="02040503050406030204" pitchFamily="18" charset="0"/>
                          </a:rPr>
                          <m:t>8</m:t>
                        </m:r>
                      </m:den>
                    </m:f>
                  </m:oMath>
                </a14:m>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bánh)</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5</m:t>
                        </m:r>
                      </m:num>
                      <m:den>
                        <m:r>
                          <a:rPr lang="en-US" sz="3200" i="1">
                            <a:solidFill>
                              <a:srgbClr val="FF0000"/>
                            </a:solidFill>
                            <a:latin typeface="Cambria Math" panose="02040503050406030204" pitchFamily="18" charset="0"/>
                            <a:ea typeface="Cambria" panose="02040503050406030204" pitchFamily="18" charset="0"/>
                          </a:rPr>
                          <m:t>8</m:t>
                        </m:r>
                      </m:den>
                    </m:f>
                  </m:oMath>
                </a14:m>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bánh</a:t>
                </a:r>
              </a:p>
            </p:txBody>
          </p:sp>
        </mc:Choice>
        <mc:Fallback xmlns="">
          <p:sp>
            <p:nvSpPr>
              <p:cNvPr id="5" name="TextBox 4">
                <a:extLst>
                  <a:ext uri="{FF2B5EF4-FFF2-40B4-BE49-F238E27FC236}">
                    <a16:creationId xmlns:a16="http://schemas.microsoft.com/office/drawing/2014/main" id="{8BE103D0-BF88-EF0A-0283-2E0412A01628}"/>
                  </a:ext>
                </a:extLst>
              </p:cNvPr>
              <p:cNvSpPr txBox="1">
                <a:spLocks noRot="1" noChangeAspect="1" noMove="1" noResize="1" noEditPoints="1" noAdjustHandles="1" noChangeArrowheads="1" noChangeShapeType="1" noTextEdit="1"/>
              </p:cNvSpPr>
              <p:nvPr/>
            </p:nvSpPr>
            <p:spPr>
              <a:xfrm>
                <a:off x="1201478" y="2317898"/>
                <a:ext cx="10441173" cy="3683188"/>
              </a:xfrm>
              <a:prstGeom prst="rect">
                <a:avLst/>
              </a:prstGeom>
              <a:blipFill>
                <a:blip r:embed="rId4"/>
                <a:stretch>
                  <a:fillRect t="-2152" r="-1518" b="-1325"/>
                </a:stretch>
              </a:blipFill>
            </p:spPr>
            <p:txBody>
              <a:bodyPr/>
              <a:lstStyle/>
              <a:p>
                <a:r>
                  <a:rPr lang="en-US">
                    <a:noFill/>
                  </a:rPr>
                  <a:t> </a:t>
                </a:r>
              </a:p>
            </p:txBody>
          </p:sp>
        </mc:Fallback>
      </mc:AlternateContent>
    </p:spTree>
    <p:extLst>
      <p:ext uri="{BB962C8B-B14F-4D97-AF65-F5344CB8AC3E}">
        <p14:creationId xmlns:p14="http://schemas.microsoft.com/office/powerpoint/2010/main" val="2865706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Để thử lại kết quả phép cộng ta làm phép tính gì?</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3104706" y="3381154"/>
            <a:ext cx="5670556" cy="2111355"/>
          </a:xfrm>
          <a:custGeom>
            <a:avLst/>
            <a:gdLst>
              <a:gd name="connsiteX0" fmla="*/ 0 w 5670556"/>
              <a:gd name="connsiteY0" fmla="*/ 197707 h 2111355"/>
              <a:gd name="connsiteX1" fmla="*/ 197707 w 5670556"/>
              <a:gd name="connsiteY1" fmla="*/ 0 h 2111355"/>
              <a:gd name="connsiteX2" fmla="*/ 5472849 w 5670556"/>
              <a:gd name="connsiteY2" fmla="*/ 0 h 2111355"/>
              <a:gd name="connsiteX3" fmla="*/ 5670556 w 5670556"/>
              <a:gd name="connsiteY3" fmla="*/ 197707 h 2111355"/>
              <a:gd name="connsiteX4" fmla="*/ 5670556 w 5670556"/>
              <a:gd name="connsiteY4" fmla="*/ 1913648 h 2111355"/>
              <a:gd name="connsiteX5" fmla="*/ 5472849 w 5670556"/>
              <a:gd name="connsiteY5" fmla="*/ 2111355 h 2111355"/>
              <a:gd name="connsiteX6" fmla="*/ 197707 w 5670556"/>
              <a:gd name="connsiteY6" fmla="*/ 2111355 h 2111355"/>
              <a:gd name="connsiteX7" fmla="*/ 0 w 5670556"/>
              <a:gd name="connsiteY7" fmla="*/ 1913648 h 2111355"/>
              <a:gd name="connsiteX8" fmla="*/ 0 w 5670556"/>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0556" h="2111355" fill="none" extrusionOk="0">
                <a:moveTo>
                  <a:pt x="0" y="197707"/>
                </a:moveTo>
                <a:cubicBezTo>
                  <a:pt x="-15715" y="85974"/>
                  <a:pt x="96767" y="6748"/>
                  <a:pt x="197707" y="0"/>
                </a:cubicBezTo>
                <a:cubicBezTo>
                  <a:pt x="2513147" y="130954"/>
                  <a:pt x="4030637" y="43574"/>
                  <a:pt x="5472849" y="0"/>
                </a:cubicBezTo>
                <a:cubicBezTo>
                  <a:pt x="5588871" y="10521"/>
                  <a:pt x="5683522" y="104399"/>
                  <a:pt x="5670556" y="197707"/>
                </a:cubicBezTo>
                <a:cubicBezTo>
                  <a:pt x="5547759" y="497180"/>
                  <a:pt x="5788696" y="1189353"/>
                  <a:pt x="5670556" y="1913648"/>
                </a:cubicBezTo>
                <a:cubicBezTo>
                  <a:pt x="5660749" y="2024449"/>
                  <a:pt x="5577894" y="2108494"/>
                  <a:pt x="5472849" y="2111355"/>
                </a:cubicBezTo>
                <a:cubicBezTo>
                  <a:pt x="3096614" y="2266552"/>
                  <a:pt x="1460134" y="2274375"/>
                  <a:pt x="197707" y="2111355"/>
                </a:cubicBezTo>
                <a:cubicBezTo>
                  <a:pt x="89560" y="2097238"/>
                  <a:pt x="-18706" y="2033762"/>
                  <a:pt x="0" y="1913648"/>
                </a:cubicBezTo>
                <a:cubicBezTo>
                  <a:pt x="3515" y="1592030"/>
                  <a:pt x="82254" y="398424"/>
                  <a:pt x="0" y="197707"/>
                </a:cubicBezTo>
                <a:close/>
              </a:path>
              <a:path w="5670556" h="2111355" stroke="0" extrusionOk="0">
                <a:moveTo>
                  <a:pt x="0" y="197707"/>
                </a:moveTo>
                <a:cubicBezTo>
                  <a:pt x="-16699" y="78216"/>
                  <a:pt x="76022" y="4689"/>
                  <a:pt x="197707" y="0"/>
                </a:cubicBezTo>
                <a:cubicBezTo>
                  <a:pt x="2595727" y="132882"/>
                  <a:pt x="4851196" y="-84951"/>
                  <a:pt x="5472849" y="0"/>
                </a:cubicBezTo>
                <a:cubicBezTo>
                  <a:pt x="5576899" y="5021"/>
                  <a:pt x="5669934" y="91954"/>
                  <a:pt x="5670556" y="197707"/>
                </a:cubicBezTo>
                <a:cubicBezTo>
                  <a:pt x="5636737" y="837159"/>
                  <a:pt x="5569641" y="1165858"/>
                  <a:pt x="5670556" y="1913648"/>
                </a:cubicBezTo>
                <a:cubicBezTo>
                  <a:pt x="5676130" y="2023500"/>
                  <a:pt x="5586576" y="2102019"/>
                  <a:pt x="5472849" y="2111355"/>
                </a:cubicBezTo>
                <a:cubicBezTo>
                  <a:pt x="4048668" y="2198994"/>
                  <a:pt x="12749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err="1">
                <a:solidFill>
                  <a:srgbClr val="FF3300"/>
                </a:solidFill>
                <a:latin typeface="Calibri" panose="020F0502020204030204" pitchFamily="34" charset="0"/>
                <a:cs typeface="Calibri" panose="020F0502020204030204" pitchFamily="34" charset="0"/>
              </a:rPr>
              <a:t>Phép</a:t>
            </a:r>
            <a:r>
              <a:rPr lang="en-US" sz="6000" b="1" dirty="0">
                <a:solidFill>
                  <a:srgbClr val="FF3300"/>
                </a:solidFill>
                <a:latin typeface="Calibri" panose="020F0502020204030204" pitchFamily="34" charset="0"/>
                <a:cs typeface="Calibri" panose="020F0502020204030204" pitchFamily="34" charset="0"/>
              </a:rPr>
              <a:t> </a:t>
            </a:r>
            <a:r>
              <a:rPr lang="en-US" sz="6000" b="1" dirty="0" err="1">
                <a:solidFill>
                  <a:srgbClr val="FF3300"/>
                </a:solidFill>
                <a:latin typeface="Calibri" panose="020F0502020204030204" pitchFamily="34" charset="0"/>
                <a:cs typeface="Calibri" panose="020F0502020204030204" pitchFamily="34" charset="0"/>
              </a:rPr>
              <a:t>tính</a:t>
            </a:r>
            <a:r>
              <a:rPr lang="en-US" sz="6000" b="1" dirty="0">
                <a:solidFill>
                  <a:srgbClr val="FF3300"/>
                </a:solidFill>
                <a:latin typeface="Calibri" panose="020F0502020204030204" pitchFamily="34" charset="0"/>
                <a:cs typeface="Calibri" panose="020F0502020204030204" pitchFamily="34" charset="0"/>
              </a:rPr>
              <a:t> </a:t>
            </a:r>
            <a:r>
              <a:rPr lang="en-US" sz="6000" b="1" dirty="0" err="1">
                <a:solidFill>
                  <a:srgbClr val="FF3300"/>
                </a:solidFill>
                <a:latin typeface="Calibri" panose="020F0502020204030204" pitchFamily="34" charset="0"/>
                <a:cs typeface="Calibri" panose="020F0502020204030204" pitchFamily="34" charset="0"/>
              </a:rPr>
              <a:t>trừ</a:t>
            </a: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D8708101-FA9A-D58F-06F4-02D13D4255D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85A96D11-361E-2F33-D2C9-1703743B0337}"/>
              </a:ext>
            </a:extLst>
          </p:cNvPr>
          <p:cNvGrpSpPr/>
          <p:nvPr/>
        </p:nvGrpSpPr>
        <p:grpSpPr>
          <a:xfrm>
            <a:off x="593560" y="612849"/>
            <a:ext cx="11004880" cy="1348141"/>
            <a:chOff x="308203" y="2337884"/>
            <a:chExt cx="12870924" cy="1399406"/>
          </a:xfrm>
        </p:grpSpPr>
        <p:sp>
          <p:nvSpPr>
            <p:cNvPr id="6" name="Rectangle: Rounded Corners 3">
              <a:extLst>
                <a:ext uri="{FF2B5EF4-FFF2-40B4-BE49-F238E27FC236}">
                  <a16:creationId xmlns:a16="http://schemas.microsoft.com/office/drawing/2014/main" id="{93166EE5-F580-F39D-4078-96F503D4CE40}"/>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Khi tính giá trị biểu thức có dấu ngoặc ta làm như thế nào?</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7BE10E69-C29B-90FF-82A4-95597F5B805F}"/>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D74DD8A4-2B4E-505E-42D1-E1863CD702DF}"/>
              </a:ext>
            </a:extLst>
          </p:cNvPr>
          <p:cNvSpPr/>
          <p:nvPr/>
        </p:nvSpPr>
        <p:spPr>
          <a:xfrm>
            <a:off x="2317898" y="3381154"/>
            <a:ext cx="7389628" cy="2111355"/>
          </a:xfrm>
          <a:custGeom>
            <a:avLst/>
            <a:gdLst>
              <a:gd name="connsiteX0" fmla="*/ 0 w 7389628"/>
              <a:gd name="connsiteY0" fmla="*/ 197707 h 2111355"/>
              <a:gd name="connsiteX1" fmla="*/ 197707 w 7389628"/>
              <a:gd name="connsiteY1" fmla="*/ 0 h 2111355"/>
              <a:gd name="connsiteX2" fmla="*/ 7191921 w 7389628"/>
              <a:gd name="connsiteY2" fmla="*/ 0 h 2111355"/>
              <a:gd name="connsiteX3" fmla="*/ 7389628 w 7389628"/>
              <a:gd name="connsiteY3" fmla="*/ 197707 h 2111355"/>
              <a:gd name="connsiteX4" fmla="*/ 7389628 w 7389628"/>
              <a:gd name="connsiteY4" fmla="*/ 1913648 h 2111355"/>
              <a:gd name="connsiteX5" fmla="*/ 7191921 w 7389628"/>
              <a:gd name="connsiteY5" fmla="*/ 2111355 h 2111355"/>
              <a:gd name="connsiteX6" fmla="*/ 197707 w 7389628"/>
              <a:gd name="connsiteY6" fmla="*/ 2111355 h 2111355"/>
              <a:gd name="connsiteX7" fmla="*/ 0 w 7389628"/>
              <a:gd name="connsiteY7" fmla="*/ 1913648 h 2111355"/>
              <a:gd name="connsiteX8" fmla="*/ 0 w 7389628"/>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628" h="2111355" fill="none" extrusionOk="0">
                <a:moveTo>
                  <a:pt x="0" y="197707"/>
                </a:moveTo>
                <a:cubicBezTo>
                  <a:pt x="-15715" y="85974"/>
                  <a:pt x="96767" y="6748"/>
                  <a:pt x="197707" y="0"/>
                </a:cubicBezTo>
                <a:cubicBezTo>
                  <a:pt x="1556390" y="130954"/>
                  <a:pt x="4131593" y="43574"/>
                  <a:pt x="7191921" y="0"/>
                </a:cubicBezTo>
                <a:cubicBezTo>
                  <a:pt x="7307943" y="10521"/>
                  <a:pt x="7402594" y="104399"/>
                  <a:pt x="7389628" y="197707"/>
                </a:cubicBezTo>
                <a:cubicBezTo>
                  <a:pt x="7266831" y="497180"/>
                  <a:pt x="7507768" y="1189353"/>
                  <a:pt x="7389628" y="1913648"/>
                </a:cubicBezTo>
                <a:cubicBezTo>
                  <a:pt x="7379821" y="2024449"/>
                  <a:pt x="7296966" y="2108494"/>
                  <a:pt x="7191921" y="2111355"/>
                </a:cubicBezTo>
                <a:cubicBezTo>
                  <a:pt x="5629398" y="2266552"/>
                  <a:pt x="3595216" y="2274375"/>
                  <a:pt x="197707" y="2111355"/>
                </a:cubicBezTo>
                <a:cubicBezTo>
                  <a:pt x="89560" y="2097238"/>
                  <a:pt x="-18706" y="2033762"/>
                  <a:pt x="0" y="1913648"/>
                </a:cubicBezTo>
                <a:cubicBezTo>
                  <a:pt x="3515" y="1592030"/>
                  <a:pt x="82254" y="398424"/>
                  <a:pt x="0" y="197707"/>
                </a:cubicBezTo>
                <a:close/>
              </a:path>
              <a:path w="7389628" h="2111355" stroke="0" extrusionOk="0">
                <a:moveTo>
                  <a:pt x="0" y="197707"/>
                </a:moveTo>
                <a:cubicBezTo>
                  <a:pt x="-16699" y="78216"/>
                  <a:pt x="76022" y="4689"/>
                  <a:pt x="197707" y="0"/>
                </a:cubicBezTo>
                <a:cubicBezTo>
                  <a:pt x="1575306" y="132882"/>
                  <a:pt x="4004887" y="-84951"/>
                  <a:pt x="7191921" y="0"/>
                </a:cubicBezTo>
                <a:cubicBezTo>
                  <a:pt x="7295971" y="5021"/>
                  <a:pt x="7389006" y="91954"/>
                  <a:pt x="7389628" y="197707"/>
                </a:cubicBezTo>
                <a:cubicBezTo>
                  <a:pt x="7355809" y="837159"/>
                  <a:pt x="7288713" y="1165858"/>
                  <a:pt x="7389628" y="1913648"/>
                </a:cubicBezTo>
                <a:cubicBezTo>
                  <a:pt x="7395202" y="2023500"/>
                  <a:pt x="7305648" y="2102019"/>
                  <a:pt x="7191921" y="2111355"/>
                </a:cubicBezTo>
                <a:cubicBezTo>
                  <a:pt x="5790275" y="2198994"/>
                  <a:pt x="31887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a:solidFill>
                  <a:srgbClr val="FF3300"/>
                </a:solidFill>
                <a:latin typeface="Calibri" panose="020F0502020204030204" pitchFamily="34" charset="0"/>
                <a:cs typeface="Calibri" panose="020F0502020204030204" pitchFamily="34" charset="0"/>
              </a:rPr>
              <a:t>Làm trong ngoặc trước</a:t>
            </a: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AED67268-5B80-DEB8-6D5F-2C842645DE69}"/>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2A29FC9F-2C17-C6D7-7AB6-4822EEDF5B46}"/>
              </a:ext>
            </a:extLst>
          </p:cNvPr>
          <p:cNvGrpSpPr/>
          <p:nvPr/>
        </p:nvGrpSpPr>
        <p:grpSpPr>
          <a:xfrm>
            <a:off x="593560" y="612849"/>
            <a:ext cx="11004880" cy="1348141"/>
            <a:chOff x="308203" y="2337884"/>
            <a:chExt cx="12870924" cy="1399406"/>
          </a:xfrm>
        </p:grpSpPr>
        <p:sp>
          <p:nvSpPr>
            <p:cNvPr id="12" name="Rectangle: Rounded Corners 3">
              <a:extLst>
                <a:ext uri="{FF2B5EF4-FFF2-40B4-BE49-F238E27FC236}">
                  <a16:creationId xmlns:a16="http://schemas.microsoft.com/office/drawing/2014/main" id="{3E752978-1E8E-F7BB-932B-7CD3F4FF023A}"/>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Muốn tìm 2 số khi biết tổng và hiệu ta làm thế nào?</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3" name="Picture 4">
              <a:extLst>
                <a:ext uri="{FF2B5EF4-FFF2-40B4-BE49-F238E27FC236}">
                  <a16:creationId xmlns:a16="http://schemas.microsoft.com/office/drawing/2014/main" id="{8E92BC8F-CB1B-B406-237A-02C76FCDD3A8}"/>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14" name="Rectangle: Rounded Corners 24">
            <a:extLst>
              <a:ext uri="{FF2B5EF4-FFF2-40B4-BE49-F238E27FC236}">
                <a16:creationId xmlns:a16="http://schemas.microsoft.com/office/drawing/2014/main" id="{3859A4C2-12AD-3F04-677B-B6293CE8B440}"/>
              </a:ext>
            </a:extLst>
          </p:cNvPr>
          <p:cNvSpPr/>
          <p:nvPr/>
        </p:nvSpPr>
        <p:spPr>
          <a:xfrm>
            <a:off x="2317898" y="3381154"/>
            <a:ext cx="7389628" cy="2111355"/>
          </a:xfrm>
          <a:custGeom>
            <a:avLst/>
            <a:gdLst>
              <a:gd name="connsiteX0" fmla="*/ 0 w 7389628"/>
              <a:gd name="connsiteY0" fmla="*/ 197707 h 2111355"/>
              <a:gd name="connsiteX1" fmla="*/ 197707 w 7389628"/>
              <a:gd name="connsiteY1" fmla="*/ 0 h 2111355"/>
              <a:gd name="connsiteX2" fmla="*/ 7191921 w 7389628"/>
              <a:gd name="connsiteY2" fmla="*/ 0 h 2111355"/>
              <a:gd name="connsiteX3" fmla="*/ 7389628 w 7389628"/>
              <a:gd name="connsiteY3" fmla="*/ 197707 h 2111355"/>
              <a:gd name="connsiteX4" fmla="*/ 7389628 w 7389628"/>
              <a:gd name="connsiteY4" fmla="*/ 1913648 h 2111355"/>
              <a:gd name="connsiteX5" fmla="*/ 7191921 w 7389628"/>
              <a:gd name="connsiteY5" fmla="*/ 2111355 h 2111355"/>
              <a:gd name="connsiteX6" fmla="*/ 197707 w 7389628"/>
              <a:gd name="connsiteY6" fmla="*/ 2111355 h 2111355"/>
              <a:gd name="connsiteX7" fmla="*/ 0 w 7389628"/>
              <a:gd name="connsiteY7" fmla="*/ 1913648 h 2111355"/>
              <a:gd name="connsiteX8" fmla="*/ 0 w 7389628"/>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628" h="2111355" fill="none" extrusionOk="0">
                <a:moveTo>
                  <a:pt x="0" y="197707"/>
                </a:moveTo>
                <a:cubicBezTo>
                  <a:pt x="-15715" y="85974"/>
                  <a:pt x="96767" y="6748"/>
                  <a:pt x="197707" y="0"/>
                </a:cubicBezTo>
                <a:cubicBezTo>
                  <a:pt x="1556390" y="130954"/>
                  <a:pt x="4131593" y="43574"/>
                  <a:pt x="7191921" y="0"/>
                </a:cubicBezTo>
                <a:cubicBezTo>
                  <a:pt x="7307943" y="10521"/>
                  <a:pt x="7402594" y="104399"/>
                  <a:pt x="7389628" y="197707"/>
                </a:cubicBezTo>
                <a:cubicBezTo>
                  <a:pt x="7266831" y="497180"/>
                  <a:pt x="7507768" y="1189353"/>
                  <a:pt x="7389628" y="1913648"/>
                </a:cubicBezTo>
                <a:cubicBezTo>
                  <a:pt x="7379821" y="2024449"/>
                  <a:pt x="7296966" y="2108494"/>
                  <a:pt x="7191921" y="2111355"/>
                </a:cubicBezTo>
                <a:cubicBezTo>
                  <a:pt x="5629398" y="2266552"/>
                  <a:pt x="3595216" y="2274375"/>
                  <a:pt x="197707" y="2111355"/>
                </a:cubicBezTo>
                <a:cubicBezTo>
                  <a:pt x="89560" y="2097238"/>
                  <a:pt x="-18706" y="2033762"/>
                  <a:pt x="0" y="1913648"/>
                </a:cubicBezTo>
                <a:cubicBezTo>
                  <a:pt x="3515" y="1592030"/>
                  <a:pt x="82254" y="398424"/>
                  <a:pt x="0" y="197707"/>
                </a:cubicBezTo>
                <a:close/>
              </a:path>
              <a:path w="7389628" h="2111355" stroke="0" extrusionOk="0">
                <a:moveTo>
                  <a:pt x="0" y="197707"/>
                </a:moveTo>
                <a:cubicBezTo>
                  <a:pt x="-16699" y="78216"/>
                  <a:pt x="76022" y="4689"/>
                  <a:pt x="197707" y="0"/>
                </a:cubicBezTo>
                <a:cubicBezTo>
                  <a:pt x="1575306" y="132882"/>
                  <a:pt x="4004887" y="-84951"/>
                  <a:pt x="7191921" y="0"/>
                </a:cubicBezTo>
                <a:cubicBezTo>
                  <a:pt x="7295971" y="5021"/>
                  <a:pt x="7389006" y="91954"/>
                  <a:pt x="7389628" y="197707"/>
                </a:cubicBezTo>
                <a:cubicBezTo>
                  <a:pt x="7355809" y="837159"/>
                  <a:pt x="7288713" y="1165858"/>
                  <a:pt x="7389628" y="1913648"/>
                </a:cubicBezTo>
                <a:cubicBezTo>
                  <a:pt x="7395202" y="2023500"/>
                  <a:pt x="7305648" y="2102019"/>
                  <a:pt x="7191921" y="2111355"/>
                </a:cubicBezTo>
                <a:cubicBezTo>
                  <a:pt x="5790275" y="2198994"/>
                  <a:pt x="31887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FF3300"/>
                </a:solidFill>
                <a:latin typeface="Calibri" panose="020F0502020204030204" pitchFamily="34" charset="0"/>
                <a:cs typeface="Calibri" panose="020F0502020204030204" pitchFamily="34" charset="0"/>
              </a:rPr>
              <a:t>Tìm số lớn</a:t>
            </a:r>
            <a:endParaRPr lang="en-US" sz="6000" b="1" dirty="0">
              <a:solidFill>
                <a:srgbClr val="FF3300"/>
              </a:solidFill>
              <a:latin typeface="Calibri" panose="020F0502020204030204" pitchFamily="34" charset="0"/>
              <a:cs typeface="Calibri" panose="020F0502020204030204" pitchFamily="34" charset="0"/>
            </a:endParaRPr>
          </a:p>
          <a:p>
            <a:pPr lvl="0" algn="ctr">
              <a:defRPr/>
            </a:pPr>
            <a:r>
              <a:rPr lang="vi-VN" sz="6000" b="1" dirty="0">
                <a:solidFill>
                  <a:srgbClr val="FF3300"/>
                </a:solidFill>
                <a:latin typeface="Calibri" panose="020F0502020204030204" pitchFamily="34" charset="0"/>
                <a:cs typeface="Calibri" panose="020F0502020204030204" pitchFamily="34" charset="0"/>
              </a:rPr>
              <a:t>= (tổng +</a:t>
            </a:r>
            <a:r>
              <a:rPr lang="en-US" sz="6000" b="1" dirty="0">
                <a:solidFill>
                  <a:srgbClr val="FF3300"/>
                </a:solidFill>
                <a:latin typeface="Calibri" panose="020F0502020204030204" pitchFamily="34" charset="0"/>
                <a:cs typeface="Calibri" panose="020F0502020204030204" pitchFamily="34" charset="0"/>
              </a:rPr>
              <a:t> </a:t>
            </a:r>
            <a:r>
              <a:rPr lang="vi-VN" sz="6000" b="1" dirty="0">
                <a:solidFill>
                  <a:srgbClr val="FF3300"/>
                </a:solidFill>
                <a:latin typeface="Calibri" panose="020F0502020204030204" pitchFamily="34" charset="0"/>
                <a:cs typeface="Calibri" panose="020F0502020204030204" pitchFamily="34" charset="0"/>
              </a:rPr>
              <a:t>hiệu )</a:t>
            </a:r>
            <a:r>
              <a:rPr lang="en-US" sz="6000" b="1" dirty="0">
                <a:solidFill>
                  <a:srgbClr val="FF3300"/>
                </a:solidFill>
                <a:latin typeface="Calibri" panose="020F0502020204030204" pitchFamily="34" charset="0"/>
                <a:cs typeface="Calibri" panose="020F0502020204030204" pitchFamily="34" charset="0"/>
              </a:rPr>
              <a:t> </a:t>
            </a:r>
            <a:r>
              <a:rPr lang="vi-VN" sz="6000" b="1" dirty="0">
                <a:solidFill>
                  <a:srgbClr val="FF3300"/>
                </a:solidFill>
                <a:latin typeface="Calibri" panose="020F0502020204030204" pitchFamily="34" charset="0"/>
                <a:cs typeface="Calibri" panose="020F0502020204030204" pitchFamily="34" charset="0"/>
              </a:rPr>
              <a:t>:</a:t>
            </a:r>
            <a:r>
              <a:rPr lang="en-US" sz="6000" b="1" dirty="0">
                <a:solidFill>
                  <a:srgbClr val="FF3300"/>
                </a:solidFill>
                <a:latin typeface="Calibri" panose="020F0502020204030204" pitchFamily="34" charset="0"/>
                <a:cs typeface="Calibri" panose="020F0502020204030204" pitchFamily="34" charset="0"/>
              </a:rPr>
              <a:t> </a:t>
            </a:r>
            <a:r>
              <a:rPr lang="vi-VN" sz="6000" b="1" dirty="0">
                <a:solidFill>
                  <a:srgbClr val="FF3300"/>
                </a:solidFill>
                <a:latin typeface="Calibri" panose="020F0502020204030204" pitchFamily="34" charset="0"/>
                <a:cs typeface="Calibri" panose="020F0502020204030204" pitchFamily="34" charset="0"/>
              </a:rPr>
              <a:t>2</a:t>
            </a: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3313045" y="3762672"/>
            <a:ext cx="468289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orange text&#10;&#10;Description automatically generated">
            <a:extLst>
              <a:ext uri="{FF2B5EF4-FFF2-40B4-BE49-F238E27FC236}">
                <a16:creationId xmlns:a16="http://schemas.microsoft.com/office/drawing/2014/main" id="{038D1B67-01CF-872C-CC7A-32367B79E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3742952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1.35802E-6 L 0.23246 -0.00062 " pathEditMode="relative" rAng="0" ptsTypes="AA">
                                      <p:cBhvr>
                                        <p:cTn id="6" dur="2000" fill="hold"/>
                                        <p:tgtEl>
                                          <p:spTgt spid="2050"/>
                                        </p:tgtEl>
                                        <p:attrNameLst>
                                          <p:attrName>ppt_x</p:attrName>
                                          <p:attrName>ppt_y</p:attrName>
                                        </p:attrNameLst>
                                      </p:cBhvr>
                                      <p:rCtr x="11615" y="-31"/>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 name="标题 1" hidden="1"/>
          <p:cNvSpPr>
            <a:spLocks noGrp="1"/>
          </p:cNvSpPr>
          <p:nvPr>
            <p:ph type="title" idx="4294967295"/>
          </p:nvPr>
        </p:nvSpPr>
        <p:spPr>
          <a:xfrm>
            <a:off x="838389" y="365780"/>
            <a:ext cx="10515224" cy="1324636"/>
          </a:xfrm>
        </p:spPr>
        <p:txBody>
          <a:bodyPr/>
          <a:lstStyle/>
          <a:p>
            <a:endParaRPr lang="zh-CN" altLang="en-US">
              <a:latin typeface="+mn-lt"/>
              <a:ea typeface="+mn-ea"/>
              <a:cs typeface="+mn-ea"/>
              <a:sym typeface="+mn-lt"/>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Calibri" panose="020F0502020204030204" pitchFamily="34" charset="0"/>
                <a:ea typeface="Arial-Rounded" panose="020B0500000000000000" pitchFamily="34" charset="0"/>
                <a:cs typeface="Calibri" panose="020F0502020204030204" pitchFamily="34" charset="0"/>
              </a:rPr>
              <a:t>1</a:t>
            </a:r>
            <a:endParaRPr lang="vi-VN" sz="4800" b="1" dirty="0">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E8040D-4AC9-4356-B0A3-988C70618A8A}"/>
              </a:ext>
            </a:extLst>
          </p:cNvPr>
          <p:cNvSpPr txBox="1"/>
          <p:nvPr/>
        </p:nvSpPr>
        <p:spPr>
          <a:xfrm>
            <a:off x="1217427" y="371915"/>
            <a:ext cx="5629939" cy="646331"/>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ea typeface="Arial-Rounded" panose="020B0500000000000000" pitchFamily="34" charset="0"/>
                <a:cs typeface="Calibri" panose="020F0502020204030204" pitchFamily="34" charset="0"/>
              </a:rPr>
              <a:t>Tính rồi thử lại (theo mẫu).</a:t>
            </a:r>
          </a:p>
        </p:txBody>
      </p:sp>
      <p:pic>
        <p:nvPicPr>
          <p:cNvPr id="5" name="Picture 4">
            <a:extLst>
              <a:ext uri="{FF2B5EF4-FFF2-40B4-BE49-F238E27FC236}">
                <a16:creationId xmlns:a16="http://schemas.microsoft.com/office/drawing/2014/main" id="{51D016B4-4E55-F8BA-DA50-F59B34F34AC3}"/>
              </a:ext>
            </a:extLst>
          </p:cNvPr>
          <p:cNvPicPr>
            <a:picLocks noChangeAspect="1"/>
          </p:cNvPicPr>
          <p:nvPr/>
        </p:nvPicPr>
        <p:blipFill>
          <a:blip r:embed="rId3"/>
          <a:stretch>
            <a:fillRect/>
          </a:stretch>
        </p:blipFill>
        <p:spPr>
          <a:xfrm>
            <a:off x="669851" y="1554381"/>
            <a:ext cx="11142699" cy="1757993"/>
          </a:xfrm>
          <a:prstGeom prst="rect">
            <a:avLst/>
          </a:prstGeom>
        </p:spPr>
      </p:pic>
      <p:sp>
        <p:nvSpPr>
          <p:cNvPr id="7" name="TextBox 6">
            <a:extLst>
              <a:ext uri="{FF2B5EF4-FFF2-40B4-BE49-F238E27FC236}">
                <a16:creationId xmlns:a16="http://schemas.microsoft.com/office/drawing/2014/main" id="{6DF09808-534F-ADB1-7F3B-0773B8277F83}"/>
              </a:ext>
            </a:extLst>
          </p:cNvPr>
          <p:cNvSpPr txBox="1"/>
          <p:nvPr/>
        </p:nvSpPr>
        <p:spPr>
          <a:xfrm>
            <a:off x="1190847" y="3540642"/>
            <a:ext cx="10558130" cy="646331"/>
          </a:xfrm>
          <a:prstGeom prst="rect">
            <a:avLst/>
          </a:prstGeom>
          <a:noFill/>
        </p:spPr>
        <p:txBody>
          <a:bodyPr wrap="square" rtlCol="0">
            <a:spAutoFit/>
          </a:bodyPr>
          <a:lstStyle/>
          <a:p>
            <a:r>
              <a:rPr lang="pt-BR" sz="3600" b="1" dirty="0">
                <a:latin typeface="Cambria" panose="02040503050406030204" pitchFamily="18" charset="0"/>
                <a:ea typeface="Cambria" panose="02040503050406030204" pitchFamily="18" charset="0"/>
              </a:rPr>
              <a:t>a) 8 549 + 9 627                                       b) 35,71 – 29,4</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9ED5C95-09D3-5EF6-DA87-DB7AFFF190EC}"/>
                  </a:ext>
                </a:extLst>
              </p:cNvPr>
              <p:cNvSpPr txBox="1"/>
              <p:nvPr/>
            </p:nvSpPr>
            <p:spPr>
              <a:xfrm>
                <a:off x="1499190" y="4465675"/>
                <a:ext cx="9824484" cy="1070358"/>
              </a:xfrm>
              <a:prstGeom prst="rect">
                <a:avLst/>
              </a:prstGeom>
              <a:noFill/>
            </p:spPr>
            <p:txBody>
              <a:bodyPr wrap="square" rtlCol="0">
                <a:spAutoFit/>
              </a:bodyPr>
              <a:lstStyle/>
              <a:p>
                <a:pPr algn="ctr"/>
                <a:r>
                  <a:rPr lang="pt-BR" sz="4400" b="1" dirty="0">
                    <a:latin typeface="Cambria" panose="02040503050406030204" pitchFamily="18" charset="0"/>
                    <a:ea typeface="Cambria" panose="02040503050406030204" pitchFamily="18" charset="0"/>
                  </a:rPr>
                  <a:t>c) </a:t>
                </a:r>
                <a14:m>
                  <m:oMath xmlns:m="http://schemas.openxmlformats.org/officeDocument/2006/math">
                    <m:f>
                      <m:fPr>
                        <m:ctrlPr>
                          <a:rPr lang="pt-BR" sz="4400" b="1" i="1" smtClean="0">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𝟏𝟏</m:t>
                        </m:r>
                      </m:num>
                      <m:den>
                        <m:r>
                          <a:rPr lang="en-US" sz="4400" b="1" i="1" smtClean="0">
                            <a:latin typeface="Cambria Math" panose="02040503050406030204" pitchFamily="18" charset="0"/>
                            <a:ea typeface="Cambria" panose="02040503050406030204" pitchFamily="18" charset="0"/>
                          </a:rPr>
                          <m:t>𝟗</m:t>
                        </m:r>
                      </m:den>
                    </m:f>
                    <m:r>
                      <a:rPr lang="en-US" sz="4400" b="1" i="1" smtClean="0">
                        <a:latin typeface="Cambria Math" panose="02040503050406030204" pitchFamily="18" charset="0"/>
                        <a:ea typeface="Cambria" panose="02040503050406030204" pitchFamily="18" charset="0"/>
                      </a:rPr>
                      <m:t> −</m:t>
                    </m:r>
                    <m:f>
                      <m:fPr>
                        <m:ctrlPr>
                          <a:rPr lang="pt-BR" sz="4400" b="1" i="1">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𝟑</m:t>
                        </m:r>
                      </m:num>
                      <m:den>
                        <m:r>
                          <a:rPr lang="en-US" sz="4400" b="1" i="1" smtClean="0">
                            <a:latin typeface="Cambria Math" panose="02040503050406030204" pitchFamily="18" charset="0"/>
                            <a:ea typeface="Cambria" panose="02040503050406030204" pitchFamily="18" charset="0"/>
                          </a:rPr>
                          <m:t>𝟒</m:t>
                        </m:r>
                      </m:den>
                    </m:f>
                  </m:oMath>
                </a14:m>
                <a:endParaRPr lang="en-US" sz="4400" b="1"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19ED5C95-09D3-5EF6-DA87-DB7AFFF190EC}"/>
                  </a:ext>
                </a:extLst>
              </p:cNvPr>
              <p:cNvSpPr txBox="1">
                <a:spLocks noRot="1" noChangeAspect="1" noMove="1" noResize="1" noEditPoints="1" noAdjustHandles="1" noChangeArrowheads="1" noChangeShapeType="1" noTextEdit="1"/>
              </p:cNvSpPr>
              <p:nvPr/>
            </p:nvSpPr>
            <p:spPr>
              <a:xfrm>
                <a:off x="1499190" y="4465675"/>
                <a:ext cx="9824484" cy="1070358"/>
              </a:xfrm>
              <a:prstGeom prst="rect">
                <a:avLst/>
              </a:prstGeom>
              <a:blipFill>
                <a:blip r:embed="rId4"/>
                <a:stretch>
                  <a:fillRect b="-12000"/>
                </a:stretch>
              </a:blipFill>
            </p:spPr>
            <p:txBody>
              <a:bodyPr/>
              <a:lstStyle/>
              <a:p>
                <a:r>
                  <a:rPr lang="en-US">
                    <a:noFill/>
                  </a:rPr>
                  <a:t> </a:t>
                </a:r>
              </a:p>
            </p:txBody>
          </p:sp>
        </mc:Fallback>
      </mc:AlternateContent>
    </p:spTree>
    <p:extLst>
      <p:ext uri="{BB962C8B-B14F-4D97-AF65-F5344CB8AC3E}">
        <p14:creationId xmlns:p14="http://schemas.microsoft.com/office/powerpoint/2010/main" val="3530915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86C756A-000B-E420-2342-CE6BE0F59C7E}"/>
              </a:ext>
            </a:extLst>
          </p:cNvPr>
          <p:cNvSpPr txBox="1"/>
          <p:nvPr/>
        </p:nvSpPr>
        <p:spPr>
          <a:xfrm>
            <a:off x="1161606" y="724417"/>
            <a:ext cx="3612411" cy="584775"/>
          </a:xfrm>
          <a:prstGeom prst="rect">
            <a:avLst/>
          </a:prstGeom>
          <a:noFill/>
        </p:spPr>
        <p:txBody>
          <a:bodyPr wrap="square">
            <a:spAutoFit/>
          </a:bodyPr>
          <a:lstStyle/>
          <a:p>
            <a:r>
              <a:rPr lang="pt-BR" sz="3200" b="1" i="0" dirty="0">
                <a:solidFill>
                  <a:srgbClr val="000000"/>
                </a:solidFill>
                <a:effectLst/>
                <a:latin typeface="Cambria" panose="02040503050406030204" pitchFamily="18" charset="0"/>
                <a:ea typeface="Cambria" panose="02040503050406030204" pitchFamily="18" charset="0"/>
              </a:rPr>
              <a:t>a) 8 549 + 9 627</a:t>
            </a:r>
            <a:endParaRPr lang="en-US" sz="32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CEA2C99-223A-5768-B631-30B0E12AA2FA}"/>
              </a:ext>
            </a:extLst>
          </p:cNvPr>
          <p:cNvSpPr txBox="1"/>
          <p:nvPr/>
        </p:nvSpPr>
        <p:spPr>
          <a:xfrm>
            <a:off x="1860697" y="1371600"/>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8 549</a:t>
            </a:r>
          </a:p>
          <a:p>
            <a:r>
              <a:rPr lang="en-US" sz="4000" dirty="0">
                <a:solidFill>
                  <a:srgbClr val="FF0000"/>
                </a:solidFill>
                <a:latin typeface="Cambria" panose="02040503050406030204" pitchFamily="18" charset="0"/>
                <a:ea typeface="Cambria" panose="02040503050406030204" pitchFamily="18" charset="0"/>
              </a:rPr>
              <a:t>9 627</a:t>
            </a:r>
          </a:p>
        </p:txBody>
      </p:sp>
      <p:sp>
        <p:nvSpPr>
          <p:cNvPr id="20" name="TextBox 19">
            <a:extLst>
              <a:ext uri="{FF2B5EF4-FFF2-40B4-BE49-F238E27FC236}">
                <a16:creationId xmlns:a16="http://schemas.microsoft.com/office/drawing/2014/main" id="{1B85116F-FAE6-6B95-898B-9C5836D94B09}"/>
              </a:ext>
            </a:extLst>
          </p:cNvPr>
          <p:cNvSpPr txBox="1"/>
          <p:nvPr/>
        </p:nvSpPr>
        <p:spPr>
          <a:xfrm>
            <a:off x="1520456" y="1584251"/>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22" name="Straight Connector 21">
            <a:extLst>
              <a:ext uri="{FF2B5EF4-FFF2-40B4-BE49-F238E27FC236}">
                <a16:creationId xmlns:a16="http://schemas.microsoft.com/office/drawing/2014/main" id="{62B534CA-AFA4-579D-EFA4-D7AC65580BAC}"/>
              </a:ext>
            </a:extLst>
          </p:cNvPr>
          <p:cNvCxnSpPr>
            <a:cxnSpLocks/>
          </p:cNvCxnSpPr>
          <p:nvPr/>
        </p:nvCxnSpPr>
        <p:spPr>
          <a:xfrm>
            <a:off x="1562986" y="2615609"/>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CFF21EA-33E1-CABC-404F-9F1C68F9BE40}"/>
              </a:ext>
            </a:extLst>
          </p:cNvPr>
          <p:cNvSpPr txBox="1"/>
          <p:nvPr/>
        </p:nvSpPr>
        <p:spPr>
          <a:xfrm>
            <a:off x="1520456" y="2658139"/>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18 176</a:t>
            </a:r>
          </a:p>
        </p:txBody>
      </p:sp>
      <p:sp>
        <p:nvSpPr>
          <p:cNvPr id="25" name="TextBox 24">
            <a:extLst>
              <a:ext uri="{FF2B5EF4-FFF2-40B4-BE49-F238E27FC236}">
                <a16:creationId xmlns:a16="http://schemas.microsoft.com/office/drawing/2014/main" id="{45D6C267-2526-B28A-77DC-79CC54DC9790}"/>
              </a:ext>
            </a:extLst>
          </p:cNvPr>
          <p:cNvSpPr txBox="1"/>
          <p:nvPr/>
        </p:nvSpPr>
        <p:spPr>
          <a:xfrm>
            <a:off x="4383272" y="2138547"/>
            <a:ext cx="1847408" cy="584775"/>
          </a:xfrm>
          <a:prstGeom prst="rect">
            <a:avLst/>
          </a:prstGeom>
          <a:noFill/>
        </p:spPr>
        <p:txBody>
          <a:bodyPr wrap="square">
            <a:spAutoFit/>
          </a:bodyPr>
          <a:lstStyle/>
          <a:p>
            <a:r>
              <a:rPr lang="pt-BR" sz="3200" b="1" i="0" dirty="0">
                <a:solidFill>
                  <a:srgbClr val="FF0000"/>
                </a:solidFill>
                <a:effectLst/>
                <a:latin typeface="Cambria" panose="02040503050406030204" pitchFamily="18" charset="0"/>
                <a:ea typeface="Cambria" panose="02040503050406030204" pitchFamily="18" charset="0"/>
              </a:rPr>
              <a:t>Thử lại:</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41924E-89E5-A2D3-6C41-5A74A3520368}"/>
              </a:ext>
            </a:extLst>
          </p:cNvPr>
          <p:cNvSpPr txBox="1"/>
          <p:nvPr/>
        </p:nvSpPr>
        <p:spPr>
          <a:xfrm>
            <a:off x="7368362" y="1307804"/>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18 176</a:t>
            </a:r>
          </a:p>
          <a:p>
            <a:r>
              <a:rPr lang="en-US" sz="4000" dirty="0">
                <a:solidFill>
                  <a:srgbClr val="FF0000"/>
                </a:solidFill>
                <a:latin typeface="Cambria" panose="02040503050406030204" pitchFamily="18" charset="0"/>
                <a:ea typeface="Cambria" panose="02040503050406030204" pitchFamily="18" charset="0"/>
              </a:rPr>
              <a:t>   9 627</a:t>
            </a:r>
          </a:p>
        </p:txBody>
      </p:sp>
      <p:sp>
        <p:nvSpPr>
          <p:cNvPr id="27" name="TextBox 26">
            <a:extLst>
              <a:ext uri="{FF2B5EF4-FFF2-40B4-BE49-F238E27FC236}">
                <a16:creationId xmlns:a16="http://schemas.microsoft.com/office/drawing/2014/main" id="{E3665C4A-D04E-D4E2-8498-A844E7061249}"/>
              </a:ext>
            </a:extLst>
          </p:cNvPr>
          <p:cNvSpPr txBox="1"/>
          <p:nvPr/>
        </p:nvSpPr>
        <p:spPr>
          <a:xfrm>
            <a:off x="7028121" y="1520455"/>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28" name="Straight Connector 27">
            <a:extLst>
              <a:ext uri="{FF2B5EF4-FFF2-40B4-BE49-F238E27FC236}">
                <a16:creationId xmlns:a16="http://schemas.microsoft.com/office/drawing/2014/main" id="{908E98E3-F059-0652-4F72-083C2CCFD341}"/>
              </a:ext>
            </a:extLst>
          </p:cNvPr>
          <p:cNvCxnSpPr>
            <a:cxnSpLocks/>
          </p:cNvCxnSpPr>
          <p:nvPr/>
        </p:nvCxnSpPr>
        <p:spPr>
          <a:xfrm>
            <a:off x="7336465" y="2562445"/>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9349A6-7060-AB51-5C09-BF37B8967814}"/>
              </a:ext>
            </a:extLst>
          </p:cNvPr>
          <p:cNvSpPr txBox="1"/>
          <p:nvPr/>
        </p:nvSpPr>
        <p:spPr>
          <a:xfrm>
            <a:off x="7623544" y="2615608"/>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8 549</a:t>
            </a:r>
          </a:p>
        </p:txBody>
      </p:sp>
      <p:sp>
        <p:nvSpPr>
          <p:cNvPr id="30" name="TextBox 29">
            <a:extLst>
              <a:ext uri="{FF2B5EF4-FFF2-40B4-BE49-F238E27FC236}">
                <a16:creationId xmlns:a16="http://schemas.microsoft.com/office/drawing/2014/main" id="{59732645-599E-AA8E-FC69-E92D54CECBED}"/>
              </a:ext>
            </a:extLst>
          </p:cNvPr>
          <p:cNvSpPr txBox="1"/>
          <p:nvPr/>
        </p:nvSpPr>
        <p:spPr>
          <a:xfrm>
            <a:off x="1087178" y="3425087"/>
            <a:ext cx="3612411" cy="584775"/>
          </a:xfrm>
          <a:prstGeom prst="rect">
            <a:avLst/>
          </a:prstGeom>
          <a:noFill/>
        </p:spPr>
        <p:txBody>
          <a:bodyPr wrap="square">
            <a:spAutoFit/>
          </a:bodyPr>
          <a:lstStyle/>
          <a:p>
            <a:r>
              <a:rPr lang="pt-BR" sz="3200" b="1" i="0" dirty="0">
                <a:solidFill>
                  <a:srgbClr val="000000"/>
                </a:solidFill>
                <a:effectLst/>
                <a:latin typeface="Cambria" panose="02040503050406030204" pitchFamily="18" charset="0"/>
                <a:ea typeface="Cambria" panose="02040503050406030204" pitchFamily="18" charset="0"/>
              </a:rPr>
              <a:t>b) 35,71 – 29,4</a:t>
            </a:r>
            <a:endParaRPr lang="en-US" sz="32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4210AF0-41E5-2866-5A23-1B07602A6C11}"/>
              </a:ext>
            </a:extLst>
          </p:cNvPr>
          <p:cNvSpPr txBox="1"/>
          <p:nvPr/>
        </p:nvSpPr>
        <p:spPr>
          <a:xfrm>
            <a:off x="1796902" y="4104167"/>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35,71</a:t>
            </a:r>
          </a:p>
          <a:p>
            <a:r>
              <a:rPr lang="en-US" sz="4000" dirty="0">
                <a:solidFill>
                  <a:srgbClr val="FF0000"/>
                </a:solidFill>
                <a:latin typeface="Cambria" panose="02040503050406030204" pitchFamily="18" charset="0"/>
                <a:ea typeface="Cambria" panose="02040503050406030204" pitchFamily="18" charset="0"/>
              </a:rPr>
              <a:t> 29,4</a:t>
            </a:r>
          </a:p>
        </p:txBody>
      </p:sp>
      <p:sp>
        <p:nvSpPr>
          <p:cNvPr id="32" name="TextBox 31">
            <a:extLst>
              <a:ext uri="{FF2B5EF4-FFF2-40B4-BE49-F238E27FC236}">
                <a16:creationId xmlns:a16="http://schemas.microsoft.com/office/drawing/2014/main" id="{9BFEFB07-CEBC-3889-6BAB-ADE3E3C715CA}"/>
              </a:ext>
            </a:extLst>
          </p:cNvPr>
          <p:cNvSpPr txBox="1"/>
          <p:nvPr/>
        </p:nvSpPr>
        <p:spPr>
          <a:xfrm>
            <a:off x="1456661" y="4316818"/>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33" name="Straight Connector 32">
            <a:extLst>
              <a:ext uri="{FF2B5EF4-FFF2-40B4-BE49-F238E27FC236}">
                <a16:creationId xmlns:a16="http://schemas.microsoft.com/office/drawing/2014/main" id="{7E3661C7-8131-E368-62EB-1E5B1A6CF995}"/>
              </a:ext>
            </a:extLst>
          </p:cNvPr>
          <p:cNvCxnSpPr>
            <a:cxnSpLocks/>
          </p:cNvCxnSpPr>
          <p:nvPr/>
        </p:nvCxnSpPr>
        <p:spPr>
          <a:xfrm>
            <a:off x="1499191" y="5348176"/>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80FCBF3-6421-0A19-1C29-F2F8F59115C8}"/>
              </a:ext>
            </a:extLst>
          </p:cNvPr>
          <p:cNvSpPr txBox="1"/>
          <p:nvPr/>
        </p:nvSpPr>
        <p:spPr>
          <a:xfrm>
            <a:off x="1456661" y="5390706"/>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6,31</a:t>
            </a:r>
          </a:p>
        </p:txBody>
      </p:sp>
      <p:sp>
        <p:nvSpPr>
          <p:cNvPr id="35" name="TextBox 34">
            <a:extLst>
              <a:ext uri="{FF2B5EF4-FFF2-40B4-BE49-F238E27FC236}">
                <a16:creationId xmlns:a16="http://schemas.microsoft.com/office/drawing/2014/main" id="{96402143-CC17-4A4A-3245-FCB0927EEB5A}"/>
              </a:ext>
            </a:extLst>
          </p:cNvPr>
          <p:cNvSpPr txBox="1"/>
          <p:nvPr/>
        </p:nvSpPr>
        <p:spPr>
          <a:xfrm>
            <a:off x="4319477" y="4871114"/>
            <a:ext cx="1847408" cy="584775"/>
          </a:xfrm>
          <a:prstGeom prst="rect">
            <a:avLst/>
          </a:prstGeom>
          <a:noFill/>
        </p:spPr>
        <p:txBody>
          <a:bodyPr wrap="square">
            <a:spAutoFit/>
          </a:bodyPr>
          <a:lstStyle/>
          <a:p>
            <a:r>
              <a:rPr lang="pt-BR" sz="3200" b="1" i="0" dirty="0">
                <a:solidFill>
                  <a:srgbClr val="FF0000"/>
                </a:solidFill>
                <a:effectLst/>
                <a:latin typeface="Cambria" panose="02040503050406030204" pitchFamily="18" charset="0"/>
                <a:ea typeface="Cambria" panose="02040503050406030204" pitchFamily="18" charset="0"/>
              </a:rPr>
              <a:t>Thử lại:</a:t>
            </a:r>
            <a:endParaRPr lang="en-US" sz="3200" b="1" dirty="0">
              <a:solidFill>
                <a:srgbClr val="FF000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9ED16935-3334-4048-9201-074BEB951E92}"/>
              </a:ext>
            </a:extLst>
          </p:cNvPr>
          <p:cNvSpPr txBox="1"/>
          <p:nvPr/>
        </p:nvSpPr>
        <p:spPr>
          <a:xfrm>
            <a:off x="7304567" y="4040371"/>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6,31</a:t>
            </a:r>
          </a:p>
          <a:p>
            <a:r>
              <a:rPr lang="en-US" sz="4000" dirty="0">
                <a:solidFill>
                  <a:srgbClr val="FF0000"/>
                </a:solidFill>
                <a:latin typeface="Cambria" panose="02040503050406030204" pitchFamily="18" charset="0"/>
                <a:ea typeface="Cambria" panose="02040503050406030204" pitchFamily="18" charset="0"/>
              </a:rPr>
              <a:t>29,4</a:t>
            </a:r>
          </a:p>
        </p:txBody>
      </p:sp>
      <p:sp>
        <p:nvSpPr>
          <p:cNvPr id="37" name="TextBox 36">
            <a:extLst>
              <a:ext uri="{FF2B5EF4-FFF2-40B4-BE49-F238E27FC236}">
                <a16:creationId xmlns:a16="http://schemas.microsoft.com/office/drawing/2014/main" id="{A08F6B37-83D2-2893-9857-16340FD60B96}"/>
              </a:ext>
            </a:extLst>
          </p:cNvPr>
          <p:cNvSpPr txBox="1"/>
          <p:nvPr/>
        </p:nvSpPr>
        <p:spPr>
          <a:xfrm>
            <a:off x="6964326" y="4253022"/>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38" name="Straight Connector 37">
            <a:extLst>
              <a:ext uri="{FF2B5EF4-FFF2-40B4-BE49-F238E27FC236}">
                <a16:creationId xmlns:a16="http://schemas.microsoft.com/office/drawing/2014/main" id="{D2A375D4-92AC-5B04-6EE8-CA8905A77E75}"/>
              </a:ext>
            </a:extLst>
          </p:cNvPr>
          <p:cNvCxnSpPr>
            <a:cxnSpLocks/>
          </p:cNvCxnSpPr>
          <p:nvPr/>
        </p:nvCxnSpPr>
        <p:spPr>
          <a:xfrm>
            <a:off x="7272670" y="5295012"/>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3CD976D-2912-C503-E519-E0077BCDBABC}"/>
              </a:ext>
            </a:extLst>
          </p:cNvPr>
          <p:cNvSpPr txBox="1"/>
          <p:nvPr/>
        </p:nvSpPr>
        <p:spPr>
          <a:xfrm>
            <a:off x="7262037" y="5337542"/>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35,71</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par>
                                <p:cTn id="59" presetID="2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5" grpId="0"/>
      <p:bldP spid="26" grpId="0"/>
      <p:bldP spid="27" grpId="0"/>
      <p:bldP spid="29" grpId="0"/>
      <p:bldP spid="31" grpId="0"/>
      <p:bldP spid="32" grpId="0"/>
      <p:bldP spid="34" grpId="0"/>
      <p:bldP spid="35" grpId="0"/>
      <p:bldP spid="36" grpId="0"/>
      <p:bldP spid="37"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1E1C1AE-98AB-138A-A0E5-D7D01217A7B4}"/>
                  </a:ext>
                </a:extLst>
              </p:cNvPr>
              <p:cNvSpPr txBox="1"/>
              <p:nvPr/>
            </p:nvSpPr>
            <p:spPr>
              <a:xfrm>
                <a:off x="4178595" y="563525"/>
                <a:ext cx="3125973" cy="1070358"/>
              </a:xfrm>
              <a:prstGeom prst="rect">
                <a:avLst/>
              </a:prstGeom>
              <a:noFill/>
            </p:spPr>
            <p:txBody>
              <a:bodyPr wrap="square" rtlCol="0">
                <a:spAutoFit/>
              </a:bodyPr>
              <a:lstStyle/>
              <a:p>
                <a:pPr algn="ctr"/>
                <a:r>
                  <a:rPr lang="pt-BR" sz="4400" b="1" dirty="0">
                    <a:latin typeface="Cambria" panose="02040503050406030204" pitchFamily="18" charset="0"/>
                    <a:ea typeface="Cambria" panose="02040503050406030204" pitchFamily="18" charset="0"/>
                  </a:rPr>
                  <a:t>c) </a:t>
                </a:r>
                <a14:m>
                  <m:oMath xmlns:m="http://schemas.openxmlformats.org/officeDocument/2006/math">
                    <m:f>
                      <m:fPr>
                        <m:ctrlPr>
                          <a:rPr lang="pt-BR" sz="4400" b="1" i="1" smtClean="0">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𝟏𝟏</m:t>
                        </m:r>
                      </m:num>
                      <m:den>
                        <m:r>
                          <a:rPr lang="en-US" sz="4400" b="1" i="1" smtClean="0">
                            <a:latin typeface="Cambria Math" panose="02040503050406030204" pitchFamily="18" charset="0"/>
                            <a:ea typeface="Cambria" panose="02040503050406030204" pitchFamily="18" charset="0"/>
                          </a:rPr>
                          <m:t>𝟗</m:t>
                        </m:r>
                      </m:den>
                    </m:f>
                    <m:r>
                      <a:rPr lang="en-US" sz="4400" b="1" i="1" smtClean="0">
                        <a:latin typeface="Cambria Math" panose="02040503050406030204" pitchFamily="18" charset="0"/>
                        <a:ea typeface="Cambria" panose="02040503050406030204" pitchFamily="18" charset="0"/>
                      </a:rPr>
                      <m:t> −</m:t>
                    </m:r>
                    <m:f>
                      <m:fPr>
                        <m:ctrlPr>
                          <a:rPr lang="pt-BR" sz="4400" b="1" i="1">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𝟑</m:t>
                        </m:r>
                      </m:num>
                      <m:den>
                        <m:r>
                          <a:rPr lang="en-US" sz="4400" b="1" i="1" smtClean="0">
                            <a:latin typeface="Cambria Math" panose="02040503050406030204" pitchFamily="18" charset="0"/>
                            <a:ea typeface="Cambria" panose="02040503050406030204" pitchFamily="18" charset="0"/>
                          </a:rPr>
                          <m:t>𝟒</m:t>
                        </m:r>
                      </m:den>
                    </m:f>
                  </m:oMath>
                </a14:m>
                <a:endParaRPr lang="en-US" sz="44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1E1C1AE-98AB-138A-A0E5-D7D01217A7B4}"/>
                  </a:ext>
                </a:extLst>
              </p:cNvPr>
              <p:cNvSpPr txBox="1">
                <a:spLocks noRot="1" noChangeAspect="1" noMove="1" noResize="1" noEditPoints="1" noAdjustHandles="1" noChangeArrowheads="1" noChangeShapeType="1" noTextEdit="1"/>
              </p:cNvSpPr>
              <p:nvPr/>
            </p:nvSpPr>
            <p:spPr>
              <a:xfrm>
                <a:off x="4178595" y="563525"/>
                <a:ext cx="3125973" cy="1070358"/>
              </a:xfrm>
              <a:prstGeom prst="rect">
                <a:avLst/>
              </a:prstGeom>
              <a:blipFill>
                <a:blip r:embed="rId2"/>
                <a:stretch>
                  <a:fillRect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21E32E5-ECD6-737D-A660-15564371E4F6}"/>
                  </a:ext>
                </a:extLst>
              </p:cNvPr>
              <p:cNvSpPr txBox="1"/>
              <p:nvPr/>
            </p:nvSpPr>
            <p:spPr>
              <a:xfrm>
                <a:off x="5943599" y="552891"/>
                <a:ext cx="3125973" cy="1070358"/>
              </a:xfrm>
              <a:prstGeom prst="rect">
                <a:avLst/>
              </a:prstGeom>
              <a:noFill/>
            </p:spPr>
            <p:txBody>
              <a:bodyPr wrap="square" rtlCol="0">
                <a:spAutoFit/>
              </a:bodyPr>
              <a:lstStyle/>
              <a:p>
                <a:pPr algn="ctr"/>
                <a:r>
                  <a:rPr lang="pt-BR" sz="4400" b="1" dirty="0">
                    <a:solidFill>
                      <a:srgbClr val="FF0000"/>
                    </a:solidFill>
                    <a:latin typeface="Cambria" panose="02040503050406030204" pitchFamily="18" charset="0"/>
                    <a:ea typeface="Cambria" panose="02040503050406030204" pitchFamily="18" charset="0"/>
                  </a:rPr>
                  <a:t>=</a:t>
                </a:r>
                <a14:m>
                  <m:oMath xmlns:m="http://schemas.openxmlformats.org/officeDocument/2006/math">
                    <m:r>
                      <a:rPr lang="en-US" sz="4400" b="1" i="0" smtClean="0">
                        <a:solidFill>
                          <a:srgbClr val="FF0000"/>
                        </a:solidFill>
                        <a:latin typeface="Cambria Math" panose="02040503050406030204" pitchFamily="18" charset="0"/>
                        <a:ea typeface="Cambria" panose="02040503050406030204" pitchFamily="18" charset="0"/>
                      </a:rPr>
                      <m:t> </m:t>
                    </m:r>
                    <m:f>
                      <m:fPr>
                        <m:ctrlPr>
                          <a:rPr lang="pt-BR" sz="4400" b="1" i="1" smtClean="0">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𝟏𝟕</m:t>
                        </m:r>
                      </m:num>
                      <m:den>
                        <m:r>
                          <a:rPr lang="en-US" sz="4400" b="1" i="1" smtClean="0">
                            <a:solidFill>
                              <a:srgbClr val="FF0000"/>
                            </a:solidFill>
                            <a:latin typeface="Cambria Math" panose="02040503050406030204" pitchFamily="18" charset="0"/>
                            <a:ea typeface="Cambria" panose="02040503050406030204" pitchFamily="18" charset="0"/>
                          </a:rPr>
                          <m:t>𝟑𝟔</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021E32E5-ECD6-737D-A660-15564371E4F6}"/>
                  </a:ext>
                </a:extLst>
              </p:cNvPr>
              <p:cNvSpPr txBox="1">
                <a:spLocks noRot="1" noChangeAspect="1" noMove="1" noResize="1" noEditPoints="1" noAdjustHandles="1" noChangeArrowheads="1" noChangeShapeType="1" noTextEdit="1"/>
              </p:cNvSpPr>
              <p:nvPr/>
            </p:nvSpPr>
            <p:spPr>
              <a:xfrm>
                <a:off x="5943599" y="552891"/>
                <a:ext cx="3125973" cy="1070358"/>
              </a:xfrm>
              <a:prstGeom prst="rect">
                <a:avLst/>
              </a:prstGeom>
              <a:blipFill>
                <a:blip r:embed="rId3"/>
                <a:stretch>
                  <a:fillRect b="-12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FBC4612-F8C6-097D-B06B-EE7EDB21688B}"/>
              </a:ext>
            </a:extLst>
          </p:cNvPr>
          <p:cNvSpPr txBox="1"/>
          <p:nvPr/>
        </p:nvSpPr>
        <p:spPr>
          <a:xfrm>
            <a:off x="3872909" y="2138546"/>
            <a:ext cx="1847408" cy="584775"/>
          </a:xfrm>
          <a:prstGeom prst="rect">
            <a:avLst/>
          </a:prstGeom>
          <a:noFill/>
        </p:spPr>
        <p:txBody>
          <a:bodyPr wrap="square">
            <a:spAutoFit/>
          </a:bodyPr>
          <a:lstStyle/>
          <a:p>
            <a:r>
              <a:rPr lang="pt-BR" sz="3200" b="1" i="0" dirty="0">
                <a:solidFill>
                  <a:srgbClr val="FF0000"/>
                </a:solidFill>
                <a:effectLst/>
                <a:latin typeface="Cambria" panose="02040503050406030204" pitchFamily="18" charset="0"/>
                <a:ea typeface="Cambria" panose="02040503050406030204" pitchFamily="18" charset="0"/>
              </a:rPr>
              <a:t>Thử lại:</a:t>
            </a:r>
            <a:endParaRPr lang="en-US" sz="3200" b="1" dirty="0">
              <a:solidFill>
                <a:srgbClr val="FF000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AE0AC4-21D0-61F2-5197-878829417EC2}"/>
                  </a:ext>
                </a:extLst>
              </p:cNvPr>
              <p:cNvSpPr txBox="1"/>
              <p:nvPr/>
            </p:nvSpPr>
            <p:spPr>
              <a:xfrm>
                <a:off x="5475766" y="1913859"/>
                <a:ext cx="3125973" cy="1109791"/>
              </a:xfrm>
              <a:prstGeom prst="rect">
                <a:avLst/>
              </a:prstGeom>
              <a:noFill/>
            </p:spPr>
            <p:txBody>
              <a:bodyPr wrap="square" rtlCol="0">
                <a:spAutoFit/>
              </a:bodyPr>
              <a:lstStyle/>
              <a:p>
                <a:pPr algn="ctr"/>
                <a14:m>
                  <m:oMath xmlns:m="http://schemas.openxmlformats.org/officeDocument/2006/math">
                    <m:f>
                      <m:fPr>
                        <m:ctrlPr>
                          <a:rPr lang="pt-BR" sz="4400" b="1" i="1" smtClean="0">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𝟏𝟕</m:t>
                        </m:r>
                      </m:num>
                      <m:den>
                        <m:r>
                          <a:rPr lang="en-US" sz="4400" b="1" i="1" smtClean="0">
                            <a:solidFill>
                              <a:srgbClr val="FF0000"/>
                            </a:solidFill>
                            <a:latin typeface="Cambria Math" panose="02040503050406030204" pitchFamily="18" charset="0"/>
                            <a:ea typeface="Cambria" panose="02040503050406030204" pitchFamily="18" charset="0"/>
                          </a:rPr>
                          <m:t>𝟑𝟔</m:t>
                        </m:r>
                      </m:den>
                    </m:f>
                    <m:r>
                      <a:rPr lang="en-US" sz="4400" b="1" i="1" smtClean="0">
                        <a:solidFill>
                          <a:srgbClr val="FF0000"/>
                        </a:solidFill>
                        <a:latin typeface="Cambria Math" panose="02040503050406030204" pitchFamily="18" charset="0"/>
                        <a:ea typeface="Cambria" panose="02040503050406030204" pitchFamily="18" charset="0"/>
                      </a:rPr>
                      <m:t>+</m:t>
                    </m:r>
                    <m:f>
                      <m:fPr>
                        <m:ctrlPr>
                          <a:rPr lang="pt-BR" sz="4400" b="1" i="1">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𝟑</m:t>
                        </m:r>
                      </m:num>
                      <m:den>
                        <m:r>
                          <a:rPr lang="en-US" sz="4400" b="1" i="1" smtClean="0">
                            <a:solidFill>
                              <a:srgbClr val="FF0000"/>
                            </a:solidFill>
                            <a:latin typeface="Cambria Math" panose="02040503050406030204" pitchFamily="18" charset="0"/>
                            <a:ea typeface="Cambria" panose="02040503050406030204" pitchFamily="18" charset="0"/>
                          </a:rPr>
                          <m:t>𝟒</m:t>
                        </m:r>
                      </m:den>
                    </m:f>
                    <m:r>
                      <a:rPr lang="en-US" sz="4400" b="1" i="1" smtClean="0">
                        <a:solidFill>
                          <a:srgbClr val="FF0000"/>
                        </a:solidFill>
                        <a:latin typeface="Cambria Math" panose="02040503050406030204" pitchFamily="18" charset="0"/>
                        <a:ea typeface="Cambria" panose="02040503050406030204" pitchFamily="18" charset="0"/>
                      </a:rPr>
                      <m:t>=</m:t>
                    </m:r>
                  </m:oMath>
                </a14:m>
                <a:r>
                  <a:rPr lang="pt-BR" sz="4400" b="1" dirty="0">
                    <a:solidFill>
                      <a:srgbClr val="FF0000"/>
                    </a:solidFill>
                    <a:ea typeface="Cambria" panose="02040503050406030204" pitchFamily="18" charset="0"/>
                  </a:rPr>
                  <a:t> </a:t>
                </a:r>
                <a14:m>
                  <m:oMath xmlns:m="http://schemas.openxmlformats.org/officeDocument/2006/math">
                    <m:f>
                      <m:fPr>
                        <m:ctrlPr>
                          <a:rPr lang="pt-BR" sz="4400" b="1" i="1">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𝟏𝟏</m:t>
                        </m:r>
                      </m:num>
                      <m:den>
                        <m:r>
                          <a:rPr lang="en-US" sz="4400" b="1" i="1" smtClean="0">
                            <a:solidFill>
                              <a:srgbClr val="FF0000"/>
                            </a:solidFill>
                            <a:latin typeface="Cambria Math" panose="02040503050406030204" pitchFamily="18" charset="0"/>
                            <a:ea typeface="Cambria" panose="02040503050406030204" pitchFamily="18" charset="0"/>
                          </a:rPr>
                          <m:t>𝟗</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06AE0AC4-21D0-61F2-5197-878829417EC2}"/>
                  </a:ext>
                </a:extLst>
              </p:cNvPr>
              <p:cNvSpPr txBox="1">
                <a:spLocks noRot="1" noChangeAspect="1" noMove="1" noResize="1" noEditPoints="1" noAdjustHandles="1" noChangeArrowheads="1" noChangeShapeType="1" noTextEdit="1"/>
              </p:cNvSpPr>
              <p:nvPr/>
            </p:nvSpPr>
            <p:spPr>
              <a:xfrm>
                <a:off x="5475766" y="1913859"/>
                <a:ext cx="3125973" cy="110979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9241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 name="标题 1" hidden="1"/>
          <p:cNvSpPr>
            <a:spLocks noGrp="1"/>
          </p:cNvSpPr>
          <p:nvPr>
            <p:ph type="title" idx="4294967295"/>
          </p:nvPr>
        </p:nvSpPr>
        <p:spPr>
          <a:xfrm>
            <a:off x="838389" y="365780"/>
            <a:ext cx="10515224" cy="1324636"/>
          </a:xfrm>
        </p:spPr>
        <p:txBody>
          <a:bodyPr/>
          <a:lstStyle/>
          <a:p>
            <a:endParaRPr lang="zh-CN" altLang="en-US">
              <a:latin typeface="+mn-lt"/>
              <a:ea typeface="+mn-ea"/>
              <a:cs typeface="+mn-ea"/>
              <a:sym typeface="+mn-lt"/>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E8040D-4AC9-4356-B0A3-988C70618A8A}"/>
              </a:ext>
            </a:extLst>
          </p:cNvPr>
          <p:cNvSpPr txBox="1"/>
          <p:nvPr/>
        </p:nvSpPr>
        <p:spPr>
          <a:xfrm>
            <a:off x="1217427" y="371915"/>
            <a:ext cx="5629939" cy="646331"/>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Arial-Rounded" panose="020B0500000000000000" pitchFamily="34" charset="0"/>
                <a:cs typeface="Calibri" panose="020F0502020204030204" pitchFamily="34" charset="0"/>
              </a:rPr>
              <a:t>Tính giá trị của biểu thức.</a:t>
            </a:r>
            <a:endParaRPr kumimoji="0" lang="vi-VN" sz="3600" b="1"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TextBox 3">
            <a:extLst>
              <a:ext uri="{FF2B5EF4-FFF2-40B4-BE49-F238E27FC236}">
                <a16:creationId xmlns:a16="http://schemas.microsoft.com/office/drawing/2014/main" id="{F82608D6-D623-AD6C-DA95-C1C420E0E202}"/>
              </a:ext>
            </a:extLst>
          </p:cNvPr>
          <p:cNvSpPr txBox="1"/>
          <p:nvPr/>
        </p:nvSpPr>
        <p:spPr>
          <a:xfrm>
            <a:off x="648586" y="1573619"/>
            <a:ext cx="5943600" cy="584775"/>
          </a:xfrm>
          <a:prstGeom prst="rect">
            <a:avLst/>
          </a:prstGeom>
          <a:noFill/>
        </p:spPr>
        <p:txBody>
          <a:bodyPr wrap="square" rtlCol="0">
            <a:spAutoFit/>
          </a:bodyPr>
          <a:lstStyle/>
          <a:p>
            <a:r>
              <a:rPr lang="pt-BR" sz="3200" dirty="0">
                <a:latin typeface="Cambria" panose="02040503050406030204" pitchFamily="18" charset="0"/>
                <a:ea typeface="Cambria" panose="02040503050406030204" pitchFamily="18" charset="0"/>
              </a:rPr>
              <a:t>a) 175 – (59,3 + 35,7) – 24,5</a:t>
            </a:r>
            <a:endParaRPr lang="en-US" sz="32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DA9667-7414-93F6-E85A-5CB9174794C2}"/>
                  </a:ext>
                </a:extLst>
              </p:cNvPr>
              <p:cNvSpPr txBox="1"/>
              <p:nvPr/>
            </p:nvSpPr>
            <p:spPr>
              <a:xfrm>
                <a:off x="6815470" y="1477926"/>
                <a:ext cx="5943600" cy="834844"/>
              </a:xfrm>
              <a:prstGeom prst="rect">
                <a:avLst/>
              </a:prstGeom>
              <a:noFill/>
            </p:spPr>
            <p:txBody>
              <a:bodyPr wrap="square" rtlCol="0">
                <a:spAutoFit/>
              </a:bodyPr>
              <a:lstStyle/>
              <a:p>
                <a:r>
                  <a:rPr lang="pt-BR" sz="3200" dirty="0">
                    <a:latin typeface="Cambria" panose="02040503050406030204" pitchFamily="18" charset="0"/>
                    <a:ea typeface="Cambria" panose="02040503050406030204" pitchFamily="18" charset="0"/>
                  </a:rPr>
                  <a:t>b) </a:t>
                </a:r>
                <a14:m>
                  <m:oMath xmlns:m="http://schemas.openxmlformats.org/officeDocument/2006/math">
                    <m:f>
                      <m:fPr>
                        <m:ctrlPr>
                          <a:rPr lang="pt-BR" sz="3200" b="1" i="1" smtClean="0">
                            <a:latin typeface="Cambria Math" panose="02040503050406030204" pitchFamily="18" charset="0"/>
                            <a:ea typeface="Cambria" panose="02040503050406030204" pitchFamily="18" charset="0"/>
                          </a:rPr>
                        </m:ctrlPr>
                      </m:fPr>
                      <m:num>
                        <m:r>
                          <a:rPr lang="en-US" sz="3200" b="1" i="1" smtClean="0">
                            <a:latin typeface="Cambria Math" panose="02040503050406030204" pitchFamily="18" charset="0"/>
                            <a:ea typeface="Cambria" panose="02040503050406030204" pitchFamily="18" charset="0"/>
                          </a:rPr>
                          <m:t>𝟏𝟑</m:t>
                        </m:r>
                      </m:num>
                      <m:den>
                        <m:r>
                          <a:rPr lang="en-US" sz="3200" b="1" i="1" smtClean="0">
                            <a:latin typeface="Cambria Math" panose="02040503050406030204" pitchFamily="18" charset="0"/>
                            <a:ea typeface="Cambria" panose="02040503050406030204" pitchFamily="18" charset="0"/>
                          </a:rPr>
                          <m:t>𝟏𝟖</m:t>
                        </m:r>
                      </m:den>
                    </m:f>
                    <m:r>
                      <a:rPr lang="en-US" sz="3200" b="1" i="1" smtClean="0">
                        <a:latin typeface="Cambria Math" panose="02040503050406030204" pitchFamily="18" charset="0"/>
                        <a:ea typeface="Cambria" panose="02040503050406030204" pitchFamily="18" charset="0"/>
                      </a:rPr>
                      <m:t>+(</m:t>
                    </m:r>
                    <m:f>
                      <m:fPr>
                        <m:ctrlPr>
                          <a:rPr lang="pt-BR" sz="3200" b="1" i="1">
                            <a:latin typeface="Cambria Math" panose="02040503050406030204" pitchFamily="18" charset="0"/>
                            <a:ea typeface="Cambria" panose="02040503050406030204" pitchFamily="18" charset="0"/>
                          </a:rPr>
                        </m:ctrlPr>
                      </m:fPr>
                      <m:num>
                        <m:r>
                          <a:rPr lang="en-US" sz="3200" b="1" i="1" smtClean="0">
                            <a:latin typeface="Cambria Math" panose="02040503050406030204" pitchFamily="18" charset="0"/>
                            <a:ea typeface="Cambria" panose="02040503050406030204" pitchFamily="18" charset="0"/>
                          </a:rPr>
                          <m:t>𝟕</m:t>
                        </m:r>
                      </m:num>
                      <m:den>
                        <m:r>
                          <a:rPr lang="en-US" sz="3200" b="1" i="1" smtClean="0">
                            <a:latin typeface="Cambria Math" panose="02040503050406030204" pitchFamily="18" charset="0"/>
                            <a:ea typeface="Cambria" panose="02040503050406030204" pitchFamily="18" charset="0"/>
                          </a:rPr>
                          <m:t>𝟔</m:t>
                        </m:r>
                      </m:den>
                    </m:f>
                    <m:r>
                      <a:rPr lang="en-US" sz="3200" b="1" i="1" smtClean="0">
                        <a:latin typeface="Cambria Math" panose="02040503050406030204" pitchFamily="18" charset="0"/>
                        <a:ea typeface="Cambria" panose="02040503050406030204" pitchFamily="18" charset="0"/>
                      </a:rPr>
                      <m:t> −</m:t>
                    </m:r>
                    <m:f>
                      <m:fPr>
                        <m:ctrlPr>
                          <a:rPr lang="pt-BR" sz="3200" b="1" i="1">
                            <a:latin typeface="Cambria Math" panose="02040503050406030204" pitchFamily="18" charset="0"/>
                            <a:ea typeface="Cambria" panose="02040503050406030204" pitchFamily="18" charset="0"/>
                          </a:rPr>
                        </m:ctrlPr>
                      </m:fPr>
                      <m:num>
                        <m:r>
                          <a:rPr lang="en-US" sz="3200" b="1" i="1">
                            <a:latin typeface="Cambria Math" panose="02040503050406030204" pitchFamily="18" charset="0"/>
                            <a:ea typeface="Cambria" panose="02040503050406030204" pitchFamily="18" charset="0"/>
                          </a:rPr>
                          <m:t>𝟕</m:t>
                        </m:r>
                      </m:num>
                      <m:den>
                        <m:r>
                          <a:rPr lang="en-US" sz="3200" b="1" i="1" smtClean="0">
                            <a:latin typeface="Cambria Math" panose="02040503050406030204" pitchFamily="18" charset="0"/>
                            <a:ea typeface="Cambria" panose="02040503050406030204" pitchFamily="18" charset="0"/>
                          </a:rPr>
                          <m:t>𝟏𝟐</m:t>
                        </m:r>
                      </m:den>
                    </m:f>
                    <m:r>
                      <a:rPr lang="en-US" sz="3200" b="1" i="1" smtClean="0">
                        <a:latin typeface="Cambria Math" panose="02040503050406030204" pitchFamily="18" charset="0"/>
                        <a:ea typeface="Cambria" panose="02040503050406030204" pitchFamily="18" charset="0"/>
                      </a:rPr>
                      <m:t> −</m:t>
                    </m:r>
                    <m:f>
                      <m:fPr>
                        <m:ctrlPr>
                          <a:rPr lang="pt-BR" sz="3200" b="1" i="1">
                            <a:latin typeface="Cambria Math" panose="02040503050406030204" pitchFamily="18" charset="0"/>
                            <a:ea typeface="Cambria" panose="02040503050406030204" pitchFamily="18" charset="0"/>
                          </a:rPr>
                        </m:ctrlPr>
                      </m:fPr>
                      <m:num>
                        <m:r>
                          <a:rPr lang="en-US" sz="3200" b="1" i="1" smtClean="0">
                            <a:latin typeface="Cambria Math" panose="02040503050406030204" pitchFamily="18" charset="0"/>
                            <a:ea typeface="Cambria" panose="02040503050406030204" pitchFamily="18" charset="0"/>
                          </a:rPr>
                          <m:t>𝟏</m:t>
                        </m:r>
                      </m:num>
                      <m:den>
                        <m:r>
                          <a:rPr lang="en-US" sz="3200" b="1" i="1" smtClean="0">
                            <a:latin typeface="Cambria Math" panose="02040503050406030204" pitchFamily="18" charset="0"/>
                            <a:ea typeface="Cambria" panose="02040503050406030204" pitchFamily="18" charset="0"/>
                          </a:rPr>
                          <m:t>𝟒</m:t>
                        </m:r>
                      </m:den>
                    </m:f>
                    <m:r>
                      <a:rPr lang="en-US" sz="3200" b="1" i="1" smtClean="0">
                        <a:latin typeface="Cambria Math" panose="02040503050406030204" pitchFamily="18" charset="0"/>
                        <a:ea typeface="Cambria" panose="02040503050406030204" pitchFamily="18" charset="0"/>
                      </a:rPr>
                      <m:t>)</m:t>
                    </m:r>
                  </m:oMath>
                </a14:m>
                <a:endParaRPr lang="en-US" sz="32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5DA9667-7414-93F6-E85A-5CB9174794C2}"/>
                  </a:ext>
                </a:extLst>
              </p:cNvPr>
              <p:cNvSpPr txBox="1">
                <a:spLocks noRot="1" noChangeAspect="1" noMove="1" noResize="1" noEditPoints="1" noAdjustHandles="1" noChangeArrowheads="1" noChangeShapeType="1" noTextEdit="1"/>
              </p:cNvSpPr>
              <p:nvPr/>
            </p:nvSpPr>
            <p:spPr>
              <a:xfrm>
                <a:off x="6815470" y="1477926"/>
                <a:ext cx="5943600" cy="834844"/>
              </a:xfrm>
              <a:prstGeom prst="rect">
                <a:avLst/>
              </a:prstGeom>
              <a:blipFill>
                <a:blip r:embed="rId3"/>
                <a:stretch>
                  <a:fillRect l="-2564" b="-583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0641180-CB30-B523-86E1-F31CA818EB8B}"/>
              </a:ext>
            </a:extLst>
          </p:cNvPr>
          <p:cNvSpPr txBox="1"/>
          <p:nvPr/>
        </p:nvSpPr>
        <p:spPr>
          <a:xfrm>
            <a:off x="712381" y="2402958"/>
            <a:ext cx="5358810" cy="1754326"/>
          </a:xfrm>
          <a:prstGeom prst="rect">
            <a:avLst/>
          </a:prstGeom>
          <a:noFill/>
        </p:spPr>
        <p:txBody>
          <a:bodyPr wrap="square" rtlCol="0">
            <a:spAutoFit/>
          </a:bodyPr>
          <a:lstStyle/>
          <a:p>
            <a:pPr algn="just"/>
            <a:r>
              <a:rPr lang="en-US" sz="3600" b="0" i="0" dirty="0">
                <a:solidFill>
                  <a:srgbClr val="FF0000"/>
                </a:solidFill>
                <a:effectLst/>
                <a:latin typeface="Cambria" panose="02040503050406030204" pitchFamily="18" charset="0"/>
                <a:ea typeface="Cambria" panose="02040503050406030204" pitchFamily="18" charset="0"/>
              </a:rPr>
              <a:t>= 175 – 95 – 24,5</a:t>
            </a:r>
          </a:p>
          <a:p>
            <a:pPr algn="just"/>
            <a:r>
              <a:rPr lang="en-US" sz="3600" b="0" i="0" dirty="0">
                <a:solidFill>
                  <a:srgbClr val="FF0000"/>
                </a:solidFill>
                <a:effectLst/>
                <a:latin typeface="Cambria" panose="02040503050406030204" pitchFamily="18" charset="0"/>
                <a:ea typeface="Cambria" panose="02040503050406030204" pitchFamily="18" charset="0"/>
              </a:rPr>
              <a:t>= 80 – 24,5</a:t>
            </a:r>
          </a:p>
          <a:p>
            <a:pPr algn="just"/>
            <a:r>
              <a:rPr lang="en-US" sz="3600" b="0" i="0" dirty="0">
                <a:solidFill>
                  <a:srgbClr val="FF0000"/>
                </a:solidFill>
                <a:effectLst/>
                <a:latin typeface="Cambria" panose="02040503050406030204" pitchFamily="18" charset="0"/>
                <a:ea typeface="Cambria" panose="02040503050406030204" pitchFamily="18" charset="0"/>
              </a:rPr>
              <a:t>= 55,5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A01752-A9F2-FBBB-020C-713234112FA2}"/>
                  </a:ext>
                </a:extLst>
              </p:cNvPr>
              <p:cNvSpPr txBox="1"/>
              <p:nvPr/>
            </p:nvSpPr>
            <p:spPr>
              <a:xfrm>
                <a:off x="6730409" y="2477386"/>
                <a:ext cx="5358810" cy="2493568"/>
              </a:xfrm>
              <a:prstGeom prst="rect">
                <a:avLst/>
              </a:prstGeom>
              <a:noFill/>
            </p:spPr>
            <p:txBody>
              <a:bodyPr wrap="square" rtlCol="0">
                <a:spAutoFit/>
              </a:bodyPr>
              <a:lstStyle/>
              <a:p>
                <a:pPr algn="just"/>
                <a:r>
                  <a:rPr lang="en-US" sz="36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𝟏𝟑</m:t>
                        </m:r>
                      </m:num>
                      <m:den>
                        <m:r>
                          <a:rPr lang="en-US" sz="3600" b="1" i="1">
                            <a:solidFill>
                              <a:srgbClr val="FF0000"/>
                            </a:solidFill>
                            <a:latin typeface="Cambria Math" panose="02040503050406030204" pitchFamily="18" charset="0"/>
                            <a:ea typeface="Cambria" panose="02040503050406030204" pitchFamily="18" charset="0"/>
                          </a:rPr>
                          <m:t>𝟏𝟖</m:t>
                        </m:r>
                      </m:den>
                    </m:f>
                    <m:r>
                      <a:rPr lang="en-US" sz="3600" b="1" i="1">
                        <a:solidFill>
                          <a:srgbClr val="FF0000"/>
                        </a:solidFill>
                        <a:latin typeface="Cambria Math" panose="02040503050406030204" pitchFamily="18" charset="0"/>
                        <a:ea typeface="Cambria" panose="02040503050406030204" pitchFamily="18" charset="0"/>
                      </a:rPr>
                      <m:t>+(</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smtClean="0">
                            <a:solidFill>
                              <a:srgbClr val="FF0000"/>
                            </a:solidFill>
                            <a:latin typeface="Cambria Math" panose="02040503050406030204" pitchFamily="18" charset="0"/>
                            <a:ea typeface="Cambria" panose="02040503050406030204" pitchFamily="18" charset="0"/>
                          </a:rPr>
                          <m:t>𝟏𝟒</m:t>
                        </m:r>
                      </m:num>
                      <m:den>
                        <m:r>
                          <a:rPr lang="en-US" sz="3600" b="1" i="1" smtClean="0">
                            <a:solidFill>
                              <a:srgbClr val="FF0000"/>
                            </a:solidFill>
                            <a:latin typeface="Cambria Math" panose="02040503050406030204" pitchFamily="18" charset="0"/>
                            <a:ea typeface="Cambria" panose="02040503050406030204" pitchFamily="18" charset="0"/>
                          </a:rPr>
                          <m:t>𝟏𝟐</m:t>
                        </m:r>
                      </m:den>
                    </m:f>
                    <m:r>
                      <a:rPr lang="en-US" sz="3600" b="1" i="1">
                        <a:solidFill>
                          <a:srgbClr val="FF0000"/>
                        </a:solidFill>
                        <a:latin typeface="Cambria Math" panose="02040503050406030204" pitchFamily="18" charset="0"/>
                        <a:ea typeface="Cambria" panose="02040503050406030204" pitchFamily="18" charset="0"/>
                      </a:rPr>
                      <m:t> −</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𝟕</m:t>
                        </m:r>
                      </m:num>
                      <m:den>
                        <m:r>
                          <a:rPr lang="en-US" sz="3600" b="1" i="1">
                            <a:solidFill>
                              <a:srgbClr val="FF0000"/>
                            </a:solidFill>
                            <a:latin typeface="Cambria Math" panose="02040503050406030204" pitchFamily="18" charset="0"/>
                            <a:ea typeface="Cambria" panose="02040503050406030204" pitchFamily="18" charset="0"/>
                          </a:rPr>
                          <m:t>𝟏𝟐</m:t>
                        </m:r>
                      </m:den>
                    </m:f>
                    <m:r>
                      <a:rPr lang="en-US" sz="3600" b="1" i="1">
                        <a:solidFill>
                          <a:srgbClr val="FF0000"/>
                        </a:solidFill>
                        <a:latin typeface="Cambria Math" panose="02040503050406030204" pitchFamily="18" charset="0"/>
                        <a:ea typeface="Cambria" panose="02040503050406030204" pitchFamily="18" charset="0"/>
                      </a:rPr>
                      <m:t> −</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smtClean="0">
                            <a:solidFill>
                              <a:srgbClr val="FF0000"/>
                            </a:solidFill>
                            <a:latin typeface="Cambria Math" panose="02040503050406030204" pitchFamily="18" charset="0"/>
                            <a:ea typeface="Cambria" panose="02040503050406030204" pitchFamily="18" charset="0"/>
                          </a:rPr>
                          <m:t>𝟑</m:t>
                        </m:r>
                      </m:num>
                      <m:den>
                        <m:r>
                          <a:rPr lang="en-US" sz="3600" b="1" i="1" smtClean="0">
                            <a:solidFill>
                              <a:srgbClr val="FF0000"/>
                            </a:solidFill>
                            <a:latin typeface="Cambria Math" panose="02040503050406030204" pitchFamily="18" charset="0"/>
                            <a:ea typeface="Cambria" panose="02040503050406030204" pitchFamily="18" charset="0"/>
                          </a:rPr>
                          <m:t>𝟏𝟐</m:t>
                        </m:r>
                      </m:den>
                    </m:f>
                    <m:r>
                      <a:rPr lang="en-US" sz="3600" b="1" i="1">
                        <a:solidFill>
                          <a:srgbClr val="FF0000"/>
                        </a:solidFill>
                        <a:latin typeface="Cambria Math" panose="02040503050406030204" pitchFamily="18" charset="0"/>
                        <a:ea typeface="Cambria" panose="02040503050406030204" pitchFamily="18" charset="0"/>
                      </a:rPr>
                      <m:t>)</m:t>
                    </m:r>
                  </m:oMath>
                </a14:m>
                <a:endParaRPr lang="en-US" sz="3600" b="0" i="0" dirty="0">
                  <a:solidFill>
                    <a:srgbClr val="FF0000"/>
                  </a:solidFill>
                  <a:effectLst/>
                  <a:latin typeface="Cambria" panose="02040503050406030204" pitchFamily="18" charset="0"/>
                  <a:ea typeface="Cambria" panose="02040503050406030204" pitchFamily="18" charset="0"/>
                </a:endParaRPr>
              </a:p>
              <a:p>
                <a:pPr algn="just"/>
                <a:r>
                  <a:rPr lang="en-US" sz="36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𝟏𝟑</m:t>
                        </m:r>
                      </m:num>
                      <m:den>
                        <m:r>
                          <a:rPr lang="en-US" sz="3600" b="1" i="1">
                            <a:solidFill>
                              <a:srgbClr val="FF0000"/>
                            </a:solidFill>
                            <a:latin typeface="Cambria Math" panose="02040503050406030204" pitchFamily="18" charset="0"/>
                            <a:ea typeface="Cambria" panose="02040503050406030204" pitchFamily="18" charset="0"/>
                          </a:rPr>
                          <m:t>𝟏𝟖</m:t>
                        </m:r>
                      </m:den>
                    </m:f>
                    <m:r>
                      <a:rPr lang="en-US" sz="3600" b="1" i="1">
                        <a:solidFill>
                          <a:srgbClr val="FF0000"/>
                        </a:solidFill>
                        <a:latin typeface="Cambria Math" panose="02040503050406030204" pitchFamily="18" charset="0"/>
                        <a:ea typeface="Cambria" panose="02040503050406030204" pitchFamily="18" charset="0"/>
                      </a:rPr>
                      <m:t>+</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smtClean="0">
                            <a:solidFill>
                              <a:srgbClr val="FF0000"/>
                            </a:solidFill>
                            <a:latin typeface="Cambria Math" panose="02040503050406030204" pitchFamily="18" charset="0"/>
                            <a:ea typeface="Cambria" panose="02040503050406030204" pitchFamily="18" charset="0"/>
                          </a:rPr>
                          <m:t>𝟏</m:t>
                        </m:r>
                      </m:num>
                      <m:den>
                        <m:r>
                          <a:rPr lang="en-US" sz="3600" b="1" i="1" smtClean="0">
                            <a:solidFill>
                              <a:srgbClr val="FF0000"/>
                            </a:solidFill>
                            <a:latin typeface="Cambria Math" panose="02040503050406030204" pitchFamily="18" charset="0"/>
                            <a:ea typeface="Cambria" panose="02040503050406030204" pitchFamily="18" charset="0"/>
                          </a:rPr>
                          <m:t>𝟑</m:t>
                        </m:r>
                      </m:den>
                    </m:f>
                  </m:oMath>
                </a14:m>
                <a:endParaRPr lang="en-US" sz="3600" b="0" i="0" dirty="0">
                  <a:solidFill>
                    <a:srgbClr val="FF0000"/>
                  </a:solidFill>
                  <a:effectLst/>
                  <a:latin typeface="Cambria" panose="02040503050406030204" pitchFamily="18" charset="0"/>
                  <a:ea typeface="Cambria" panose="02040503050406030204" pitchFamily="18" charset="0"/>
                </a:endParaRPr>
              </a:p>
              <a:p>
                <a:pPr algn="just"/>
                <a:r>
                  <a:rPr lang="en-US" sz="36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𝟏</m:t>
                        </m:r>
                        <m:r>
                          <a:rPr lang="en-US" sz="3600" b="1" i="1" smtClean="0">
                            <a:solidFill>
                              <a:srgbClr val="FF0000"/>
                            </a:solidFill>
                            <a:latin typeface="Cambria Math" panose="02040503050406030204" pitchFamily="18" charset="0"/>
                            <a:ea typeface="Cambria" panose="02040503050406030204" pitchFamily="18" charset="0"/>
                          </a:rPr>
                          <m:t>𝟗</m:t>
                        </m:r>
                      </m:num>
                      <m:den>
                        <m:r>
                          <a:rPr lang="en-US" sz="3600" b="1" i="1">
                            <a:solidFill>
                              <a:srgbClr val="FF0000"/>
                            </a:solidFill>
                            <a:latin typeface="Cambria Math" panose="02040503050406030204" pitchFamily="18" charset="0"/>
                            <a:ea typeface="Cambria" panose="02040503050406030204" pitchFamily="18" charset="0"/>
                          </a:rPr>
                          <m:t>𝟏𝟖</m:t>
                        </m:r>
                      </m:den>
                    </m:f>
                  </m:oMath>
                </a14:m>
                <a:endParaRPr lang="en-US" sz="3600" b="0"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85A01752-A9F2-FBBB-020C-713234112FA2}"/>
                  </a:ext>
                </a:extLst>
              </p:cNvPr>
              <p:cNvSpPr txBox="1">
                <a:spLocks noRot="1" noChangeAspect="1" noMove="1" noResize="1" noEditPoints="1" noAdjustHandles="1" noChangeArrowheads="1" noChangeShapeType="1" noTextEdit="1"/>
              </p:cNvSpPr>
              <p:nvPr/>
            </p:nvSpPr>
            <p:spPr>
              <a:xfrm>
                <a:off x="6730409" y="2477386"/>
                <a:ext cx="5358810" cy="2493568"/>
              </a:xfrm>
              <a:prstGeom prst="rect">
                <a:avLst/>
              </a:prstGeom>
              <a:blipFill>
                <a:blip r:embed="rId4"/>
                <a:stretch>
                  <a:fillRect l="-3413" b="-3178"/>
                </a:stretch>
              </a:blipFill>
            </p:spPr>
            <p:txBody>
              <a:bodyPr/>
              <a:lstStyle/>
              <a:p>
                <a:r>
                  <a:rPr lang="en-US">
                    <a:noFill/>
                  </a:rPr>
                  <a:t> </a:t>
                </a:r>
              </a:p>
            </p:txBody>
          </p:sp>
        </mc:Fallback>
      </mc:AlternateContent>
    </p:spTree>
    <p:extLst>
      <p:ext uri="{BB962C8B-B14F-4D97-AF65-F5344CB8AC3E}">
        <p14:creationId xmlns:p14="http://schemas.microsoft.com/office/powerpoint/2010/main" val="295025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13">
      <a:dk1>
        <a:srgbClr val="000000"/>
      </a:dk1>
      <a:lt1>
        <a:srgbClr val="FFFFFF"/>
      </a:lt1>
      <a:dk2>
        <a:srgbClr val="000000"/>
      </a:dk2>
      <a:lt2>
        <a:srgbClr val="FFFFFF"/>
      </a:lt2>
      <a:accent1>
        <a:srgbClr val="EA2D00"/>
      </a:accent1>
      <a:accent2>
        <a:srgbClr val="FB8605"/>
      </a:accent2>
      <a:accent3>
        <a:srgbClr val="EA2D00"/>
      </a:accent3>
      <a:accent4>
        <a:srgbClr val="FB8605"/>
      </a:accent4>
      <a:accent5>
        <a:srgbClr val="EA2D00"/>
      </a:accent5>
      <a:accent6>
        <a:srgbClr val="FB8605"/>
      </a:accent6>
      <a:hlink>
        <a:srgbClr val="EA2D00"/>
      </a:hlink>
      <a:folHlink>
        <a:srgbClr val="FB8605"/>
      </a:folHlink>
    </a:clrScheme>
    <a:fontScheme name="自定义 1">
      <a:majorFont>
        <a:latin typeface="Calibri Light"/>
        <a:ea typeface="字魂143号-正酷超级黑"/>
        <a:cs typeface=""/>
      </a:majorFont>
      <a:minorFont>
        <a:latin typeface="Calibri"/>
        <a:ea typeface="字魂143号-正酷超级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470</Words>
  <Application>Microsoft Office PowerPoint</Application>
  <PresentationFormat>Widescreen</PresentationFormat>
  <Paragraphs>73</Paragraphs>
  <Slides>13</Slides>
  <Notes>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13</vt:i4>
      </vt:variant>
    </vt:vector>
  </HeadingPairs>
  <TitlesOfParts>
    <vt:vector size="30" baseType="lpstr">
      <vt:lpstr>微软雅黑</vt:lpstr>
      <vt:lpstr>Arial</vt:lpstr>
      <vt:lpstr>Calibri</vt:lpstr>
      <vt:lpstr>Calibri Light</vt:lpstr>
      <vt:lpstr>Cambria</vt:lpstr>
      <vt:lpstr>Cambria Math</vt:lpstr>
      <vt:lpstr>SVN-Bear</vt:lpstr>
      <vt:lpstr>SVN-Newton</vt:lpstr>
      <vt:lpstr>Times New Roman</vt:lpstr>
      <vt:lpstr>UTM Arruba KT</vt:lpstr>
      <vt:lpstr>字魂100号-方方先锋体</vt:lpstr>
      <vt:lpstr>自定义设计方案</vt:lpstr>
      <vt:lpstr>第一PPT，www.1ppt.com</vt:lpstr>
      <vt:lpstr>4_Office 主题</vt:lpstr>
      <vt:lpstr>Office 主题​​</vt:lpstr>
      <vt:lpstr>Office 主题</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MyPC</cp:lastModifiedBy>
  <cp:revision>43</cp:revision>
  <dcterms:created xsi:type="dcterms:W3CDTF">2021-07-09T06:30:31Z</dcterms:created>
  <dcterms:modified xsi:type="dcterms:W3CDTF">2025-04-15T08:10:05Z</dcterms:modified>
</cp:coreProperties>
</file>