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60" r:id="rId3"/>
    <p:sldId id="258" r:id="rId4"/>
    <p:sldId id="264" r:id="rId5"/>
    <p:sldId id="265" r:id="rId6"/>
    <p:sldId id="266" r:id="rId7"/>
    <p:sldId id="293" r:id="rId8"/>
    <p:sldId id="272" r:id="rId9"/>
    <p:sldId id="271" r:id="rId10"/>
    <p:sldId id="2634" r:id="rId11"/>
    <p:sldId id="283" r:id="rId12"/>
    <p:sldId id="2635" r:id="rId13"/>
    <p:sldId id="304" r:id="rId14"/>
    <p:sldId id="288" r:id="rId15"/>
    <p:sldId id="30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BFB"/>
    <a:srgbClr val="E8FCBC"/>
    <a:srgbClr val="D6DF21"/>
    <a:srgbClr val="FECA0A"/>
    <a:srgbClr val="FEBEF2"/>
    <a:srgbClr val="FFB9B9"/>
    <a:srgbClr val="FBF8BB"/>
    <a:srgbClr val="BD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2867" autoAdjust="0"/>
  </p:normalViewPr>
  <p:slideViewPr>
    <p:cSldViewPr snapToGrid="0">
      <p:cViewPr varScale="1">
        <p:scale>
          <a:sx n="111" d="100"/>
          <a:sy n="111" d="100"/>
        </p:scale>
        <p:origin x="87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F4F4-B1C9-41D2-AC22-9FEA0E758EEA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EC6D3-8F5B-480C-BC05-ABD2B3C07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EC6D3-8F5B-480C-BC05-ABD2B3C070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1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5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7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8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52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9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8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39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1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79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43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62FF309-E9D8-9035-C206-8CC21A619C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95C3826-BDC6-F9DF-04D2-071B9692D3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4659519-CDAC-9E74-D20F-C266B7E1C94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9BBA51-CC65-B436-507F-FC2C0F9C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747" y="24765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FD0733-2C5D-82F0-7933-3895E1FD0EA7}"/>
              </a:ext>
            </a:extLst>
          </p:cNvPr>
          <p:cNvGrpSpPr/>
          <p:nvPr/>
        </p:nvGrpSpPr>
        <p:grpSpPr>
          <a:xfrm>
            <a:off x="8419188" y="1321144"/>
            <a:ext cx="2588053" cy="3318090"/>
            <a:chOff x="8419188" y="1321144"/>
            <a:chExt cx="2588053" cy="33180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9B51EF4-F17B-B732-1C0C-04C2BEAD072C}"/>
                </a:ext>
              </a:extLst>
            </p:cNvPr>
            <p:cNvGrpSpPr/>
            <p:nvPr/>
          </p:nvGrpSpPr>
          <p:grpSpPr>
            <a:xfrm>
              <a:off x="8419188" y="1321144"/>
              <a:ext cx="2104085" cy="3318090"/>
              <a:chOff x="6358218" y="3813333"/>
              <a:chExt cx="2104085" cy="3318090"/>
            </a:xfrm>
          </p:grpSpPr>
          <p:pic>
            <p:nvPicPr>
              <p:cNvPr id="17" name="Hình ảnh 16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3CE5F0C6-749D-63E9-26D7-E27C880ECF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5" t="29452" r="54776" b="6865"/>
              <a:stretch/>
            </p:blipFill>
            <p:spPr>
              <a:xfrm>
                <a:off x="6358218" y="3813333"/>
                <a:ext cx="1866426" cy="3318090"/>
              </a:xfrm>
              <a:prstGeom prst="rect">
                <a:avLst/>
              </a:prstGeom>
            </p:spPr>
          </p:pic>
          <p:pic>
            <p:nvPicPr>
              <p:cNvPr id="18" name="Hình ảnh 1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1FB0331-D16A-124E-54A2-298106796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2" r="72723" b="27450"/>
              <a:stretch/>
            </p:blipFill>
            <p:spPr>
              <a:xfrm rot="21067350">
                <a:off x="7388521" y="5714993"/>
                <a:ext cx="1073782" cy="1341612"/>
              </a:xfrm>
              <a:prstGeom prst="rect">
                <a:avLst/>
              </a:prstGeom>
            </p:spPr>
          </p:pic>
        </p:grpSp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8300DFE-16FD-5575-E64D-62D9FC7B3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472482" y="2397044"/>
              <a:ext cx="1353821" cy="1715696"/>
            </a:xfrm>
            <a:prstGeom prst="rect">
              <a:avLst/>
            </a:prstGeom>
          </p:spPr>
        </p:pic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pic>
        <p:nvPicPr>
          <p:cNvPr id="1026" name="Picture 2" descr="Hình ảnh đồ họa Bánh sinh nhật PNG, 12000+ nguồn tải về miễn phí.">
            <a:extLst>
              <a:ext uri="{FF2B5EF4-FFF2-40B4-BE49-F238E27FC236}">
                <a16:creationId xmlns:a16="http://schemas.microsoft.com/office/drawing/2014/main" id="{07673668-34B8-F70C-C3AE-2FDAB8F2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276931"/>
            <a:ext cx="1202171" cy="120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056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3013 -0.2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815882"/>
            <a:chOff x="678427" y="551006"/>
            <a:chExt cx="10716950" cy="1815882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686355" cy="701040"/>
              <a:chOff x="1169225" y="243763"/>
              <a:chExt cx="609841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571084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Tính vận tốc đi bộ của mỗi bạn ở bảng 1 với kết quả được làm tròn đến một chữ số ở phần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Dựa vào thời gian ở bảng 2 và vận tốc vừa tính được, em hãy ước lượng chu vi của sân trường.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7A9BC8-52B2-F4C8-0D69-A495FFFB883E}"/>
              </a:ext>
            </a:extLst>
          </p:cNvPr>
          <p:cNvSpPr txBox="1"/>
          <p:nvPr/>
        </p:nvSpPr>
        <p:spPr>
          <a:xfrm>
            <a:off x="1275907" y="2796363"/>
            <a:ext cx="100902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Vận tốc đi bộ của Việt là: 40 : 31 = 1,2903… (m/s) = 1,3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Mai là: 40 : 35 = 1,1428… (m/s) = 1,1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Nam là: 40 : 28 = 1,4285… (m/s) = 1,4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Chu vi sân trường khoảng: 1,3 × 125 = 162,5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chu vi sân trường khoảng 160 m.</a:t>
            </a:r>
          </a:p>
        </p:txBody>
      </p:sp>
    </p:spTree>
    <p:extLst>
      <p:ext uri="{BB962C8B-B14F-4D97-AF65-F5344CB8AC3E}">
        <p14:creationId xmlns:p14="http://schemas.microsoft.com/office/powerpoint/2010/main" val="3825271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6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14E2E3D-2BBF-CE9D-AD6C-BF56AB8D04C2}"/>
              </a:ext>
            </a:extLst>
          </p:cNvPr>
          <p:cNvGrpSpPr/>
          <p:nvPr/>
        </p:nvGrpSpPr>
        <p:grpSpPr>
          <a:xfrm>
            <a:off x="703938" y="110910"/>
            <a:ext cx="2588053" cy="3318090"/>
            <a:chOff x="703938" y="110910"/>
            <a:chExt cx="2588053" cy="33180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FD0733-2C5D-82F0-7933-3895E1FD0EA7}"/>
                </a:ext>
              </a:extLst>
            </p:cNvPr>
            <p:cNvGrpSpPr/>
            <p:nvPr/>
          </p:nvGrpSpPr>
          <p:grpSpPr>
            <a:xfrm>
              <a:off x="703938" y="110910"/>
              <a:ext cx="2588053" cy="3318090"/>
              <a:chOff x="8419188" y="1321144"/>
              <a:chExt cx="2588053" cy="3318090"/>
            </a:xfrm>
          </p:grpSpPr>
          <p:grpSp>
            <p:nvGrpSpPr>
              <p:cNvPr id="19" name="Nhóm 18">
                <a:extLst>
                  <a:ext uri="{FF2B5EF4-FFF2-40B4-BE49-F238E27FC236}">
                    <a16:creationId xmlns:a16="http://schemas.microsoft.com/office/drawing/2014/main" id="{29B51EF4-F17B-B732-1C0C-04C2BEAD072C}"/>
                  </a:ext>
                </a:extLst>
              </p:cNvPr>
              <p:cNvGrpSpPr/>
              <p:nvPr/>
            </p:nvGrpSpPr>
            <p:grpSpPr>
              <a:xfrm>
                <a:off x="8419188" y="1321144"/>
                <a:ext cx="2104085" cy="3318090"/>
                <a:chOff x="6358218" y="3813333"/>
                <a:chExt cx="2104085" cy="3318090"/>
              </a:xfrm>
            </p:grpSpPr>
            <p:pic>
              <p:nvPicPr>
                <p:cNvPr id="17" name="Hình ảnh 16" descr="Ảnh có chứa đồ chơi, búp bê&#10;&#10;Mô tả được tạo tự động">
                  <a:extLst>
                    <a:ext uri="{FF2B5EF4-FFF2-40B4-BE49-F238E27FC236}">
                      <a16:creationId xmlns:a16="http://schemas.microsoft.com/office/drawing/2014/main" id="{3CE5F0C6-749D-63E9-26D7-E27C880EC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75" t="29452" r="54776" b="6865"/>
                <a:stretch/>
              </p:blipFill>
              <p:spPr>
                <a:xfrm>
                  <a:off x="6358218" y="3813333"/>
                  <a:ext cx="1866426" cy="3318090"/>
                </a:xfrm>
                <a:prstGeom prst="rect">
                  <a:avLst/>
                </a:prstGeom>
              </p:spPr>
            </p:pic>
            <p:pic>
              <p:nvPicPr>
                <p:cNvPr id="18" name="Hình ảnh 17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E1FB0331-D16A-124E-54A2-298106796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962" r="72723" b="27450"/>
                <a:stretch/>
              </p:blipFill>
              <p:spPr>
                <a:xfrm rot="21067350">
                  <a:off x="7388521" y="5714993"/>
                  <a:ext cx="1073782" cy="1341612"/>
                </a:xfrm>
                <a:prstGeom prst="rect">
                  <a:avLst/>
                </a:prstGeom>
              </p:spPr>
            </p:pic>
          </p:grpSp>
          <p:pic>
            <p:nvPicPr>
              <p:cNvPr id="20" name="Hình ảnh 19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8300DFE-16FD-5575-E64D-62D9FC7B3D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1" t="11814" r="50474" b="39803"/>
              <a:stretch/>
            </p:blipFill>
            <p:spPr>
              <a:xfrm rot="2834574">
                <a:off x="9472482" y="2397044"/>
                <a:ext cx="1353821" cy="1715696"/>
              </a:xfrm>
              <a:prstGeom prst="rect">
                <a:avLst/>
              </a:prstGeom>
            </p:spPr>
          </p:pic>
        </p:grpSp>
        <p:pic>
          <p:nvPicPr>
            <p:cNvPr id="1026" name="Picture 2" descr="Hình ảnh đồ họa Bánh sinh nhật PNG, 12000+ nguồn tải về miễn phí.">
              <a:extLst>
                <a:ext uri="{FF2B5EF4-FFF2-40B4-BE49-F238E27FC236}">
                  <a16:creationId xmlns:a16="http://schemas.microsoft.com/office/drawing/2014/main" id="{07673668-34B8-F70C-C3AE-2FDAB8F2E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909" y="1443572"/>
              <a:ext cx="1202171" cy="1202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3434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7448 0.4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>
            <a:extLst>
              <a:ext uri="{FF2B5EF4-FFF2-40B4-BE49-F238E27FC236}">
                <a16:creationId xmlns:a16="http://schemas.microsoft.com/office/drawing/2014/main" id="{E8A9EDE1-B139-077E-EBEF-108F0019F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F4BEB2-EB28-A237-2794-CDED41C666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34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D884BDD1-FAA3-9011-E9D1-6C7FD07353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>
            <a:off x="1981200" y="2314486"/>
            <a:ext cx="2715373" cy="3392661"/>
          </a:xfrm>
          <a:prstGeom prst="rect">
            <a:avLst/>
          </a:prstGeom>
        </p:spPr>
      </p:pic>
      <p:pic>
        <p:nvPicPr>
          <p:cNvPr id="40" name="Hình ảnh 5">
            <a:extLst>
              <a:ext uri="{FF2B5EF4-FFF2-40B4-BE49-F238E27FC236}">
                <a16:creationId xmlns:a16="http://schemas.microsoft.com/office/drawing/2014/main" id="{A23EDE13-5119-A387-398F-DA89B9CD62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/>
        </p:blipFill>
        <p:spPr>
          <a:xfrm>
            <a:off x="6027045" y="1872543"/>
            <a:ext cx="3510506" cy="3851077"/>
          </a:xfrm>
          <a:prstGeom prst="rect">
            <a:avLst/>
          </a:prstGeom>
        </p:spPr>
      </p:pic>
      <p:grpSp>
        <p:nvGrpSpPr>
          <p:cNvPr id="41" name="Nhóm 11">
            <a:extLst>
              <a:ext uri="{FF2B5EF4-FFF2-40B4-BE49-F238E27FC236}">
                <a16:creationId xmlns:a16="http://schemas.microsoft.com/office/drawing/2014/main" id="{3833BDFD-6E58-DD0E-A99A-60F33FB136E3}"/>
              </a:ext>
            </a:extLst>
          </p:cNvPr>
          <p:cNvGrpSpPr/>
          <p:nvPr/>
        </p:nvGrpSpPr>
        <p:grpSpPr>
          <a:xfrm>
            <a:off x="7454255" y="3928321"/>
            <a:ext cx="4109219" cy="2821314"/>
            <a:chOff x="8685518" y="4745497"/>
            <a:chExt cx="2877956" cy="2004137"/>
          </a:xfrm>
        </p:grpSpPr>
        <p:pic>
          <p:nvPicPr>
            <p:cNvPr id="42" name="Hình ảnh 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6D1E6FA-E4D6-E1C4-4EA2-5F748B69E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/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43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C7B79CE9-30C4-80DC-8C3D-A66BF57B2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44" name="Hình ảnh 10">
            <a:extLst>
              <a:ext uri="{FF2B5EF4-FFF2-40B4-BE49-F238E27FC236}">
                <a16:creationId xmlns:a16="http://schemas.microsoft.com/office/drawing/2014/main" id="{07DFC382-72AC-D6AD-1D29-1DADE9BB5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/>
        </p:blipFill>
        <p:spPr>
          <a:xfrm>
            <a:off x="3147509" y="3781608"/>
            <a:ext cx="4081838" cy="3030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34005" y="-565280"/>
            <a:ext cx="13522100" cy="9455716"/>
          </a:xfrm>
          <a:prstGeom prst="rect">
            <a:avLst/>
          </a:prstGeom>
        </p:spPr>
      </p:pic>
      <p:pic>
        <p:nvPicPr>
          <p:cNvPr id="46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570760E-18EC-CBA1-B70D-F411F673ACC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-191019" y="760664"/>
            <a:ext cx="3563615" cy="6335314"/>
          </a:xfrm>
          <a:prstGeom prst="rect">
            <a:avLst/>
          </a:prstGeom>
        </p:spPr>
      </p:pic>
      <p:pic>
        <p:nvPicPr>
          <p:cNvPr id="47" name="Hình ảnh 3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226641A-87DD-D4E4-5991-9EB5F9ACD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27826" r="73257" b="8491"/>
          <a:stretch/>
        </p:blipFill>
        <p:spPr>
          <a:xfrm>
            <a:off x="-301444" y="634218"/>
            <a:ext cx="3500878" cy="6223782"/>
          </a:xfrm>
          <a:prstGeom prst="rect">
            <a:avLst/>
          </a:prstGeom>
        </p:spPr>
      </p:pic>
      <p:pic>
        <p:nvPicPr>
          <p:cNvPr id="48" name="Hình ảnh 3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60A714-8B74-2697-D7AB-CF6EC289A5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9" t="7723" r="22539" b="8501"/>
          <a:stretch/>
        </p:blipFill>
        <p:spPr>
          <a:xfrm>
            <a:off x="9229629" y="751217"/>
            <a:ext cx="2975839" cy="6078014"/>
          </a:xfrm>
          <a:prstGeom prst="rect">
            <a:avLst/>
          </a:prstGeom>
        </p:spPr>
      </p:pic>
      <p:grpSp>
        <p:nvGrpSpPr>
          <p:cNvPr id="49" name="Nhóm 36">
            <a:extLst>
              <a:ext uri="{FF2B5EF4-FFF2-40B4-BE49-F238E27FC236}">
                <a16:creationId xmlns:a16="http://schemas.microsoft.com/office/drawing/2014/main" id="{5AFF8E15-C31B-2E6A-705B-C364E6A75CC5}"/>
              </a:ext>
            </a:extLst>
          </p:cNvPr>
          <p:cNvGrpSpPr/>
          <p:nvPr/>
        </p:nvGrpSpPr>
        <p:grpSpPr>
          <a:xfrm>
            <a:off x="2769821" y="4789756"/>
            <a:ext cx="7590059" cy="1599719"/>
            <a:chOff x="3292436" y="1261865"/>
            <a:chExt cx="6492702" cy="2992587"/>
          </a:xfrm>
        </p:grpSpPr>
        <p:sp>
          <p:nvSpPr>
            <p:cNvPr id="50" name="Bong bóng Lời nói: Hình chữ nhật với Góc Tròn 37">
              <a:extLst>
                <a:ext uri="{FF2B5EF4-FFF2-40B4-BE49-F238E27FC236}">
                  <a16:creationId xmlns:a16="http://schemas.microsoft.com/office/drawing/2014/main" id="{26491048-2990-55D1-17FF-1F9D3268CC08}"/>
                </a:ext>
              </a:extLst>
            </p:cNvPr>
            <p:cNvSpPr/>
            <p:nvPr/>
          </p:nvSpPr>
          <p:spPr>
            <a:xfrm>
              <a:off x="3292436" y="1261865"/>
              <a:ext cx="6492702" cy="2922617"/>
            </a:xfrm>
            <a:prstGeom prst="wedgeRoundRectCallout">
              <a:avLst>
                <a:gd name="adj1" fmla="val 40765"/>
                <a:gd name="adj2" fmla="val 74252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 Placeholder 7">
              <a:extLst>
                <a:ext uri="{FF2B5EF4-FFF2-40B4-BE49-F238E27FC236}">
                  <a16:creationId xmlns:a16="http://schemas.microsoft.com/office/drawing/2014/main" id="{7EB260C1-C206-D3CD-E63B-5CAB547200D4}"/>
                </a:ext>
              </a:extLst>
            </p:cNvPr>
            <p:cNvSpPr txBox="1">
              <a:spLocks/>
            </p:cNvSpPr>
            <p:nvPr/>
          </p:nvSpPr>
          <p:spPr>
            <a:xfrm>
              <a:off x="3787497" y="1265917"/>
              <a:ext cx="5502581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Ôi!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làm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bất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ngờ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cảm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ơn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gái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400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316871" y="977938"/>
            <a:ext cx="4391914" cy="5935293"/>
            <a:chOff x="-1316871" y="977938"/>
            <a:chExt cx="4391914" cy="5935293"/>
          </a:xfrm>
        </p:grpSpPr>
        <p:pic>
          <p:nvPicPr>
            <p:cNvPr id="11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929960" y="161310"/>
            <a:ext cx="3374437" cy="6849090"/>
            <a:chOff x="8929960" y="161310"/>
            <a:chExt cx="3374437" cy="6849090"/>
          </a:xfrm>
        </p:grpSpPr>
        <p:pic>
          <p:nvPicPr>
            <p:cNvPr id="20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60062" y="131404"/>
            <a:ext cx="2278967" cy="265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7855" y="-133156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A129A-AD72-4E85-4A73-D16CB9550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86" y="977938"/>
            <a:ext cx="10760373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0468 -0.006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27604 0.0092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2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-1111" r="5118"/>
          <a:stretch/>
        </p:blipFill>
        <p:spPr>
          <a:xfrm>
            <a:off x="-114300" y="-76200"/>
            <a:ext cx="12363450" cy="6930877"/>
          </a:xfrm>
          <a:prstGeom prst="rect">
            <a:avLst/>
          </a:prstGeom>
        </p:spPr>
      </p:pic>
      <p:pic>
        <p:nvPicPr>
          <p:cNvPr id="23" name="Hình ảnh 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F3E2740-5ECD-677E-280C-D03771366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32184" r="75102" b="32162"/>
          <a:stretch/>
        </p:blipFill>
        <p:spPr>
          <a:xfrm flipH="1">
            <a:off x="7696325" y="1277751"/>
            <a:ext cx="5556756" cy="5580249"/>
          </a:xfrm>
          <a:prstGeom prst="rect">
            <a:avLst/>
          </a:prstGeom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DF118D5-ED53-E0F0-53FC-5A4C95CA5677}"/>
              </a:ext>
            </a:extLst>
          </p:cNvPr>
          <p:cNvSpPr/>
          <p:nvPr/>
        </p:nvSpPr>
        <p:spPr>
          <a:xfrm>
            <a:off x="99681" y="1446027"/>
            <a:ext cx="8193716" cy="4775791"/>
          </a:xfrm>
          <a:custGeom>
            <a:avLst/>
            <a:gdLst>
              <a:gd name="connsiteX0" fmla="*/ 0 w 11001375"/>
              <a:gd name="connsiteY0" fmla="*/ 863617 h 5181600"/>
              <a:gd name="connsiteX1" fmla="*/ 863617 w 11001375"/>
              <a:gd name="connsiteY1" fmla="*/ 0 h 5181600"/>
              <a:gd name="connsiteX2" fmla="*/ 10137758 w 11001375"/>
              <a:gd name="connsiteY2" fmla="*/ 0 h 5181600"/>
              <a:gd name="connsiteX3" fmla="*/ 11001375 w 11001375"/>
              <a:gd name="connsiteY3" fmla="*/ 863617 h 5181600"/>
              <a:gd name="connsiteX4" fmla="*/ 11001375 w 11001375"/>
              <a:gd name="connsiteY4" fmla="*/ 4317983 h 5181600"/>
              <a:gd name="connsiteX5" fmla="*/ 10137758 w 11001375"/>
              <a:gd name="connsiteY5" fmla="*/ 5181600 h 5181600"/>
              <a:gd name="connsiteX6" fmla="*/ 863617 w 11001375"/>
              <a:gd name="connsiteY6" fmla="*/ 5181600 h 5181600"/>
              <a:gd name="connsiteX7" fmla="*/ 0 w 11001375"/>
              <a:gd name="connsiteY7" fmla="*/ 4317983 h 5181600"/>
              <a:gd name="connsiteX8" fmla="*/ 0 w 11001375"/>
              <a:gd name="connsiteY8" fmla="*/ 863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1375" h="5181600" fill="none" extrusionOk="0">
                <a:moveTo>
                  <a:pt x="0" y="863617"/>
                </a:moveTo>
                <a:cubicBezTo>
                  <a:pt x="37576" y="472756"/>
                  <a:pt x="456793" y="14514"/>
                  <a:pt x="863617" y="0"/>
                </a:cubicBezTo>
                <a:cubicBezTo>
                  <a:pt x="4788125" y="-47972"/>
                  <a:pt x="6861127" y="-135018"/>
                  <a:pt x="10137758" y="0"/>
                </a:cubicBezTo>
                <a:cubicBezTo>
                  <a:pt x="10594882" y="-87880"/>
                  <a:pt x="10978874" y="432755"/>
                  <a:pt x="11001375" y="863617"/>
                </a:cubicBezTo>
                <a:cubicBezTo>
                  <a:pt x="11145666" y="2196334"/>
                  <a:pt x="11143455" y="3605014"/>
                  <a:pt x="11001375" y="4317983"/>
                </a:cubicBezTo>
                <a:cubicBezTo>
                  <a:pt x="10948802" y="4763119"/>
                  <a:pt x="10655211" y="5134851"/>
                  <a:pt x="10137758" y="5181600"/>
                </a:cubicBezTo>
                <a:cubicBezTo>
                  <a:pt x="7015951" y="5262086"/>
                  <a:pt x="5398172" y="5088480"/>
                  <a:pt x="863617" y="5181600"/>
                </a:cubicBezTo>
                <a:cubicBezTo>
                  <a:pt x="471720" y="5203461"/>
                  <a:pt x="-43759" y="4753694"/>
                  <a:pt x="0" y="4317983"/>
                </a:cubicBezTo>
                <a:cubicBezTo>
                  <a:pt x="76170" y="3405742"/>
                  <a:pt x="163780" y="1244640"/>
                  <a:pt x="0" y="863617"/>
                </a:cubicBezTo>
                <a:close/>
              </a:path>
              <a:path w="11001375" h="5181600" stroke="0" extrusionOk="0">
                <a:moveTo>
                  <a:pt x="0" y="863617"/>
                </a:moveTo>
                <a:cubicBezTo>
                  <a:pt x="4188" y="380639"/>
                  <a:pt x="375385" y="83928"/>
                  <a:pt x="863617" y="0"/>
                </a:cubicBezTo>
                <a:cubicBezTo>
                  <a:pt x="2456850" y="-167747"/>
                  <a:pt x="8826866" y="44969"/>
                  <a:pt x="10137758" y="0"/>
                </a:cubicBezTo>
                <a:cubicBezTo>
                  <a:pt x="10621482" y="-168"/>
                  <a:pt x="11023663" y="353734"/>
                  <a:pt x="11001375" y="863617"/>
                </a:cubicBezTo>
                <a:cubicBezTo>
                  <a:pt x="11125742" y="2079722"/>
                  <a:pt x="11013095" y="3317781"/>
                  <a:pt x="11001375" y="4317983"/>
                </a:cubicBezTo>
                <a:cubicBezTo>
                  <a:pt x="11025942" y="4744242"/>
                  <a:pt x="10637612" y="5104875"/>
                  <a:pt x="10137758" y="5181600"/>
                </a:cubicBezTo>
                <a:cubicBezTo>
                  <a:pt x="8405660" y="5305697"/>
                  <a:pt x="2778664" y="5133805"/>
                  <a:pt x="863617" y="5181600"/>
                </a:cubicBezTo>
                <a:cubicBezTo>
                  <a:pt x="350316" y="5172279"/>
                  <a:pt x="-10250" y="4787346"/>
                  <a:pt x="0" y="4317983"/>
                </a:cubicBezTo>
                <a:cubicBezTo>
                  <a:pt x="-2833" y="3876308"/>
                  <a:pt x="-158223" y="2353911"/>
                  <a:pt x="0" y="863617"/>
                </a:cubicBezTo>
                <a:close/>
              </a:path>
            </a:pathLst>
          </a:custGeom>
          <a:solidFill>
            <a:srgbClr val="FFFFFF">
              <a:alpha val="88235"/>
            </a:srgb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61C909-CA49-890C-18C4-59E437FDC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083" y="1037541"/>
            <a:ext cx="2737341" cy="1274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CED5FD-5F64-A99D-01A1-6E11503E6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60" y="2366386"/>
            <a:ext cx="7742591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76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A41B2-6881-F654-9012-19F58C66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85" y="209550"/>
            <a:ext cx="698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77726CB-5DED-E8C6-3222-219D527EF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B5C373E-0771-CEB1-A279-4D828A6BA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284087" y="361324"/>
            <a:ext cx="3643951" cy="6478136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83A053A-A698-5E65-AF88-F1805F1591AD}"/>
              </a:ext>
            </a:extLst>
          </p:cNvPr>
          <p:cNvGrpSpPr/>
          <p:nvPr/>
        </p:nvGrpSpPr>
        <p:grpSpPr>
          <a:xfrm>
            <a:off x="3643951" y="386062"/>
            <a:ext cx="8084736" cy="3878384"/>
            <a:chOff x="4244453" y="245659"/>
            <a:chExt cx="7665221" cy="4885961"/>
          </a:xfrm>
        </p:grpSpPr>
        <p:sp>
          <p:nvSpPr>
            <p:cNvPr id="9" name="Bong bóng Lời nói: Hình chữ nhật với Góc Tròn 8">
              <a:extLst>
                <a:ext uri="{FF2B5EF4-FFF2-40B4-BE49-F238E27FC236}">
                  <a16:creationId xmlns:a16="http://schemas.microsoft.com/office/drawing/2014/main" id="{636308EA-64A2-D570-C0F8-AD92A6086053}"/>
                </a:ext>
              </a:extLst>
            </p:cNvPr>
            <p:cNvSpPr/>
            <p:nvPr/>
          </p:nvSpPr>
          <p:spPr>
            <a:xfrm>
              <a:off x="4244453" y="245659"/>
              <a:ext cx="7665221" cy="4885961"/>
            </a:xfrm>
            <a:custGeom>
              <a:avLst/>
              <a:gdLst>
                <a:gd name="connsiteX0" fmla="*/ 0 w 7665221"/>
                <a:gd name="connsiteY0" fmla="*/ 814343 h 4885961"/>
                <a:gd name="connsiteX1" fmla="*/ 814343 w 7665221"/>
                <a:gd name="connsiteY1" fmla="*/ 0 h 4885961"/>
                <a:gd name="connsiteX2" fmla="*/ 1277537 w 7665221"/>
                <a:gd name="connsiteY2" fmla="*/ 0 h 4885961"/>
                <a:gd name="connsiteX3" fmla="*/ 1277537 w 7665221"/>
                <a:gd name="connsiteY3" fmla="*/ 0 h 4885961"/>
                <a:gd name="connsiteX4" fmla="*/ 3193842 w 7665221"/>
                <a:gd name="connsiteY4" fmla="*/ 0 h 4885961"/>
                <a:gd name="connsiteX5" fmla="*/ 6850878 w 7665221"/>
                <a:gd name="connsiteY5" fmla="*/ 0 h 4885961"/>
                <a:gd name="connsiteX6" fmla="*/ 7665221 w 7665221"/>
                <a:gd name="connsiteY6" fmla="*/ 814343 h 4885961"/>
                <a:gd name="connsiteX7" fmla="*/ 7665221 w 7665221"/>
                <a:gd name="connsiteY7" fmla="*/ 2850144 h 4885961"/>
                <a:gd name="connsiteX8" fmla="*/ 7665221 w 7665221"/>
                <a:gd name="connsiteY8" fmla="*/ 2850144 h 4885961"/>
                <a:gd name="connsiteX9" fmla="*/ 7665221 w 7665221"/>
                <a:gd name="connsiteY9" fmla="*/ 4071634 h 4885961"/>
                <a:gd name="connsiteX10" fmla="*/ 7665221 w 7665221"/>
                <a:gd name="connsiteY10" fmla="*/ 4071618 h 4885961"/>
                <a:gd name="connsiteX11" fmla="*/ 6850878 w 7665221"/>
                <a:gd name="connsiteY11" fmla="*/ 4885961 h 4885961"/>
                <a:gd name="connsiteX12" fmla="*/ 3193842 w 7665221"/>
                <a:gd name="connsiteY12" fmla="*/ 4885961 h 4885961"/>
                <a:gd name="connsiteX13" fmla="*/ 1277537 w 7665221"/>
                <a:gd name="connsiteY13" fmla="*/ 4885961 h 4885961"/>
                <a:gd name="connsiteX14" fmla="*/ 1277537 w 7665221"/>
                <a:gd name="connsiteY14" fmla="*/ 4885961 h 4885961"/>
                <a:gd name="connsiteX15" fmla="*/ 814343 w 7665221"/>
                <a:gd name="connsiteY15" fmla="*/ 4885961 h 4885961"/>
                <a:gd name="connsiteX16" fmla="*/ 0 w 7665221"/>
                <a:gd name="connsiteY16" fmla="*/ 4071618 h 4885961"/>
                <a:gd name="connsiteX17" fmla="*/ 0 w 7665221"/>
                <a:gd name="connsiteY17" fmla="*/ 4071634 h 4885961"/>
                <a:gd name="connsiteX18" fmla="*/ -550669 w 7665221"/>
                <a:gd name="connsiteY18" fmla="*/ 3356509 h 4885961"/>
                <a:gd name="connsiteX19" fmla="*/ 0 w 7665221"/>
                <a:gd name="connsiteY19" fmla="*/ 2850144 h 4885961"/>
                <a:gd name="connsiteX20" fmla="*/ 0 w 7665221"/>
                <a:gd name="connsiteY20" fmla="*/ 814343 h 488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1" h="4885961" fill="none" extrusionOk="0">
                  <a:moveTo>
                    <a:pt x="0" y="814343"/>
                  </a:moveTo>
                  <a:cubicBezTo>
                    <a:pt x="-35658" y="329943"/>
                    <a:pt x="334571" y="13592"/>
                    <a:pt x="814343" y="0"/>
                  </a:cubicBezTo>
                  <a:cubicBezTo>
                    <a:pt x="945804" y="-23885"/>
                    <a:pt x="1076845" y="-30987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4708233" y="-48613"/>
                    <a:pt x="5237794" y="-35442"/>
                    <a:pt x="6850878" y="0"/>
                  </a:cubicBezTo>
                  <a:cubicBezTo>
                    <a:pt x="7258347" y="27274"/>
                    <a:pt x="7624970" y="350415"/>
                    <a:pt x="7665221" y="814343"/>
                  </a:cubicBezTo>
                  <a:cubicBezTo>
                    <a:pt x="7744288" y="1588194"/>
                    <a:pt x="7700429" y="1964611"/>
                    <a:pt x="7665221" y="2850144"/>
                  </a:cubicBezTo>
                  <a:lnTo>
                    <a:pt x="7665221" y="2850144"/>
                  </a:lnTo>
                  <a:cubicBezTo>
                    <a:pt x="7615854" y="3203602"/>
                    <a:pt x="7618828" y="3756496"/>
                    <a:pt x="7665221" y="4071634"/>
                  </a:cubicBezTo>
                  <a:cubicBezTo>
                    <a:pt x="7665221" y="4071626"/>
                    <a:pt x="7665220" y="4071623"/>
                    <a:pt x="7665221" y="4071618"/>
                  </a:cubicBezTo>
                  <a:cubicBezTo>
                    <a:pt x="7690444" y="4487701"/>
                    <a:pt x="7225254" y="4900791"/>
                    <a:pt x="6850878" y="4885961"/>
                  </a:cubicBezTo>
                  <a:cubicBezTo>
                    <a:pt x="5787108" y="4949766"/>
                    <a:pt x="3702051" y="4993878"/>
                    <a:pt x="3193842" y="4885961"/>
                  </a:cubicBezTo>
                  <a:cubicBezTo>
                    <a:pt x="2699272" y="4972819"/>
                    <a:pt x="1547323" y="5025729"/>
                    <a:pt x="1277537" y="4885961"/>
                  </a:cubicBezTo>
                  <a:lnTo>
                    <a:pt x="1277537" y="4885961"/>
                  </a:lnTo>
                  <a:cubicBezTo>
                    <a:pt x="1114547" y="4917515"/>
                    <a:pt x="986227" y="4883560"/>
                    <a:pt x="814343" y="4885961"/>
                  </a:cubicBezTo>
                  <a:cubicBezTo>
                    <a:pt x="314348" y="4931922"/>
                    <a:pt x="10765" y="4453406"/>
                    <a:pt x="0" y="4071618"/>
                  </a:cubicBezTo>
                  <a:cubicBezTo>
                    <a:pt x="1" y="4071622"/>
                    <a:pt x="-1" y="4071629"/>
                    <a:pt x="0" y="4071634"/>
                  </a:cubicBezTo>
                  <a:cubicBezTo>
                    <a:pt x="-192753" y="3825458"/>
                    <a:pt x="-234163" y="3657870"/>
                    <a:pt x="-550669" y="3356509"/>
                  </a:cubicBezTo>
                  <a:cubicBezTo>
                    <a:pt x="-372888" y="3250322"/>
                    <a:pt x="-91984" y="2942858"/>
                    <a:pt x="0" y="2850144"/>
                  </a:cubicBezTo>
                  <a:cubicBezTo>
                    <a:pt x="-84271" y="1922165"/>
                    <a:pt x="-164383" y="1233801"/>
                    <a:pt x="0" y="814343"/>
                  </a:cubicBezTo>
                  <a:close/>
                </a:path>
                <a:path w="7665221" h="4885961" stroke="0" extrusionOk="0">
                  <a:moveTo>
                    <a:pt x="0" y="814343"/>
                  </a:moveTo>
                  <a:cubicBezTo>
                    <a:pt x="82396" y="355176"/>
                    <a:pt x="411651" y="-3140"/>
                    <a:pt x="814343" y="0"/>
                  </a:cubicBezTo>
                  <a:cubicBezTo>
                    <a:pt x="1029399" y="39475"/>
                    <a:pt x="1212982" y="40839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682529" y="-81599"/>
                    <a:pt x="5102886" y="-154300"/>
                    <a:pt x="6850878" y="0"/>
                  </a:cubicBezTo>
                  <a:cubicBezTo>
                    <a:pt x="7324512" y="50371"/>
                    <a:pt x="7613969" y="382012"/>
                    <a:pt x="7665221" y="814343"/>
                  </a:cubicBezTo>
                  <a:cubicBezTo>
                    <a:pt x="7709441" y="1135886"/>
                    <a:pt x="7635839" y="2574353"/>
                    <a:pt x="7665221" y="2850144"/>
                  </a:cubicBezTo>
                  <a:lnTo>
                    <a:pt x="7665221" y="2850144"/>
                  </a:lnTo>
                  <a:cubicBezTo>
                    <a:pt x="7644490" y="3091337"/>
                    <a:pt x="7748088" y="3468497"/>
                    <a:pt x="7665221" y="4071634"/>
                  </a:cubicBezTo>
                  <a:cubicBezTo>
                    <a:pt x="7665222" y="4071632"/>
                    <a:pt x="7665220" y="4071619"/>
                    <a:pt x="7665221" y="4071618"/>
                  </a:cubicBezTo>
                  <a:cubicBezTo>
                    <a:pt x="7616361" y="4524405"/>
                    <a:pt x="7291207" y="4939453"/>
                    <a:pt x="6850878" y="4885961"/>
                  </a:cubicBezTo>
                  <a:cubicBezTo>
                    <a:pt x="5126834" y="4808361"/>
                    <a:pt x="4938707" y="4913230"/>
                    <a:pt x="3193842" y="4885961"/>
                  </a:cubicBezTo>
                  <a:cubicBezTo>
                    <a:pt x="2428961" y="5029739"/>
                    <a:pt x="2016841" y="4825008"/>
                    <a:pt x="1277537" y="4885961"/>
                  </a:cubicBezTo>
                  <a:lnTo>
                    <a:pt x="1277537" y="4885961"/>
                  </a:lnTo>
                  <a:cubicBezTo>
                    <a:pt x="1191068" y="4874693"/>
                    <a:pt x="925853" y="4905728"/>
                    <a:pt x="814343" y="4885961"/>
                  </a:cubicBezTo>
                  <a:cubicBezTo>
                    <a:pt x="299516" y="4860503"/>
                    <a:pt x="-52241" y="4544406"/>
                    <a:pt x="0" y="4071618"/>
                  </a:cubicBezTo>
                  <a:cubicBezTo>
                    <a:pt x="0" y="4071625"/>
                    <a:pt x="-1" y="4071631"/>
                    <a:pt x="0" y="4071634"/>
                  </a:cubicBezTo>
                  <a:cubicBezTo>
                    <a:pt x="-109072" y="3810371"/>
                    <a:pt x="-310398" y="3618361"/>
                    <a:pt x="-550669" y="3356509"/>
                  </a:cubicBezTo>
                  <a:cubicBezTo>
                    <a:pt x="-450542" y="3175989"/>
                    <a:pt x="-125448" y="2897217"/>
                    <a:pt x="0" y="2850144"/>
                  </a:cubicBezTo>
                  <a:cubicBezTo>
                    <a:pt x="110008" y="2514996"/>
                    <a:pt x="-36887" y="1377443"/>
                    <a:pt x="0" y="81434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wedgeRoundRectCallout">
                      <a:avLst>
                        <a:gd name="adj1" fmla="val -57184"/>
                        <a:gd name="adj2" fmla="val 1869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9C90991-26DA-BBC6-529E-76D0CBE09075}"/>
                </a:ext>
              </a:extLst>
            </p:cNvPr>
            <p:cNvSpPr txBox="1"/>
            <p:nvPr/>
          </p:nvSpPr>
          <p:spPr>
            <a:xfrm>
              <a:off x="4525833" y="393405"/>
              <a:ext cx="7102461" cy="4478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 nay là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của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bố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những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đồ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dùng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để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chuẩn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bị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bất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ngờ cho bố nhé!</a:t>
              </a:r>
              <a:endParaRPr lang="en-US" altLang="zh-CN" sz="4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9" name="Hình ảnh 18" descr="Ảnh có chứa văn bản, quân hậu, danh thiếp, phong bì&#10;&#10;Mô tả được tạo tự động">
            <a:extLst>
              <a:ext uri="{FF2B5EF4-FFF2-40B4-BE49-F238E27FC236}">
                <a16:creationId xmlns:a16="http://schemas.microsoft.com/office/drawing/2014/main" id="{54FF5FEF-CD1E-ED5E-87F6-F8DD298A1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89" y="2954171"/>
            <a:ext cx="3859918" cy="42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196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1264231" y="3539910"/>
            <a:ext cx="1866426" cy="3318090"/>
          </a:xfrm>
          <a:prstGeom prst="rect">
            <a:avLst/>
          </a:prstGeom>
        </p:spPr>
      </p:pic>
      <p:pic>
        <p:nvPicPr>
          <p:cNvPr id="16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084084-FE40-0EDD-CCD3-46AF0FFF8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16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1.85185E-6 L 0.39336 0.00857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907" y="599332"/>
            <a:ext cx="11856539" cy="5963700"/>
            <a:chOff x="124089" y="2292186"/>
            <a:chExt cx="11856539" cy="5963700"/>
          </a:xfrm>
        </p:grpSpPr>
        <p:grpSp>
          <p:nvGrpSpPr>
            <p:cNvPr id="29" name="Group 28"/>
            <p:cNvGrpSpPr/>
            <p:nvPr/>
          </p:nvGrpSpPr>
          <p:grpSpPr>
            <a:xfrm>
              <a:off x="124089" y="2292186"/>
              <a:ext cx="11530957" cy="2809079"/>
              <a:chOff x="95279" y="2146552"/>
              <a:chExt cx="11530957" cy="280907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5279" y="2146552"/>
                <a:ext cx="2378524" cy="269122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49D0D80-D8F7-859D-FC9D-C49EFA659B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247712" y="2264404"/>
                <a:ext cx="2378524" cy="2691227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9364177" y="5295451"/>
              <a:ext cx="2616451" cy="296043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CEB014-9BFA-5D4A-8F10-647D636B9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578553" y="5130897"/>
              <a:ext cx="2616451" cy="296043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E0E04A-2F07-C347-6E41-9E3C5E0145CD}"/>
              </a:ext>
            </a:extLst>
          </p:cNvPr>
          <p:cNvSpPr txBox="1"/>
          <p:nvPr/>
        </p:nvSpPr>
        <p:spPr>
          <a:xfrm>
            <a:off x="3189767" y="2009553"/>
            <a:ext cx="6007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Em và các bạn cùng thực hành đo thời gian, tính vận tốc và quãng đường đi bộ trên sân trường.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44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Em hãy ghi lại thời gian đi bộ quãng đường 40 m của mỗi bạn vào bảng 1.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100358"/>
              </p:ext>
            </p:extLst>
          </p:nvPr>
        </p:nvGraphicFramePr>
        <p:xfrm>
          <a:off x="965790" y="2025765"/>
          <a:ext cx="10515600" cy="20726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7536845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 (m)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69172" y="1318437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B43D2-66D1-ECEE-DC86-5B474EC6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60" y="4184628"/>
            <a:ext cx="6613784" cy="25322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4FD71C-CA6C-1919-2697-8217C401F890}"/>
              </a:ext>
            </a:extLst>
          </p:cNvPr>
          <p:cNvSpPr/>
          <p:nvPr/>
        </p:nvSpPr>
        <p:spPr>
          <a:xfrm>
            <a:off x="9271591" y="3147237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6F49B2-3A53-FF69-561E-EF285119AA69}"/>
              </a:ext>
            </a:extLst>
          </p:cNvPr>
          <p:cNvSpPr/>
          <p:nvPr/>
        </p:nvSpPr>
        <p:spPr>
          <a:xfrm>
            <a:off x="9292856" y="3657600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6683224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6205818" y="3660933"/>
            <a:ext cx="1866426" cy="331809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314E62E-4913-7773-1514-18F700A3BE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 rot="21067350">
            <a:off x="7236121" y="5562593"/>
            <a:ext cx="1073782" cy="1341612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CEAFEF-12A1-24DA-1DF5-AD1C9611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5518" y="-961323"/>
            <a:ext cx="609600" cy="609600"/>
          </a:xfrm>
          <a:prstGeom prst="rect">
            <a:avLst/>
          </a:prstGeom>
        </p:spPr>
      </p:pic>
      <p:pic>
        <p:nvPicPr>
          <p:cNvPr id="1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9CCB85-BF76-F568-2E94-4FCD95367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120.693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29B51EF4-F17B-B732-1C0C-04C2BEAD072C}"/>
              </a:ext>
            </a:extLst>
          </p:cNvPr>
          <p:cNvGrpSpPr/>
          <p:nvPr/>
        </p:nvGrpSpPr>
        <p:grpSpPr>
          <a:xfrm>
            <a:off x="6221269" y="3660933"/>
            <a:ext cx="2104085" cy="3318090"/>
            <a:chOff x="6358218" y="3813333"/>
            <a:chExt cx="2104085" cy="3318090"/>
          </a:xfrm>
        </p:grpSpPr>
        <p:pic>
          <p:nvPicPr>
            <p:cNvPr id="17" name="Hình ảnh 1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CE5F0C6-749D-63E9-26D7-E27C880EC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29452" r="54776" b="6865"/>
            <a:stretch/>
          </p:blipFill>
          <p:spPr>
            <a:xfrm>
              <a:off x="6358218" y="3813333"/>
              <a:ext cx="1866426" cy="3318090"/>
            </a:xfrm>
            <a:prstGeom prst="rect">
              <a:avLst/>
            </a:prstGeom>
          </p:spPr>
        </p:pic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1FB0331-D16A-124E-54A2-298106796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/>
          </p:blipFill>
          <p:spPr>
            <a:xfrm rot="21067350">
              <a:off x="7388521" y="5714993"/>
              <a:ext cx="1073782" cy="134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4.44444E-6 L 0.10665 -4.44444E-6 C 0.15443 -4.44444E-6 0.21342 -0.09629 0.21342 -0.1743 L 0.21342 -0.3481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ghi lại thời gian đi bộ một vòng quanh sân của mỗi bạn vào bảng 2.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031493"/>
              </p:ext>
            </p:extLst>
          </p:nvPr>
        </p:nvGraphicFramePr>
        <p:xfrm>
          <a:off x="2996609" y="2355374"/>
          <a:ext cx="7010400" cy="2072640"/>
        </p:xfrm>
        <a:graphic>
          <a:graphicData uri="http://schemas.openxmlformats.org/drawingml/2006/table">
            <a:tbl>
              <a:tblPr/>
              <a:tblGrid>
                <a:gridCol w="3085215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925185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05377" y="1669311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68D4D0-C096-6111-ACE3-D1F3183F092D}"/>
              </a:ext>
            </a:extLst>
          </p:cNvPr>
          <p:cNvSpPr/>
          <p:nvPr/>
        </p:nvSpPr>
        <p:spPr>
          <a:xfrm>
            <a:off x="4104167" y="2934586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9367BF-171B-13B9-BF54-B649BF9884D6}"/>
              </a:ext>
            </a:extLst>
          </p:cNvPr>
          <p:cNvSpPr/>
          <p:nvPr/>
        </p:nvSpPr>
        <p:spPr>
          <a:xfrm>
            <a:off x="4114799" y="3466214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0F0E2E-853B-4CC5-E30F-FAC4535B7A48}"/>
              </a:ext>
            </a:extLst>
          </p:cNvPr>
          <p:cNvSpPr/>
          <p:nvPr/>
        </p:nvSpPr>
        <p:spPr>
          <a:xfrm>
            <a:off x="7591646" y="3487479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5DC847-4F95-33F6-A019-A5BBE7819700}"/>
              </a:ext>
            </a:extLst>
          </p:cNvPr>
          <p:cNvSpPr/>
          <p:nvPr/>
        </p:nvSpPr>
        <p:spPr>
          <a:xfrm>
            <a:off x="4040373" y="3976578"/>
            <a:ext cx="1020724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B27F8-023B-6D57-9ECF-C945AC21F85E}"/>
              </a:ext>
            </a:extLst>
          </p:cNvPr>
          <p:cNvSpPr/>
          <p:nvPr/>
        </p:nvSpPr>
        <p:spPr>
          <a:xfrm>
            <a:off x="7570381" y="3965944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2957816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805</TotalTime>
  <Words>315</Words>
  <Application>Microsoft Office PowerPoint</Application>
  <PresentationFormat>Widescreen</PresentationFormat>
  <Paragraphs>48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Cambria</vt:lpstr>
      <vt:lpstr>UTM Cookies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MyPC</cp:lastModifiedBy>
  <cp:revision>107</cp:revision>
  <dcterms:created xsi:type="dcterms:W3CDTF">2023-08-20T05:45:54Z</dcterms:created>
  <dcterms:modified xsi:type="dcterms:W3CDTF">2025-04-03T05:18:06Z</dcterms:modified>
  <cp:category>9Slide.vn</cp:category>
</cp:coreProperties>
</file>