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 id="2147483679" r:id="rId3"/>
  </p:sldMasterIdLst>
  <p:sldIdLst>
    <p:sldId id="7221" r:id="rId4"/>
    <p:sldId id="266" r:id="rId5"/>
    <p:sldId id="7222" r:id="rId6"/>
    <p:sldId id="7223" r:id="rId7"/>
    <p:sldId id="257" r:id="rId8"/>
    <p:sldId id="7219" r:id="rId9"/>
    <p:sldId id="267" r:id="rId10"/>
    <p:sldId id="7224" r:id="rId11"/>
    <p:sldId id="7225" r:id="rId12"/>
    <p:sldId id="7226" r:id="rId13"/>
    <p:sldId id="7227" r:id="rId14"/>
    <p:sldId id="7228" r:id="rId15"/>
    <p:sldId id="7229" r:id="rId16"/>
    <p:sldId id="7218" r:id="rId17"/>
    <p:sldId id="7230" r:id="rId18"/>
    <p:sldId id="7231" r:id="rId19"/>
    <p:sldId id="276" r:id="rId20"/>
    <p:sldId id="277" r:id="rId21"/>
    <p:sldId id="441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E6E2"/>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109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A6BEB2-C3A9-4E2C-87D8-D3B3B9EF879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386B7BB-C5D7-4F47-87CD-AF32FEB105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66626CA-93EB-42AE-94F6-4A5133BE713D}"/>
              </a:ext>
            </a:extLst>
          </p:cNvPr>
          <p:cNvSpPr>
            <a:spLocks noGrp="1"/>
          </p:cNvSpPr>
          <p:nvPr>
            <p:ph type="dt" sz="half" idx="10"/>
          </p:nvPr>
        </p:nvSpPr>
        <p:spPr/>
        <p:txBody>
          <a:bodyPr/>
          <a:lstStyle/>
          <a:p>
            <a:fld id="{2697F36E-A47A-4D45-8559-5E0803DB9047}" type="datetimeFigureOut">
              <a:rPr lang="zh-CN" altLang="en-US" smtClean="0"/>
              <a:t>2025/4/14</a:t>
            </a:fld>
            <a:endParaRPr lang="zh-CN" altLang="en-US"/>
          </a:p>
        </p:txBody>
      </p:sp>
      <p:sp>
        <p:nvSpPr>
          <p:cNvPr id="5" name="页脚占位符 4">
            <a:extLst>
              <a:ext uri="{FF2B5EF4-FFF2-40B4-BE49-F238E27FC236}">
                <a16:creationId xmlns:a16="http://schemas.microsoft.com/office/drawing/2014/main" id="{704BFEC5-914E-4233-99F4-56AE5C6274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B82928-80CF-4487-803B-806EEB24D56A}"/>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33476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A2CB4767-E70A-4A02-B7C6-7CC9D1386B93}"/>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E0EB2F54-6478-45BC-B32C-7AC89281205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C38EF575-CF47-488C-BDDA-F1059A1EE4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2" name="图片 11">
            <a:extLst>
              <a:ext uri="{FF2B5EF4-FFF2-40B4-BE49-F238E27FC236}">
                <a16:creationId xmlns:a16="http://schemas.microsoft.com/office/drawing/2014/main" id="{B6EBC239-F0AA-482B-92F8-CE62BD7F2B4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3" name="矩形 12">
            <a:extLst>
              <a:ext uri="{FF2B5EF4-FFF2-40B4-BE49-F238E27FC236}">
                <a16:creationId xmlns:a16="http://schemas.microsoft.com/office/drawing/2014/main" id="{F134602B-992C-4AEC-8010-41C8BB0A2D93}"/>
              </a:ext>
            </a:extLst>
          </p:cNvPr>
          <p:cNvSpPr/>
          <p:nvPr userDrawn="1"/>
        </p:nvSpPr>
        <p:spPr>
          <a:xfrm>
            <a:off x="5468587" y="528453"/>
            <a:ext cx="4821382" cy="451855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458626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F967DDE-5030-41F2-9A2A-3984A8D4DCBC}"/>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0" name="图片 9">
            <a:extLst>
              <a:ext uri="{FF2B5EF4-FFF2-40B4-BE49-F238E27FC236}">
                <a16:creationId xmlns:a16="http://schemas.microsoft.com/office/drawing/2014/main"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1" name="矩形 10">
            <a:extLst>
              <a:ext uri="{FF2B5EF4-FFF2-40B4-BE49-F238E27FC236}">
                <a16:creationId xmlns:a16="http://schemas.microsoft.com/office/drawing/2014/main" id="{B3F5C8D6-99E7-44E6-B616-FEFEDF97F38F}"/>
              </a:ext>
            </a:extLst>
          </p:cNvPr>
          <p:cNvSpPr/>
          <p:nvPr userDrawn="1"/>
        </p:nvSpPr>
        <p:spPr>
          <a:xfrm>
            <a:off x="7849590"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99724B21-FF83-42DF-B8B6-D05599C12298}"/>
              </a:ext>
            </a:extLst>
          </p:cNvPr>
          <p:cNvSpPr/>
          <p:nvPr userDrawn="1"/>
        </p:nvSpPr>
        <p:spPr>
          <a:xfrm>
            <a:off x="0" y="1878281"/>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199642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626270-05C9-4A86-9102-1EE1F36ADE1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7E3A3AF-FB8D-482B-B333-4938140BEEB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9D95DA0-D54D-4797-A51A-4D5D88E9F02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2D748A6-6AC2-40F0-BE10-1D2B07101045}"/>
              </a:ext>
            </a:extLst>
          </p:cNvPr>
          <p:cNvSpPr>
            <a:spLocks noGrp="1"/>
          </p:cNvSpPr>
          <p:nvPr>
            <p:ph type="dt" sz="half" idx="10"/>
          </p:nvPr>
        </p:nvSpPr>
        <p:spPr/>
        <p:txBody>
          <a:bodyPr/>
          <a:lstStyle/>
          <a:p>
            <a:fld id="{2697F36E-A47A-4D45-8559-5E0803DB9047}" type="datetimeFigureOut">
              <a:rPr lang="zh-CN" altLang="en-US" smtClean="0"/>
              <a:t>2025/4/14</a:t>
            </a:fld>
            <a:endParaRPr lang="zh-CN" altLang="en-US"/>
          </a:p>
        </p:txBody>
      </p:sp>
      <p:sp>
        <p:nvSpPr>
          <p:cNvPr id="6" name="页脚占位符 5">
            <a:extLst>
              <a:ext uri="{FF2B5EF4-FFF2-40B4-BE49-F238E27FC236}">
                <a16:creationId xmlns:a16="http://schemas.microsoft.com/office/drawing/2014/main" id="{50D4DED3-82D4-4D47-A75B-7156B55C9DE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BDEEDD4-4C98-43F9-8E65-8F00E2C43FA5}"/>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915093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9C04A4-16FD-4B4F-977C-46E64C9A9CD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AD6F4F3-FFD9-4300-B7DA-B75592F972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9FF8EE5-6064-4E2B-B7DA-0C1FAFB286E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563AA0A-CFBF-4B3C-A01A-0D298DBFC8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9FC2AD7-0D85-4E74-8ADA-7593AA43683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C1E3527-10C2-4A07-BB8E-6BD202DECA19}"/>
              </a:ext>
            </a:extLst>
          </p:cNvPr>
          <p:cNvSpPr>
            <a:spLocks noGrp="1"/>
          </p:cNvSpPr>
          <p:nvPr>
            <p:ph type="dt" sz="half" idx="10"/>
          </p:nvPr>
        </p:nvSpPr>
        <p:spPr/>
        <p:txBody>
          <a:bodyPr/>
          <a:lstStyle/>
          <a:p>
            <a:fld id="{2697F36E-A47A-4D45-8559-5E0803DB9047}" type="datetimeFigureOut">
              <a:rPr lang="zh-CN" altLang="en-US" smtClean="0"/>
              <a:t>2025/4/14</a:t>
            </a:fld>
            <a:endParaRPr lang="zh-CN" altLang="en-US"/>
          </a:p>
        </p:txBody>
      </p:sp>
      <p:sp>
        <p:nvSpPr>
          <p:cNvPr id="8" name="页脚占位符 7">
            <a:extLst>
              <a:ext uri="{FF2B5EF4-FFF2-40B4-BE49-F238E27FC236}">
                <a16:creationId xmlns:a16="http://schemas.microsoft.com/office/drawing/2014/main" id="{82C782C8-DF7F-49FD-A250-77DC55580C2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1A1DD12-9F12-4694-B8F0-548E846DA03F}"/>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89285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0C7F4D-45A1-488E-8531-C4205ED8D19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D197F7A-6992-4E4A-B540-F620B081A1B1}"/>
              </a:ext>
            </a:extLst>
          </p:cNvPr>
          <p:cNvSpPr>
            <a:spLocks noGrp="1"/>
          </p:cNvSpPr>
          <p:nvPr>
            <p:ph type="dt" sz="half" idx="10"/>
          </p:nvPr>
        </p:nvSpPr>
        <p:spPr/>
        <p:txBody>
          <a:bodyPr/>
          <a:lstStyle/>
          <a:p>
            <a:fld id="{2697F36E-A47A-4D45-8559-5E0803DB9047}" type="datetimeFigureOut">
              <a:rPr lang="zh-CN" altLang="en-US" smtClean="0"/>
              <a:t>2025/4/14</a:t>
            </a:fld>
            <a:endParaRPr lang="zh-CN" altLang="en-US"/>
          </a:p>
        </p:txBody>
      </p:sp>
      <p:sp>
        <p:nvSpPr>
          <p:cNvPr id="4" name="页脚占位符 3">
            <a:extLst>
              <a:ext uri="{FF2B5EF4-FFF2-40B4-BE49-F238E27FC236}">
                <a16:creationId xmlns:a16="http://schemas.microsoft.com/office/drawing/2014/main" id="{208F24E7-9F00-461E-8015-27E47C9AFC0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3FB0D02-71A9-4313-8318-A3F6D4D338D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177726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0706738-1855-4FF7-9B8C-BC54972489E9}"/>
              </a:ext>
            </a:extLst>
          </p:cNvPr>
          <p:cNvSpPr>
            <a:spLocks noGrp="1"/>
          </p:cNvSpPr>
          <p:nvPr>
            <p:ph type="dt" sz="half" idx="10"/>
          </p:nvPr>
        </p:nvSpPr>
        <p:spPr/>
        <p:txBody>
          <a:bodyPr/>
          <a:lstStyle/>
          <a:p>
            <a:fld id="{2697F36E-A47A-4D45-8559-5E0803DB9047}" type="datetimeFigureOut">
              <a:rPr lang="zh-CN" altLang="en-US" smtClean="0"/>
              <a:t>2025/4/14</a:t>
            </a:fld>
            <a:endParaRPr lang="zh-CN" altLang="en-US"/>
          </a:p>
        </p:txBody>
      </p:sp>
      <p:sp>
        <p:nvSpPr>
          <p:cNvPr id="3" name="页脚占位符 2">
            <a:extLst>
              <a:ext uri="{FF2B5EF4-FFF2-40B4-BE49-F238E27FC236}">
                <a16:creationId xmlns:a16="http://schemas.microsoft.com/office/drawing/2014/main" id="{325F39FE-D8FA-4A11-9818-ECD9F86AD0B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1DDB770-64F3-4067-BEE1-345C353E3D4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998256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BDEF95-D875-4B01-A29F-17A7FA9A7D0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C4CE581-BFA1-4444-94C1-A10EB635D8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A9E2E4A-4124-4DE5-A906-90554021B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32D8D1C-C6DD-4070-8F90-372EAFB3117C}"/>
              </a:ext>
            </a:extLst>
          </p:cNvPr>
          <p:cNvSpPr>
            <a:spLocks noGrp="1"/>
          </p:cNvSpPr>
          <p:nvPr>
            <p:ph type="dt" sz="half" idx="10"/>
          </p:nvPr>
        </p:nvSpPr>
        <p:spPr/>
        <p:txBody>
          <a:bodyPr/>
          <a:lstStyle/>
          <a:p>
            <a:fld id="{2697F36E-A47A-4D45-8559-5E0803DB9047}" type="datetimeFigureOut">
              <a:rPr lang="zh-CN" altLang="en-US" smtClean="0"/>
              <a:t>2025/4/14</a:t>
            </a:fld>
            <a:endParaRPr lang="zh-CN" altLang="en-US"/>
          </a:p>
        </p:txBody>
      </p:sp>
      <p:sp>
        <p:nvSpPr>
          <p:cNvPr id="6" name="页脚占位符 5">
            <a:extLst>
              <a:ext uri="{FF2B5EF4-FFF2-40B4-BE49-F238E27FC236}">
                <a16:creationId xmlns:a16="http://schemas.microsoft.com/office/drawing/2014/main" id="{98DD2C15-B667-458D-861F-2B2D3298518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9A4D7F7-EF42-45FD-96D8-B2FD8E63611D}"/>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1281133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2E7F5D-41E1-4577-A1E4-9CE23BC9237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4F1DCCB-FB07-45B3-982C-564BBC913A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93E2295-7815-4479-A656-4F3701AC3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B8225CA-EA3B-4CBD-9CF3-ABE4CA6C9502}"/>
              </a:ext>
            </a:extLst>
          </p:cNvPr>
          <p:cNvSpPr>
            <a:spLocks noGrp="1"/>
          </p:cNvSpPr>
          <p:nvPr>
            <p:ph type="dt" sz="half" idx="10"/>
          </p:nvPr>
        </p:nvSpPr>
        <p:spPr/>
        <p:txBody>
          <a:bodyPr/>
          <a:lstStyle/>
          <a:p>
            <a:fld id="{2697F36E-A47A-4D45-8559-5E0803DB9047}" type="datetimeFigureOut">
              <a:rPr lang="zh-CN" altLang="en-US" smtClean="0"/>
              <a:t>2025/4/14</a:t>
            </a:fld>
            <a:endParaRPr lang="zh-CN" altLang="en-US"/>
          </a:p>
        </p:txBody>
      </p:sp>
      <p:sp>
        <p:nvSpPr>
          <p:cNvPr id="6" name="页脚占位符 5">
            <a:extLst>
              <a:ext uri="{FF2B5EF4-FFF2-40B4-BE49-F238E27FC236}">
                <a16:creationId xmlns:a16="http://schemas.microsoft.com/office/drawing/2014/main" id="{15357892-DDDD-4D06-9BEF-E4A3073AC74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5D60A67-557B-480E-88D1-71617ACDD80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2886642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F20100-572F-4CF8-8031-764432E3C1D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5946F2C-3939-44DE-A2E5-23015D26C0D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968FD76-474C-42F6-98B2-74FDEC61A2FB}"/>
              </a:ext>
            </a:extLst>
          </p:cNvPr>
          <p:cNvSpPr>
            <a:spLocks noGrp="1"/>
          </p:cNvSpPr>
          <p:nvPr>
            <p:ph type="dt" sz="half" idx="10"/>
          </p:nvPr>
        </p:nvSpPr>
        <p:spPr/>
        <p:txBody>
          <a:bodyPr/>
          <a:lstStyle/>
          <a:p>
            <a:fld id="{2697F36E-A47A-4D45-8559-5E0803DB9047}" type="datetimeFigureOut">
              <a:rPr lang="zh-CN" altLang="en-US" smtClean="0"/>
              <a:t>2025/4/14</a:t>
            </a:fld>
            <a:endParaRPr lang="zh-CN" altLang="en-US"/>
          </a:p>
        </p:txBody>
      </p:sp>
      <p:sp>
        <p:nvSpPr>
          <p:cNvPr id="5" name="页脚占位符 4">
            <a:extLst>
              <a:ext uri="{FF2B5EF4-FFF2-40B4-BE49-F238E27FC236}">
                <a16:creationId xmlns:a16="http://schemas.microsoft.com/office/drawing/2014/main" id="{3AE61D4B-2712-41F8-A61F-540265EE416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084D929-411A-46B4-B8F4-700BD7CA8FE1}"/>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0701250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2C73D62-486C-489E-B836-A182E951AB5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13B8DC2-34B0-4BEB-A8E6-A410767EDB9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826C0E3-EE43-4086-9956-1453634DC328}"/>
              </a:ext>
            </a:extLst>
          </p:cNvPr>
          <p:cNvSpPr>
            <a:spLocks noGrp="1"/>
          </p:cNvSpPr>
          <p:nvPr>
            <p:ph type="dt" sz="half" idx="10"/>
          </p:nvPr>
        </p:nvSpPr>
        <p:spPr/>
        <p:txBody>
          <a:bodyPr/>
          <a:lstStyle/>
          <a:p>
            <a:fld id="{2697F36E-A47A-4D45-8559-5E0803DB9047}" type="datetimeFigureOut">
              <a:rPr lang="zh-CN" altLang="en-US" smtClean="0"/>
              <a:t>2025/4/14</a:t>
            </a:fld>
            <a:endParaRPr lang="zh-CN" altLang="en-US"/>
          </a:p>
        </p:txBody>
      </p:sp>
      <p:sp>
        <p:nvSpPr>
          <p:cNvPr id="5" name="页脚占位符 4">
            <a:extLst>
              <a:ext uri="{FF2B5EF4-FFF2-40B4-BE49-F238E27FC236}">
                <a16:creationId xmlns:a16="http://schemas.microsoft.com/office/drawing/2014/main" id="{26721D57-D5C3-4AFF-B1E4-10BB9728462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B89063E-FFD0-4E24-8DDA-C84EDBCC489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123001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round pink circle with white text and a black background&#10;&#10;Description automatically generated">
            <a:extLst>
              <a:ext uri="{FF2B5EF4-FFF2-40B4-BE49-F238E27FC236}">
                <a16:creationId xmlns:a16="http://schemas.microsoft.com/office/drawing/2014/main" id="{BF0D73BB-1BCD-0C8F-CD57-1D47A1665CE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492958" y="0"/>
            <a:ext cx="1297858" cy="129785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round pink circle with white text and a black background&#10;&#10;Description automatically generated">
            <a:extLst>
              <a:ext uri="{FF2B5EF4-FFF2-40B4-BE49-F238E27FC236}">
                <a16:creationId xmlns:a16="http://schemas.microsoft.com/office/drawing/2014/main" id="{F68C016C-7790-7397-6B3D-A01FF0EB299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92958" y="0"/>
            <a:ext cx="1297858" cy="1297858"/>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CE3C12E-1571-493B-AD45-9F23EFABCC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257F64D-2FF4-4538-9415-98A3C327BC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9BEEFCE-53DD-441E-832E-02C87526B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7F36E-A47A-4D45-8559-5E0803DB9047}" type="datetimeFigureOut">
              <a:rPr lang="zh-CN" altLang="en-US" smtClean="0"/>
              <a:t>2025/4/14</a:t>
            </a:fld>
            <a:endParaRPr lang="zh-CN" altLang="en-US"/>
          </a:p>
        </p:txBody>
      </p:sp>
      <p:sp>
        <p:nvSpPr>
          <p:cNvPr id="5" name="页脚占位符 4">
            <a:extLst>
              <a:ext uri="{FF2B5EF4-FFF2-40B4-BE49-F238E27FC236}">
                <a16:creationId xmlns:a16="http://schemas.microsoft.com/office/drawing/2014/main" id="{981CCD47-2031-4365-961C-1AF05B8E1C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688F8F8-1C9D-4D6E-9678-68A1784A03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88188659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hyperlink" Target="https://www.facebook.com/huongthaoGADT" TargetMode="Externa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12.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9" name="TextBox 8"/>
          <p:cNvSpPr txBox="1"/>
          <p:nvPr/>
        </p:nvSpPr>
        <p:spPr>
          <a:xfrm>
            <a:off x="6304280" y="1438275"/>
            <a:ext cx="5328920" cy="36309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500" b="0" i="0" u="none" strike="noStrike" kern="1200" cap="none" spc="0" normalizeH="0" baseline="0" noProof="0" dirty="0" err="1">
                <a:ln>
                  <a:noFill/>
                </a:ln>
                <a:solidFill>
                  <a:srgbClr val="5B9BD5">
                    <a:lumMod val="50000"/>
                  </a:srgbClr>
                </a:solidFill>
                <a:effectLst/>
                <a:uLnTx/>
                <a:uFillTx/>
                <a:latin typeface="UTM Showcard" panose="02040603050506020204" pitchFamily="18" charset="0"/>
                <a:ea typeface="+mn-ea"/>
                <a:cs typeface="+mn-cs"/>
              </a:rPr>
              <a:t>KHỞI</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11500" b="0" i="0" u="none" strike="noStrike" kern="1200" cap="none" spc="0" normalizeH="0" baseline="0" noProof="0" dirty="0">
                <a:ln>
                  <a:noFill/>
                </a:ln>
                <a:solidFill>
                  <a:srgbClr val="5B9BD5">
                    <a:lumMod val="50000"/>
                  </a:srgbClr>
                </a:solidFill>
                <a:effectLst/>
                <a:uLnTx/>
                <a:uFillTx/>
                <a:latin typeface="UTM Showcard" panose="02040603050506020204" pitchFamily="18" charset="0"/>
                <a:ea typeface="+mn-ea"/>
                <a:cs typeface="+mn-cs"/>
              </a:rPr>
              <a:t>ĐỘNG</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 calcmode="lin" valueType="num">
                                      <p:cBhvr>
                                        <p:cTn id="14"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88828" y="297712"/>
            <a:ext cx="10515600" cy="1815882"/>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Cho dãy số liệu về thành tích đạt được của một nhóm học viên lớp nhảy xa:</a:t>
            </a:r>
          </a:p>
          <a:p>
            <a:pPr lvl="0" algn="just"/>
            <a:r>
              <a:rPr lang="vi-VN" sz="2800" dirty="0">
                <a:solidFill>
                  <a:prstClr val="black"/>
                </a:solidFill>
                <a:latin typeface="Cambria" panose="02040503050406030204" pitchFamily="18" charset="0"/>
                <a:ea typeface="Cambria" panose="02040503050406030204" pitchFamily="18" charset="0"/>
              </a:rPr>
              <a:t>2,45 m; 3m; 3,05 m; 2,3 m; 2,75 m; 2,5 m; 2,05 m; 2,2 m; 3 m; 2,8 m.</a:t>
            </a:r>
          </a:p>
          <a:p>
            <a:pPr lvl="0" algn="just"/>
            <a:r>
              <a:rPr lang="vi-VN" sz="2800" dirty="0">
                <a:solidFill>
                  <a:prstClr val="black"/>
                </a:solidFill>
                <a:latin typeface="Cambria" panose="02040503050406030204" pitchFamily="18" charset="0"/>
                <a:ea typeface="Cambria" panose="02040503050406030204" pitchFamily="18" charset="0"/>
              </a:rPr>
              <a:t>a) Dựa vào dãy số liệu, hãy hoàn thành bảng dưới đây.</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t>1</a:t>
            </a:r>
          </a:p>
        </p:txBody>
      </p:sp>
      <p:graphicFrame>
        <p:nvGraphicFramePr>
          <p:cNvPr id="3" name="Table 2">
            <a:extLst>
              <a:ext uri="{FF2B5EF4-FFF2-40B4-BE49-F238E27FC236}">
                <a16:creationId xmlns:a16="http://schemas.microsoft.com/office/drawing/2014/main" id="{59529E8D-6CC9-58CA-B84E-87C792C424B6}"/>
              </a:ext>
            </a:extLst>
          </p:cNvPr>
          <p:cNvGraphicFramePr>
            <a:graphicFrameLocks noGrp="1"/>
          </p:cNvGraphicFramePr>
          <p:nvPr>
            <p:extLst>
              <p:ext uri="{D42A27DB-BD31-4B8C-83A1-F6EECF244321}">
                <p14:modId xmlns:p14="http://schemas.microsoft.com/office/powerpoint/2010/main" val="2872310120"/>
              </p:ext>
            </p:extLst>
          </p:nvPr>
        </p:nvGraphicFramePr>
        <p:xfrm>
          <a:off x="427382" y="2452776"/>
          <a:ext cx="11390245" cy="1155128"/>
        </p:xfrm>
        <a:graphic>
          <a:graphicData uri="http://schemas.openxmlformats.org/drawingml/2006/table">
            <a:tbl>
              <a:tblPr/>
              <a:tblGrid>
                <a:gridCol w="2278049">
                  <a:extLst>
                    <a:ext uri="{9D8B030D-6E8A-4147-A177-3AD203B41FA5}">
                      <a16:colId xmlns:a16="http://schemas.microsoft.com/office/drawing/2014/main" val="2029414318"/>
                    </a:ext>
                  </a:extLst>
                </a:gridCol>
                <a:gridCol w="1926204">
                  <a:extLst>
                    <a:ext uri="{9D8B030D-6E8A-4147-A177-3AD203B41FA5}">
                      <a16:colId xmlns:a16="http://schemas.microsoft.com/office/drawing/2014/main" val="4059322906"/>
                    </a:ext>
                  </a:extLst>
                </a:gridCol>
                <a:gridCol w="2385391">
                  <a:extLst>
                    <a:ext uri="{9D8B030D-6E8A-4147-A177-3AD203B41FA5}">
                      <a16:colId xmlns:a16="http://schemas.microsoft.com/office/drawing/2014/main" val="3717920838"/>
                    </a:ext>
                  </a:extLst>
                </a:gridCol>
                <a:gridCol w="2792896">
                  <a:extLst>
                    <a:ext uri="{9D8B030D-6E8A-4147-A177-3AD203B41FA5}">
                      <a16:colId xmlns:a16="http://schemas.microsoft.com/office/drawing/2014/main" val="2770717006"/>
                    </a:ext>
                  </a:extLst>
                </a:gridCol>
                <a:gridCol w="2007705">
                  <a:extLst>
                    <a:ext uri="{9D8B030D-6E8A-4147-A177-3AD203B41FA5}">
                      <a16:colId xmlns:a16="http://schemas.microsoft.com/office/drawing/2014/main" val="386466107"/>
                    </a:ext>
                  </a:extLst>
                </a:gridCol>
              </a:tblGrid>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Thành tích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3 m </a:t>
                      </a:r>
                      <a:r>
                        <a:rPr lang="en-US" sz="2400" dirty="0" err="1">
                          <a:solidFill>
                            <a:srgbClr val="000000"/>
                          </a:solidFill>
                          <a:effectLst/>
                          <a:latin typeface="Cambria" panose="02040503050406030204" pitchFamily="18" charset="0"/>
                          <a:ea typeface="Cambria" panose="02040503050406030204" pitchFamily="18" charset="0"/>
                        </a:rPr>
                        <a:t>trở</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lên</a:t>
                      </a:r>
                      <a:endParaRPr lang="en-US" sz="24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dirty="0">
                          <a:solidFill>
                            <a:srgbClr val="000000"/>
                          </a:solidFill>
                          <a:effectLst/>
                          <a:latin typeface="Cambria" panose="02040503050406030204" pitchFamily="18" charset="0"/>
                          <a:ea typeface="Cambria" panose="02040503050406030204" pitchFamily="18" charset="0"/>
                        </a:rPr>
                        <a:t>2,7 m – dưới 3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a:solidFill>
                            <a:srgbClr val="000000"/>
                          </a:solidFill>
                          <a:effectLst/>
                          <a:latin typeface="Cambria" panose="02040503050406030204" pitchFamily="18" charset="0"/>
                          <a:ea typeface="Cambria" panose="02040503050406030204" pitchFamily="18" charset="0"/>
                        </a:rPr>
                        <a:t>2,4 m – dưới 2,7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a:solidFill>
                            <a:srgbClr val="000000"/>
                          </a:solidFill>
                          <a:effectLst/>
                          <a:latin typeface="Cambria" panose="02040503050406030204" pitchFamily="18" charset="0"/>
                          <a:ea typeface="Cambria" panose="02040503050406030204" pitchFamily="18" charset="0"/>
                        </a:rPr>
                        <a:t>Dưới 2,4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9723220"/>
                  </a:ext>
                </a:extLst>
              </a:tr>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Số học viên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4477134"/>
                  </a:ext>
                </a:extLst>
              </a:tr>
            </a:tbl>
          </a:graphicData>
        </a:graphic>
      </p:graphicFrame>
      <p:sp>
        <p:nvSpPr>
          <p:cNvPr id="4" name="Rectangle 3">
            <a:extLst>
              <a:ext uri="{FF2B5EF4-FFF2-40B4-BE49-F238E27FC236}">
                <a16:creationId xmlns:a16="http://schemas.microsoft.com/office/drawing/2014/main" id="{EB810E2D-1B8F-665E-DCDE-89B596843A21}"/>
              </a:ext>
            </a:extLst>
          </p:cNvPr>
          <p:cNvSpPr/>
          <p:nvPr/>
        </p:nvSpPr>
        <p:spPr>
          <a:xfrm>
            <a:off x="3488635" y="3110948"/>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3</a:t>
            </a:r>
          </a:p>
        </p:txBody>
      </p:sp>
      <p:sp>
        <p:nvSpPr>
          <p:cNvPr id="7" name="Rectangle 6">
            <a:extLst>
              <a:ext uri="{FF2B5EF4-FFF2-40B4-BE49-F238E27FC236}">
                <a16:creationId xmlns:a16="http://schemas.microsoft.com/office/drawing/2014/main" id="{74910D42-EC85-A569-4BD4-70B57838F0A1}"/>
              </a:ext>
            </a:extLst>
          </p:cNvPr>
          <p:cNvSpPr/>
          <p:nvPr/>
        </p:nvSpPr>
        <p:spPr>
          <a:xfrm>
            <a:off x="5565913" y="3130826"/>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2</a:t>
            </a:r>
          </a:p>
        </p:txBody>
      </p:sp>
      <p:sp>
        <p:nvSpPr>
          <p:cNvPr id="8" name="Rectangle 7">
            <a:extLst>
              <a:ext uri="{FF2B5EF4-FFF2-40B4-BE49-F238E27FC236}">
                <a16:creationId xmlns:a16="http://schemas.microsoft.com/office/drawing/2014/main" id="{C0A23694-975A-C2D6-EB97-6EB1D6C64F30}"/>
              </a:ext>
            </a:extLst>
          </p:cNvPr>
          <p:cNvSpPr/>
          <p:nvPr/>
        </p:nvSpPr>
        <p:spPr>
          <a:xfrm>
            <a:off x="8150087" y="3110948"/>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2</a:t>
            </a:r>
          </a:p>
        </p:txBody>
      </p:sp>
      <p:sp>
        <p:nvSpPr>
          <p:cNvPr id="9" name="Rectangle 8">
            <a:extLst>
              <a:ext uri="{FF2B5EF4-FFF2-40B4-BE49-F238E27FC236}">
                <a16:creationId xmlns:a16="http://schemas.microsoft.com/office/drawing/2014/main" id="{35DD4473-AB73-47BC-616A-48B4CE4A9305}"/>
              </a:ext>
            </a:extLst>
          </p:cNvPr>
          <p:cNvSpPr/>
          <p:nvPr/>
        </p:nvSpPr>
        <p:spPr>
          <a:xfrm>
            <a:off x="10575235" y="3101009"/>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3</a:t>
            </a:r>
          </a:p>
        </p:txBody>
      </p:sp>
    </p:spTree>
    <p:extLst>
      <p:ext uri="{BB962C8B-B14F-4D97-AF65-F5344CB8AC3E}">
        <p14:creationId xmlns:p14="http://schemas.microsoft.com/office/powerpoint/2010/main" val="30640938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4"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78889" y="377225"/>
            <a:ext cx="10515600" cy="1384995"/>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b) Biết những học viên có thành tích dưới 2 m 40 cm sẽ phải nhảy thêm một lần nữa. Hỏi có bao nhiêu học viên phải nhảy lần thứ hai?</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1</a:t>
            </a:r>
          </a:p>
        </p:txBody>
      </p:sp>
      <p:graphicFrame>
        <p:nvGraphicFramePr>
          <p:cNvPr id="3" name="Table 2">
            <a:extLst>
              <a:ext uri="{FF2B5EF4-FFF2-40B4-BE49-F238E27FC236}">
                <a16:creationId xmlns:a16="http://schemas.microsoft.com/office/drawing/2014/main" id="{59529E8D-6CC9-58CA-B84E-87C792C424B6}"/>
              </a:ext>
            </a:extLst>
          </p:cNvPr>
          <p:cNvGraphicFramePr>
            <a:graphicFrameLocks noGrp="1"/>
          </p:cNvGraphicFramePr>
          <p:nvPr>
            <p:extLst>
              <p:ext uri="{D42A27DB-BD31-4B8C-83A1-F6EECF244321}">
                <p14:modId xmlns:p14="http://schemas.microsoft.com/office/powerpoint/2010/main" val="1527332738"/>
              </p:ext>
            </p:extLst>
          </p:nvPr>
        </p:nvGraphicFramePr>
        <p:xfrm>
          <a:off x="427382" y="1965759"/>
          <a:ext cx="11390245" cy="1155128"/>
        </p:xfrm>
        <a:graphic>
          <a:graphicData uri="http://schemas.openxmlformats.org/drawingml/2006/table">
            <a:tbl>
              <a:tblPr/>
              <a:tblGrid>
                <a:gridCol w="2278049">
                  <a:extLst>
                    <a:ext uri="{9D8B030D-6E8A-4147-A177-3AD203B41FA5}">
                      <a16:colId xmlns:a16="http://schemas.microsoft.com/office/drawing/2014/main" val="2029414318"/>
                    </a:ext>
                  </a:extLst>
                </a:gridCol>
                <a:gridCol w="1926204">
                  <a:extLst>
                    <a:ext uri="{9D8B030D-6E8A-4147-A177-3AD203B41FA5}">
                      <a16:colId xmlns:a16="http://schemas.microsoft.com/office/drawing/2014/main" val="4059322906"/>
                    </a:ext>
                  </a:extLst>
                </a:gridCol>
                <a:gridCol w="2385391">
                  <a:extLst>
                    <a:ext uri="{9D8B030D-6E8A-4147-A177-3AD203B41FA5}">
                      <a16:colId xmlns:a16="http://schemas.microsoft.com/office/drawing/2014/main" val="3717920838"/>
                    </a:ext>
                  </a:extLst>
                </a:gridCol>
                <a:gridCol w="2792896">
                  <a:extLst>
                    <a:ext uri="{9D8B030D-6E8A-4147-A177-3AD203B41FA5}">
                      <a16:colId xmlns:a16="http://schemas.microsoft.com/office/drawing/2014/main" val="2770717006"/>
                    </a:ext>
                  </a:extLst>
                </a:gridCol>
                <a:gridCol w="2007705">
                  <a:extLst>
                    <a:ext uri="{9D8B030D-6E8A-4147-A177-3AD203B41FA5}">
                      <a16:colId xmlns:a16="http://schemas.microsoft.com/office/drawing/2014/main" val="386466107"/>
                    </a:ext>
                  </a:extLst>
                </a:gridCol>
              </a:tblGrid>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Thành tích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3 m </a:t>
                      </a:r>
                      <a:r>
                        <a:rPr lang="en-US" sz="2400" dirty="0" err="1">
                          <a:solidFill>
                            <a:srgbClr val="000000"/>
                          </a:solidFill>
                          <a:effectLst/>
                          <a:latin typeface="Cambria" panose="02040503050406030204" pitchFamily="18" charset="0"/>
                          <a:ea typeface="Cambria" panose="02040503050406030204" pitchFamily="18" charset="0"/>
                        </a:rPr>
                        <a:t>trở</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lên</a:t>
                      </a:r>
                      <a:endParaRPr lang="en-US" sz="24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dirty="0">
                          <a:solidFill>
                            <a:srgbClr val="000000"/>
                          </a:solidFill>
                          <a:effectLst/>
                          <a:latin typeface="Cambria" panose="02040503050406030204" pitchFamily="18" charset="0"/>
                          <a:ea typeface="Cambria" panose="02040503050406030204" pitchFamily="18" charset="0"/>
                        </a:rPr>
                        <a:t>2,7 m – dưới 3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a:solidFill>
                            <a:srgbClr val="000000"/>
                          </a:solidFill>
                          <a:effectLst/>
                          <a:latin typeface="Cambria" panose="02040503050406030204" pitchFamily="18" charset="0"/>
                          <a:ea typeface="Cambria" panose="02040503050406030204" pitchFamily="18" charset="0"/>
                        </a:rPr>
                        <a:t>2,4 m – dưới 2,7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a:solidFill>
                            <a:srgbClr val="000000"/>
                          </a:solidFill>
                          <a:effectLst/>
                          <a:latin typeface="Cambria" panose="02040503050406030204" pitchFamily="18" charset="0"/>
                          <a:ea typeface="Cambria" panose="02040503050406030204" pitchFamily="18" charset="0"/>
                        </a:rPr>
                        <a:t>Dưới 2,4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9723220"/>
                  </a:ext>
                </a:extLst>
              </a:tr>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Số học viên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4477134"/>
                  </a:ext>
                </a:extLst>
              </a:tr>
            </a:tbl>
          </a:graphicData>
        </a:graphic>
      </p:graphicFrame>
      <p:sp>
        <p:nvSpPr>
          <p:cNvPr id="4" name="Rectangle 3">
            <a:extLst>
              <a:ext uri="{FF2B5EF4-FFF2-40B4-BE49-F238E27FC236}">
                <a16:creationId xmlns:a16="http://schemas.microsoft.com/office/drawing/2014/main" id="{EB810E2D-1B8F-665E-DCDE-89B596843A21}"/>
              </a:ext>
            </a:extLst>
          </p:cNvPr>
          <p:cNvSpPr/>
          <p:nvPr/>
        </p:nvSpPr>
        <p:spPr>
          <a:xfrm>
            <a:off x="3488635" y="2623931"/>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3</a:t>
            </a:r>
          </a:p>
        </p:txBody>
      </p:sp>
      <p:sp>
        <p:nvSpPr>
          <p:cNvPr id="7" name="Rectangle 6">
            <a:extLst>
              <a:ext uri="{FF2B5EF4-FFF2-40B4-BE49-F238E27FC236}">
                <a16:creationId xmlns:a16="http://schemas.microsoft.com/office/drawing/2014/main" id="{74910D42-EC85-A569-4BD4-70B57838F0A1}"/>
              </a:ext>
            </a:extLst>
          </p:cNvPr>
          <p:cNvSpPr/>
          <p:nvPr/>
        </p:nvSpPr>
        <p:spPr>
          <a:xfrm>
            <a:off x="5565913" y="2643809"/>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a:t>
            </a:r>
          </a:p>
        </p:txBody>
      </p:sp>
      <p:sp>
        <p:nvSpPr>
          <p:cNvPr id="8" name="Rectangle 7">
            <a:extLst>
              <a:ext uri="{FF2B5EF4-FFF2-40B4-BE49-F238E27FC236}">
                <a16:creationId xmlns:a16="http://schemas.microsoft.com/office/drawing/2014/main" id="{C0A23694-975A-C2D6-EB97-6EB1D6C64F30}"/>
              </a:ext>
            </a:extLst>
          </p:cNvPr>
          <p:cNvSpPr/>
          <p:nvPr/>
        </p:nvSpPr>
        <p:spPr>
          <a:xfrm>
            <a:off x="8150087" y="2623931"/>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a:t>
            </a:r>
          </a:p>
        </p:txBody>
      </p:sp>
      <p:sp>
        <p:nvSpPr>
          <p:cNvPr id="9" name="Rectangle 8">
            <a:extLst>
              <a:ext uri="{FF2B5EF4-FFF2-40B4-BE49-F238E27FC236}">
                <a16:creationId xmlns:a16="http://schemas.microsoft.com/office/drawing/2014/main" id="{35DD4473-AB73-47BC-616A-48B4CE4A9305}"/>
              </a:ext>
            </a:extLst>
          </p:cNvPr>
          <p:cNvSpPr/>
          <p:nvPr/>
        </p:nvSpPr>
        <p:spPr>
          <a:xfrm>
            <a:off x="10575235" y="2613992"/>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3</a:t>
            </a:r>
          </a:p>
        </p:txBody>
      </p:sp>
      <p:sp>
        <p:nvSpPr>
          <p:cNvPr id="10" name="TextBox 9">
            <a:extLst>
              <a:ext uri="{FF2B5EF4-FFF2-40B4-BE49-F238E27FC236}">
                <a16:creationId xmlns:a16="http://schemas.microsoft.com/office/drawing/2014/main" id="{1FDCFB06-2D61-F0E7-563B-0002F9CE9629}"/>
              </a:ext>
            </a:extLst>
          </p:cNvPr>
          <p:cNvSpPr txBox="1"/>
          <p:nvPr/>
        </p:nvSpPr>
        <p:spPr>
          <a:xfrm>
            <a:off x="2017643" y="3518452"/>
            <a:ext cx="8686800" cy="1077218"/>
          </a:xfrm>
          <a:prstGeom prst="rect">
            <a:avLst/>
          </a:prstGeom>
          <a:noFill/>
        </p:spPr>
        <p:txBody>
          <a:bodyPr wrap="square" rtlCol="0">
            <a:spAutoFit/>
          </a:bodyPr>
          <a:lstStyle/>
          <a:p>
            <a:pPr algn="ctr"/>
            <a:r>
              <a:rPr lang="en-US" sz="3200" b="0" i="0" dirty="0" err="1">
                <a:solidFill>
                  <a:srgbClr val="FF0000"/>
                </a:solidFill>
                <a:effectLst/>
                <a:latin typeface="Cambria" panose="02040503050406030204" pitchFamily="18" charset="0"/>
                <a:ea typeface="Cambria" panose="02040503050406030204" pitchFamily="18" charset="0"/>
              </a:rPr>
              <a:t>Đổi</a:t>
            </a:r>
            <a:r>
              <a:rPr lang="en-US" sz="3200" b="0" i="0" dirty="0">
                <a:solidFill>
                  <a:srgbClr val="FF0000"/>
                </a:solidFill>
                <a:effectLst/>
                <a:latin typeface="Cambria" panose="02040503050406030204" pitchFamily="18" charset="0"/>
                <a:ea typeface="Cambria" panose="02040503050406030204" pitchFamily="18" charset="0"/>
              </a:rPr>
              <a:t>: 2 m 40 cm = 2,4 m</a:t>
            </a:r>
          </a:p>
          <a:p>
            <a:pPr algn="ctr"/>
            <a:r>
              <a:rPr lang="en-US" sz="3200" b="0" i="0" dirty="0" err="1">
                <a:solidFill>
                  <a:srgbClr val="FF0000"/>
                </a:solidFill>
                <a:effectLst/>
                <a:latin typeface="Cambria" panose="02040503050406030204" pitchFamily="18" charset="0"/>
                <a:ea typeface="Cambria" panose="02040503050406030204" pitchFamily="18" charset="0"/>
              </a:rPr>
              <a:t>Có</a:t>
            </a:r>
            <a:r>
              <a:rPr lang="en-US" sz="3200" b="0" i="0" dirty="0">
                <a:solidFill>
                  <a:srgbClr val="FF0000"/>
                </a:solidFill>
                <a:effectLst/>
                <a:latin typeface="Cambria" panose="02040503050406030204" pitchFamily="18" charset="0"/>
                <a:ea typeface="Cambria" panose="02040503050406030204" pitchFamily="18" charset="0"/>
              </a:rPr>
              <a:t> 3 </a:t>
            </a:r>
            <a:r>
              <a:rPr lang="en-US" sz="3200" b="0" i="0" dirty="0" err="1">
                <a:solidFill>
                  <a:srgbClr val="FF0000"/>
                </a:solidFill>
                <a:effectLst/>
                <a:latin typeface="Cambria" panose="02040503050406030204" pitchFamily="18" charset="0"/>
                <a:ea typeface="Cambria" panose="02040503050406030204" pitchFamily="18" charset="0"/>
              </a:rPr>
              <a:t>học</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viên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phải</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nhảy</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lần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thứ</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hai</a:t>
            </a:r>
            <a:r>
              <a:rPr lang="en-US" sz="3200" b="0" i="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0869341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4" grpId="0" animBg="1"/>
      <p:bldP spid="7" grpId="0" animBg="1"/>
      <p:bldP spid="8" grpId="0" animBg="1"/>
      <p:bldP spid="9"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78889" y="377225"/>
            <a:ext cx="10639954" cy="3108543"/>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Mai thực hiện cuộc khảo sát về mức độ hài lòng của các bạn nữ trong lớp với chuyến đi cắm trại vào cuối tuần trước và ghi lại kết quả thành một dãy số liệu (đơn vị: điểm) như sau:</a:t>
            </a:r>
          </a:p>
          <a:p>
            <a:pPr lvl="0" algn="ctr"/>
            <a:r>
              <a:rPr lang="vi-VN" sz="2800" b="1" dirty="0">
                <a:solidFill>
                  <a:prstClr val="black"/>
                </a:solidFill>
                <a:latin typeface="Cambria" panose="02040503050406030204" pitchFamily="18" charset="0"/>
                <a:ea typeface="Cambria" panose="02040503050406030204" pitchFamily="18" charset="0"/>
              </a:rPr>
              <a:t>3; 5; 5; 4; 4; 3; 5; 4; 3; 5; 5; 4; 3; 3; 4; 4; 4.</a:t>
            </a:r>
            <a:endParaRPr lang="en-US" sz="2800" b="1" dirty="0">
              <a:solidFill>
                <a:prstClr val="black"/>
              </a:solidFill>
              <a:latin typeface="Cambria" panose="02040503050406030204" pitchFamily="18" charset="0"/>
              <a:ea typeface="Cambria" panose="02040503050406030204" pitchFamily="18" charset="0"/>
            </a:endParaRPr>
          </a:p>
          <a:p>
            <a:pPr lvl="0" algn="just"/>
            <a:r>
              <a:rPr lang="vi-VN" sz="2800" dirty="0">
                <a:solidFill>
                  <a:prstClr val="black"/>
                </a:solidFill>
                <a:latin typeface="Cambria" panose="02040503050406030204" pitchFamily="18" charset="0"/>
                <a:ea typeface="Cambria" panose="02040503050406030204" pitchFamily="18" charset="0"/>
              </a:rPr>
              <a:t>Biết mức độ hài lòng được đánh giá như sau: Rất hài lòng: 5 điểm, hài lòng: 4 điểm, bình thường: 3 điểm, không hài lòng một số mặt: 2 điểm và hoàn toàn không hài lòng: 1 điểm.</a:t>
            </a: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2</a:t>
            </a:r>
          </a:p>
        </p:txBody>
      </p:sp>
      <p:pic>
        <p:nvPicPr>
          <p:cNvPr id="12" name="Picture 11">
            <a:extLst>
              <a:ext uri="{FF2B5EF4-FFF2-40B4-BE49-F238E27FC236}">
                <a16:creationId xmlns:a16="http://schemas.microsoft.com/office/drawing/2014/main" id="{471C1630-AC02-1E72-6332-81DF5FBA51C2}"/>
              </a:ext>
            </a:extLst>
          </p:cNvPr>
          <p:cNvPicPr>
            <a:picLocks noChangeAspect="1"/>
          </p:cNvPicPr>
          <p:nvPr/>
        </p:nvPicPr>
        <p:blipFill>
          <a:blip r:embed="rId3"/>
          <a:stretch>
            <a:fillRect/>
          </a:stretch>
        </p:blipFill>
        <p:spPr>
          <a:xfrm>
            <a:off x="3786807" y="3474060"/>
            <a:ext cx="5235437" cy="3134219"/>
          </a:xfrm>
          <a:prstGeom prst="rect">
            <a:avLst/>
          </a:prstGeom>
        </p:spPr>
      </p:pic>
    </p:spTree>
    <p:extLst>
      <p:ext uri="{BB962C8B-B14F-4D97-AF65-F5344CB8AC3E}">
        <p14:creationId xmlns:p14="http://schemas.microsoft.com/office/powerpoint/2010/main" val="12932096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78889" y="377225"/>
            <a:ext cx="10639954" cy="1384995"/>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a) Số?</a:t>
            </a:r>
          </a:p>
          <a:p>
            <a:pPr lvl="0" algn="just"/>
            <a:r>
              <a:rPr lang="vi-VN" sz="2800" dirty="0">
                <a:solidFill>
                  <a:prstClr val="black"/>
                </a:solidFill>
                <a:latin typeface="Cambria" panose="02040503050406030204" pitchFamily="18" charset="0"/>
                <a:ea typeface="Cambria" panose="02040503050406030204" pitchFamily="18" charset="0"/>
              </a:rPr>
              <a:t>Dựa vào kết quả Mai thu thập được, hãy hoàn thành bảng số liệu dưới đây.</a:t>
            </a: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2</a:t>
            </a:r>
          </a:p>
        </p:txBody>
      </p:sp>
      <p:pic>
        <p:nvPicPr>
          <p:cNvPr id="4" name="Picture 3">
            <a:extLst>
              <a:ext uri="{FF2B5EF4-FFF2-40B4-BE49-F238E27FC236}">
                <a16:creationId xmlns:a16="http://schemas.microsoft.com/office/drawing/2014/main" id="{21BDB56E-6F95-2FBF-DD6B-509FF68E216F}"/>
              </a:ext>
            </a:extLst>
          </p:cNvPr>
          <p:cNvPicPr>
            <a:picLocks noChangeAspect="1"/>
          </p:cNvPicPr>
          <p:nvPr/>
        </p:nvPicPr>
        <p:blipFill>
          <a:blip r:embed="rId3"/>
          <a:stretch>
            <a:fillRect/>
          </a:stretch>
        </p:blipFill>
        <p:spPr>
          <a:xfrm>
            <a:off x="526773" y="1989206"/>
            <a:ext cx="11198087" cy="1284024"/>
          </a:xfrm>
          <a:prstGeom prst="rect">
            <a:avLst/>
          </a:prstGeom>
        </p:spPr>
      </p:pic>
      <p:sp>
        <p:nvSpPr>
          <p:cNvPr id="7" name="Rectangle: Rounded Corners 6">
            <a:extLst>
              <a:ext uri="{FF2B5EF4-FFF2-40B4-BE49-F238E27FC236}">
                <a16:creationId xmlns:a16="http://schemas.microsoft.com/office/drawing/2014/main" id="{721C9B11-C96A-E311-FB05-3F623E94BCDF}"/>
              </a:ext>
            </a:extLst>
          </p:cNvPr>
          <p:cNvSpPr/>
          <p:nvPr/>
        </p:nvSpPr>
        <p:spPr>
          <a:xfrm>
            <a:off x="5377070" y="2713383"/>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0</a:t>
            </a:r>
          </a:p>
        </p:txBody>
      </p:sp>
      <p:sp>
        <p:nvSpPr>
          <p:cNvPr id="8" name="Rectangle: Rounded Corners 7">
            <a:extLst>
              <a:ext uri="{FF2B5EF4-FFF2-40B4-BE49-F238E27FC236}">
                <a16:creationId xmlns:a16="http://schemas.microsoft.com/office/drawing/2014/main" id="{FC344593-B873-E102-ED7C-2EBBE5BECF57}"/>
              </a:ext>
            </a:extLst>
          </p:cNvPr>
          <p:cNvSpPr/>
          <p:nvPr/>
        </p:nvSpPr>
        <p:spPr>
          <a:xfrm>
            <a:off x="7185992" y="2723322"/>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5</a:t>
            </a:r>
          </a:p>
        </p:txBody>
      </p:sp>
      <p:sp>
        <p:nvSpPr>
          <p:cNvPr id="9" name="Rectangle: Rounded Corners 8">
            <a:extLst>
              <a:ext uri="{FF2B5EF4-FFF2-40B4-BE49-F238E27FC236}">
                <a16:creationId xmlns:a16="http://schemas.microsoft.com/office/drawing/2014/main" id="{5C66FB79-B72C-CE3A-0AF3-C718959E3FFB}"/>
              </a:ext>
            </a:extLst>
          </p:cNvPr>
          <p:cNvSpPr/>
          <p:nvPr/>
        </p:nvSpPr>
        <p:spPr>
          <a:xfrm>
            <a:off x="8885584" y="2703443"/>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7</a:t>
            </a:r>
          </a:p>
        </p:txBody>
      </p:sp>
      <p:sp>
        <p:nvSpPr>
          <p:cNvPr id="10" name="Rectangle: Rounded Corners 9">
            <a:extLst>
              <a:ext uri="{FF2B5EF4-FFF2-40B4-BE49-F238E27FC236}">
                <a16:creationId xmlns:a16="http://schemas.microsoft.com/office/drawing/2014/main" id="{AA07A77A-2B82-FBB8-981E-7EC86496D34A}"/>
              </a:ext>
            </a:extLst>
          </p:cNvPr>
          <p:cNvSpPr/>
          <p:nvPr/>
        </p:nvSpPr>
        <p:spPr>
          <a:xfrm>
            <a:off x="10515601" y="2733260"/>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5</a:t>
            </a:r>
          </a:p>
        </p:txBody>
      </p:sp>
      <p:sp>
        <p:nvSpPr>
          <p:cNvPr id="11" name="TextBox 10">
            <a:extLst>
              <a:ext uri="{FF2B5EF4-FFF2-40B4-BE49-F238E27FC236}">
                <a16:creationId xmlns:a16="http://schemas.microsoft.com/office/drawing/2014/main" id="{C00F20F4-623A-22F5-C416-889680EBB5C9}"/>
              </a:ext>
            </a:extLst>
          </p:cNvPr>
          <p:cNvSpPr txBox="1"/>
          <p:nvPr/>
        </p:nvSpPr>
        <p:spPr>
          <a:xfrm>
            <a:off x="457200" y="3299792"/>
            <a:ext cx="11330608" cy="2677656"/>
          </a:xfrm>
          <a:prstGeom prst="rect">
            <a:avLst/>
          </a:prstGeom>
          <a:noFill/>
        </p:spPr>
        <p:txBody>
          <a:bodyPr wrap="square" rtlCol="0">
            <a:spAutoFit/>
          </a:bodyPr>
          <a:lstStyle/>
          <a:p>
            <a:pPr algn="just"/>
            <a:r>
              <a:rPr lang="en-US" sz="2800" b="1" i="0" dirty="0">
                <a:solidFill>
                  <a:srgbClr val="000000"/>
                </a:solidFill>
                <a:effectLst/>
                <a:latin typeface="Cambria" panose="02040503050406030204" pitchFamily="18" charset="0"/>
                <a:ea typeface="Cambria" panose="02040503050406030204" pitchFamily="18" charset="0"/>
              </a:rPr>
              <a:t>b) Quan </a:t>
            </a:r>
            <a:r>
              <a:rPr lang="en-US" sz="2800" b="1" i="0" dirty="0" err="1">
                <a:solidFill>
                  <a:srgbClr val="000000"/>
                </a:solidFill>
                <a:effectLst/>
                <a:latin typeface="Cambria" panose="02040503050406030204" pitchFamily="18" charset="0"/>
                <a:ea typeface="Cambria" panose="02040503050406030204" pitchFamily="18" charset="0"/>
              </a:rPr>
              <a:t>sát</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bảng</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số</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liệu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và</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trả</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lời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câu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hỏi</a:t>
            </a:r>
            <a:r>
              <a:rPr lang="en-US" sz="2800" b="1" i="0" dirty="0">
                <a:solidFill>
                  <a:srgbClr val="000000"/>
                </a:solidFill>
                <a:effectLst/>
                <a:latin typeface="Cambria" panose="02040503050406030204" pitchFamily="18" charset="0"/>
                <a:ea typeface="Cambria" panose="02040503050406030204" pitchFamily="18" charset="0"/>
              </a:rPr>
              <a:t>.</a:t>
            </a:r>
          </a:p>
          <a:p>
            <a:pPr marL="457200" indent="-457200" algn="just">
              <a:buFontTx/>
              <a:buChar char="-"/>
            </a:pPr>
            <a:r>
              <a:rPr lang="en-US" sz="2800" b="0" i="0" dirty="0" err="1">
                <a:solidFill>
                  <a:srgbClr val="000000"/>
                </a:solidFill>
                <a:effectLst/>
                <a:latin typeface="Cambria" panose="02040503050406030204" pitchFamily="18" charset="0"/>
                <a:ea typeface="Cambria" panose="02040503050406030204" pitchFamily="18" charset="0"/>
              </a:rPr>
              <a:t>Có</a:t>
            </a:r>
            <a:r>
              <a:rPr lang="en-US" sz="2800" b="0" i="0" dirty="0">
                <a:solidFill>
                  <a:srgbClr val="000000"/>
                </a:solidFill>
                <a:effectLst/>
                <a:latin typeface="Cambria" panose="02040503050406030204" pitchFamily="18" charset="0"/>
                <a:ea typeface="Cambria" panose="02040503050406030204" pitchFamily="18" charset="0"/>
              </a:rPr>
              <a:t> bao </a:t>
            </a:r>
            <a:r>
              <a:rPr lang="en-US" sz="2800" b="0" i="0" dirty="0" err="1">
                <a:solidFill>
                  <a:srgbClr val="000000"/>
                </a:solidFill>
                <a:effectLst/>
                <a:latin typeface="Cambria" panose="02040503050406030204" pitchFamily="18" charset="0"/>
                <a:ea typeface="Cambria" panose="02040503050406030204" pitchFamily="18" charset="0"/>
              </a:rPr>
              <a:t>nhiêu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bạn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cảm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thấy</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rất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hài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lòng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với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chuyến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đó</a:t>
            </a:r>
            <a:r>
              <a:rPr lang="en-US" sz="2800" b="0" i="0" dirty="0">
                <a:solidFill>
                  <a:srgbClr val="000000"/>
                </a:solidFill>
                <a:effectLst/>
                <a:latin typeface="Cambria" panose="02040503050406030204" pitchFamily="18" charset="0"/>
                <a:ea typeface="Cambria" panose="02040503050406030204" pitchFamily="18" charset="0"/>
              </a:rPr>
              <a:t>?</a:t>
            </a:r>
          </a:p>
          <a:p>
            <a:pPr algn="just"/>
            <a:endParaRPr lang="en-US" sz="2800" b="0" i="0" dirty="0">
              <a:solidFill>
                <a:srgbClr val="000000"/>
              </a:solidFill>
              <a:effectLst/>
              <a:latin typeface="Cambria" panose="02040503050406030204" pitchFamily="18" charset="0"/>
              <a:ea typeface="Cambria" panose="02040503050406030204" pitchFamily="18" charset="0"/>
            </a:endParaRPr>
          </a:p>
          <a:p>
            <a:pPr marL="457200" indent="-457200" algn="just">
              <a:buFontTx/>
              <a:buChar char="-"/>
            </a:pPr>
            <a:r>
              <a:rPr lang="en-US" sz="2800" b="0" i="0" dirty="0" err="1">
                <a:solidFill>
                  <a:srgbClr val="000000"/>
                </a:solidFill>
                <a:effectLst/>
                <a:latin typeface="Cambria" panose="02040503050406030204" pitchFamily="18" charset="0"/>
                <a:ea typeface="Cambria" panose="02040503050406030204" pitchFamily="18" charset="0"/>
              </a:rPr>
              <a:t>Số</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điểm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nào</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xuất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hiện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nhiều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nhất</a:t>
            </a:r>
            <a:r>
              <a:rPr lang="en-US" sz="2800" b="0" i="0" dirty="0">
                <a:solidFill>
                  <a:srgbClr val="000000"/>
                </a:solidFill>
                <a:effectLst/>
                <a:latin typeface="Cambria" panose="02040503050406030204" pitchFamily="18" charset="0"/>
                <a:ea typeface="Cambria" panose="02040503050406030204" pitchFamily="18" charset="0"/>
              </a:rPr>
              <a:t>?</a:t>
            </a:r>
          </a:p>
          <a:p>
            <a:pPr algn="just"/>
            <a:endParaRPr lang="en-US" sz="2800" b="0" i="0" dirty="0">
              <a:solidFill>
                <a:srgbClr val="000000"/>
              </a:solidFill>
              <a:effectLst/>
              <a:latin typeface="Cambria" panose="02040503050406030204" pitchFamily="18" charset="0"/>
              <a:ea typeface="Cambria" panose="02040503050406030204" pitchFamily="18" charset="0"/>
            </a:endParaRPr>
          </a:p>
          <a:p>
            <a:pPr algn="just"/>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Có</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bạn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nào</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cảm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thấy</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hoàn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toàn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không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hài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lòng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với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chuyến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đó</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không</a:t>
            </a:r>
            <a:r>
              <a:rPr lang="en-US" sz="2800" b="0" i="0" dirty="0">
                <a:solidFill>
                  <a:srgbClr val="000000"/>
                </a:solidFill>
                <a:effectLst/>
                <a:latin typeface="Cambria" panose="02040503050406030204" pitchFamily="18" charset="0"/>
                <a:ea typeface="Cambria" panose="02040503050406030204" pitchFamily="18" charset="0"/>
              </a:rPr>
              <a:t>?</a:t>
            </a:r>
          </a:p>
        </p:txBody>
      </p:sp>
      <p:sp>
        <p:nvSpPr>
          <p:cNvPr id="14" name="TextBox 13">
            <a:extLst>
              <a:ext uri="{FF2B5EF4-FFF2-40B4-BE49-F238E27FC236}">
                <a16:creationId xmlns:a16="http://schemas.microsoft.com/office/drawing/2014/main" id="{5BD1E215-20A2-0403-DAEB-6C6D9DC27ABC}"/>
              </a:ext>
            </a:extLst>
          </p:cNvPr>
          <p:cNvSpPr txBox="1"/>
          <p:nvPr/>
        </p:nvSpPr>
        <p:spPr>
          <a:xfrm>
            <a:off x="1391479" y="4234069"/>
            <a:ext cx="7225747" cy="461665"/>
          </a:xfrm>
          <a:prstGeom prst="rect">
            <a:avLst/>
          </a:prstGeom>
          <a:noFill/>
        </p:spPr>
        <p:txBody>
          <a:bodyPr wrap="square" rtlCol="0">
            <a:spAutoFit/>
          </a:bodyPr>
          <a:lstStyle/>
          <a:p>
            <a:r>
              <a:rPr lang="en-US" sz="2400" dirty="0" err="1">
                <a:solidFill>
                  <a:srgbClr val="FF0000"/>
                </a:solidFill>
                <a:latin typeface="Cambria" panose="02040503050406030204" pitchFamily="18" charset="0"/>
                <a:ea typeface="Cambria" panose="02040503050406030204" pitchFamily="18" charset="0"/>
              </a:rPr>
              <a:t>Có</a:t>
            </a:r>
            <a:r>
              <a:rPr lang="en-US" sz="2400" dirty="0">
                <a:solidFill>
                  <a:srgbClr val="FF0000"/>
                </a:solidFill>
                <a:latin typeface="Cambria" panose="02040503050406030204" pitchFamily="18" charset="0"/>
                <a:ea typeface="Cambria" panose="02040503050406030204" pitchFamily="18" charset="0"/>
              </a:rPr>
              <a:t> 5 </a:t>
            </a:r>
            <a:r>
              <a:rPr lang="en-US" sz="2400" dirty="0" err="1">
                <a:solidFill>
                  <a:srgbClr val="FF0000"/>
                </a:solidFill>
                <a:latin typeface="Cambria" panose="02040503050406030204" pitchFamily="18" charset="0"/>
                <a:ea typeface="Cambria" panose="02040503050406030204" pitchFamily="18" charset="0"/>
              </a:rPr>
              <a:t>bạn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cảm</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thấy</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rất</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hài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lòng</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với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chuyến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đi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đó</a:t>
            </a:r>
            <a:r>
              <a:rPr lang="en-US" sz="2400" dirty="0">
                <a:solidFill>
                  <a:srgbClr val="FF0000"/>
                </a:solidFill>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BA43E1E7-C63F-F858-B139-18E6FAAEEEB1}"/>
              </a:ext>
            </a:extLst>
          </p:cNvPr>
          <p:cNvSpPr txBox="1"/>
          <p:nvPr/>
        </p:nvSpPr>
        <p:spPr>
          <a:xfrm>
            <a:off x="1411357" y="5049077"/>
            <a:ext cx="7225747" cy="461665"/>
          </a:xfrm>
          <a:prstGeom prst="rect">
            <a:avLst/>
          </a:prstGeom>
          <a:noFill/>
        </p:spPr>
        <p:txBody>
          <a:bodyPr wrap="square" rtlCol="0">
            <a:spAutoFit/>
          </a:bodyPr>
          <a:lstStyle/>
          <a:p>
            <a:r>
              <a:rPr lang="en-US" sz="2400">
                <a:solidFill>
                  <a:srgbClr val="FF0000"/>
                </a:solidFill>
                <a:latin typeface="Cambria" panose="02040503050406030204" pitchFamily="18" charset="0"/>
                <a:ea typeface="Cambria" panose="02040503050406030204" pitchFamily="18" charset="0"/>
              </a:rPr>
              <a:t>Số điểm xuất hiện nhiều nhất là 4 điểm.</a:t>
            </a:r>
            <a:endParaRPr lang="en-US" sz="2400" dirty="0">
              <a:solidFill>
                <a:srgbClr val="FF0000"/>
              </a:solidFill>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EF4FCBDF-A75C-285D-0F96-0CC836ECD1BA}"/>
              </a:ext>
            </a:extLst>
          </p:cNvPr>
          <p:cNvSpPr txBox="1"/>
          <p:nvPr/>
        </p:nvSpPr>
        <p:spPr>
          <a:xfrm>
            <a:off x="1421296" y="5963477"/>
            <a:ext cx="9650895" cy="461665"/>
          </a:xfrm>
          <a:prstGeom prst="rect">
            <a:avLst/>
          </a:prstGeom>
          <a:noFill/>
        </p:spPr>
        <p:txBody>
          <a:bodyPr wrap="square" rtlCol="0">
            <a:spAutoFit/>
          </a:bodyPr>
          <a:lstStyle/>
          <a:p>
            <a:r>
              <a:rPr lang="en-US" sz="2400">
                <a:solidFill>
                  <a:srgbClr val="FF0000"/>
                </a:solidFill>
                <a:latin typeface="Cambria" panose="02040503050406030204" pitchFamily="18" charset="0"/>
                <a:ea typeface="Cambria" panose="02040503050406030204" pitchFamily="18" charset="0"/>
              </a:rPr>
              <a:t>Không có bạn nào cảm thấy hoàn toàn không hài lòng với chuyến đi đó.</a:t>
            </a:r>
            <a:endParaRPr lang="en-US" sz="24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160111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7" grpId="0" animBg="1"/>
      <p:bldP spid="8" grpId="0" animBg="1"/>
      <p:bldP spid="9" grpId="0" animBg="1"/>
      <p:bldP spid="10" grpId="0" animBg="1"/>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D995B2BA-B284-F327-F7D3-D60F4510EBCD}"/>
              </a:ext>
            </a:extLst>
          </p:cNvPr>
          <p:cNvPicPr>
            <a:picLocks noChangeAspect="1"/>
          </p:cNvPicPr>
          <p:nvPr/>
        </p:nvPicPr>
        <p:blipFill>
          <a:blip r:embed="rId4"/>
          <a:stretch>
            <a:fillRect/>
          </a:stretch>
        </p:blipFill>
        <p:spPr>
          <a:xfrm>
            <a:off x="6294286" y="1583063"/>
            <a:ext cx="5328366" cy="402980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636104" y="377225"/>
            <a:ext cx="10982739" cy="2677656"/>
          </a:xfrm>
          <a:prstGeom prst="rect">
            <a:avLst/>
          </a:prstGeom>
          <a:noFill/>
        </p:spPr>
        <p:txBody>
          <a:bodyPr wrap="square" rtlCol="0">
            <a:spAutoFit/>
          </a:bodyPr>
          <a:lstStyle/>
          <a:p>
            <a:pPr lvl="0" algn="just"/>
            <a:r>
              <a:rPr lang="vi-VN" sz="2800" dirty="0">
                <a:solidFill>
                  <a:prstClr val="black"/>
                </a:solidFill>
                <a:latin typeface="Cambria" panose="02040503050406030204" pitchFamily="18" charset="0"/>
                <a:ea typeface="Cambria" panose="02040503050406030204" pitchFamily="18" charset="0"/>
              </a:rPr>
              <a:t>Các bạn học sinh tổ 1 sẽ biểu diễn tiết mục múa ba lê trong buổi sinh hoạt lớp. Việt đã giúp các bạn tổ 1 ghi lại độ dài bàn chân của từng thành viên để thuê giày múa phù hợp:</a:t>
            </a:r>
          </a:p>
          <a:p>
            <a:pPr lvl="0" algn="ctr"/>
            <a:r>
              <a:rPr lang="vi-VN" sz="2800" b="1" dirty="0">
                <a:solidFill>
                  <a:prstClr val="black"/>
                </a:solidFill>
                <a:latin typeface="Cambria" panose="02040503050406030204" pitchFamily="18" charset="0"/>
                <a:ea typeface="Cambria" panose="02040503050406030204" pitchFamily="18" charset="0"/>
              </a:rPr>
              <a:t>21 cm; 20 cm; 21 cm; 22 cm; 21 cm; 21,5 cm; 20 cm; 21,5 cm.</a:t>
            </a:r>
          </a:p>
          <a:p>
            <a:pPr lvl="0" algn="just"/>
            <a:r>
              <a:rPr lang="vi-VN" sz="2800" dirty="0">
                <a:solidFill>
                  <a:prstClr val="black"/>
                </a:solidFill>
                <a:latin typeface="Cambria" panose="02040503050406030204" pitchFamily="18" charset="0"/>
                <a:ea typeface="Cambria" panose="02040503050406030204" pitchFamily="18" charset="0"/>
              </a:rPr>
              <a:t>Xem bảng quy đổi cỡ giày múa đế mềm dưới đây và lập bảng số liệu phân loại cỡ giày, số lượng giày cần thuê theo từng cỡ.</a:t>
            </a:r>
            <a:endParaRPr kumimoji="0" lang="vi-VN" sz="28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aphicFrame>
        <p:nvGraphicFramePr>
          <p:cNvPr id="3" name="Table 2">
            <a:extLst>
              <a:ext uri="{FF2B5EF4-FFF2-40B4-BE49-F238E27FC236}">
                <a16:creationId xmlns:a16="http://schemas.microsoft.com/office/drawing/2014/main" id="{3169147E-B126-6952-1E5C-A5611879C0E5}"/>
              </a:ext>
            </a:extLst>
          </p:cNvPr>
          <p:cNvGraphicFramePr>
            <a:graphicFrameLocks noGrp="1"/>
          </p:cNvGraphicFramePr>
          <p:nvPr>
            <p:extLst>
              <p:ext uri="{D42A27DB-BD31-4B8C-83A1-F6EECF244321}">
                <p14:modId xmlns:p14="http://schemas.microsoft.com/office/powerpoint/2010/main" val="1393532450"/>
              </p:ext>
            </p:extLst>
          </p:nvPr>
        </p:nvGraphicFramePr>
        <p:xfrm>
          <a:off x="808382" y="3180321"/>
          <a:ext cx="10515600" cy="1280160"/>
        </p:xfrm>
        <a:graphic>
          <a:graphicData uri="http://schemas.openxmlformats.org/drawingml/2006/table">
            <a:tbl>
              <a:tblPr/>
              <a:tblGrid>
                <a:gridCol w="1752600">
                  <a:extLst>
                    <a:ext uri="{9D8B030D-6E8A-4147-A177-3AD203B41FA5}">
                      <a16:colId xmlns:a16="http://schemas.microsoft.com/office/drawing/2014/main" val="3848969053"/>
                    </a:ext>
                  </a:extLst>
                </a:gridCol>
                <a:gridCol w="1752600">
                  <a:extLst>
                    <a:ext uri="{9D8B030D-6E8A-4147-A177-3AD203B41FA5}">
                      <a16:colId xmlns:a16="http://schemas.microsoft.com/office/drawing/2014/main" val="4292246267"/>
                    </a:ext>
                  </a:extLst>
                </a:gridCol>
                <a:gridCol w="1752600">
                  <a:extLst>
                    <a:ext uri="{9D8B030D-6E8A-4147-A177-3AD203B41FA5}">
                      <a16:colId xmlns:a16="http://schemas.microsoft.com/office/drawing/2014/main" val="107777184"/>
                    </a:ext>
                  </a:extLst>
                </a:gridCol>
                <a:gridCol w="1752600">
                  <a:extLst>
                    <a:ext uri="{9D8B030D-6E8A-4147-A177-3AD203B41FA5}">
                      <a16:colId xmlns:a16="http://schemas.microsoft.com/office/drawing/2014/main" val="3498952502"/>
                    </a:ext>
                  </a:extLst>
                </a:gridCol>
                <a:gridCol w="1752600">
                  <a:extLst>
                    <a:ext uri="{9D8B030D-6E8A-4147-A177-3AD203B41FA5}">
                      <a16:colId xmlns:a16="http://schemas.microsoft.com/office/drawing/2014/main" val="2508480696"/>
                    </a:ext>
                  </a:extLst>
                </a:gridCol>
                <a:gridCol w="1752600">
                  <a:extLst>
                    <a:ext uri="{9D8B030D-6E8A-4147-A177-3AD203B41FA5}">
                      <a16:colId xmlns:a16="http://schemas.microsoft.com/office/drawing/2014/main" val="1362519228"/>
                    </a:ext>
                  </a:extLst>
                </a:gridCol>
              </a:tblGrid>
              <a:tr h="0">
                <a:tc>
                  <a:txBody>
                    <a:bodyPr/>
                    <a:lstStyle/>
                    <a:p>
                      <a:pPr algn="ctr"/>
                      <a:r>
                        <a:rPr lang="en-US" sz="2400">
                          <a:solidFill>
                            <a:srgbClr val="000000"/>
                          </a:solidFill>
                          <a:effectLst/>
                          <a:latin typeface="Cambria" panose="02040503050406030204" pitchFamily="18" charset="0"/>
                          <a:ea typeface="Cambria" panose="02040503050406030204" pitchFamily="18" charset="0"/>
                        </a:rPr>
                        <a:t>Độ dài bàn chân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20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20,5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21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21,5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22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3469218"/>
                  </a:ext>
                </a:extLst>
              </a:tr>
              <a:tr h="0">
                <a:tc>
                  <a:txBody>
                    <a:bodyPr/>
                    <a:lstStyle/>
                    <a:p>
                      <a:pPr algn="ctr"/>
                      <a:r>
                        <a:rPr lang="en-US" sz="2400">
                          <a:solidFill>
                            <a:srgbClr val="000000"/>
                          </a:solidFill>
                          <a:effectLst/>
                          <a:latin typeface="Cambria" panose="02040503050406030204" pitchFamily="18" charset="0"/>
                          <a:ea typeface="Cambria" panose="02040503050406030204" pitchFamily="18" charset="0"/>
                        </a:rPr>
                        <a:t>Cỡ giày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0673165"/>
                  </a:ext>
                </a:extLst>
              </a:tr>
            </a:tbl>
          </a:graphicData>
        </a:graphic>
      </p:graphicFrame>
      <p:pic>
        <p:nvPicPr>
          <p:cNvPr id="7" name="Picture 6">
            <a:extLst>
              <a:ext uri="{FF2B5EF4-FFF2-40B4-BE49-F238E27FC236}">
                <a16:creationId xmlns:a16="http://schemas.microsoft.com/office/drawing/2014/main" id="{45F19C9E-D2B8-7D5E-FE3B-01BCB1787110}"/>
              </a:ext>
            </a:extLst>
          </p:cNvPr>
          <p:cNvPicPr>
            <a:picLocks noChangeAspect="1"/>
          </p:cNvPicPr>
          <p:nvPr/>
        </p:nvPicPr>
        <p:blipFill>
          <a:blip r:embed="rId3"/>
          <a:stretch>
            <a:fillRect/>
          </a:stretch>
        </p:blipFill>
        <p:spPr>
          <a:xfrm>
            <a:off x="4830417" y="4605799"/>
            <a:ext cx="3254858" cy="1997923"/>
          </a:xfrm>
          <a:prstGeom prst="rect">
            <a:avLst/>
          </a:prstGeom>
        </p:spPr>
      </p:pic>
    </p:spTree>
    <p:extLst>
      <p:ext uri="{BB962C8B-B14F-4D97-AF65-F5344CB8AC3E}">
        <p14:creationId xmlns:p14="http://schemas.microsoft.com/office/powerpoint/2010/main" val="29875163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51E7A228-6B20-0FF1-0EA4-06778A052B1C}"/>
              </a:ext>
            </a:extLst>
          </p:cNvPr>
          <p:cNvGraphicFramePr>
            <a:graphicFrameLocks noGrp="1"/>
          </p:cNvGraphicFramePr>
          <p:nvPr>
            <p:extLst>
              <p:ext uri="{D42A27DB-BD31-4B8C-83A1-F6EECF244321}">
                <p14:modId xmlns:p14="http://schemas.microsoft.com/office/powerpoint/2010/main" val="3284279701"/>
              </p:ext>
            </p:extLst>
          </p:nvPr>
        </p:nvGraphicFramePr>
        <p:xfrm>
          <a:off x="298174" y="1818861"/>
          <a:ext cx="11400180" cy="2559889"/>
        </p:xfrm>
        <a:graphic>
          <a:graphicData uri="http://schemas.openxmlformats.org/drawingml/2006/table">
            <a:tbl>
              <a:tblPr/>
              <a:tblGrid>
                <a:gridCol w="2335695">
                  <a:extLst>
                    <a:ext uri="{9D8B030D-6E8A-4147-A177-3AD203B41FA5}">
                      <a16:colId xmlns:a16="http://schemas.microsoft.com/office/drawing/2014/main" val="3212786538"/>
                    </a:ext>
                  </a:extLst>
                </a:gridCol>
                <a:gridCol w="1779105">
                  <a:extLst>
                    <a:ext uri="{9D8B030D-6E8A-4147-A177-3AD203B41FA5}">
                      <a16:colId xmlns:a16="http://schemas.microsoft.com/office/drawing/2014/main" val="2797442698"/>
                    </a:ext>
                  </a:extLst>
                </a:gridCol>
                <a:gridCol w="1948069">
                  <a:extLst>
                    <a:ext uri="{9D8B030D-6E8A-4147-A177-3AD203B41FA5}">
                      <a16:colId xmlns:a16="http://schemas.microsoft.com/office/drawing/2014/main" val="3975949998"/>
                    </a:ext>
                  </a:extLst>
                </a:gridCol>
                <a:gridCol w="1878496">
                  <a:extLst>
                    <a:ext uri="{9D8B030D-6E8A-4147-A177-3AD203B41FA5}">
                      <a16:colId xmlns:a16="http://schemas.microsoft.com/office/drawing/2014/main" val="1621003870"/>
                    </a:ext>
                  </a:extLst>
                </a:gridCol>
                <a:gridCol w="1967948">
                  <a:extLst>
                    <a:ext uri="{9D8B030D-6E8A-4147-A177-3AD203B41FA5}">
                      <a16:colId xmlns:a16="http://schemas.microsoft.com/office/drawing/2014/main" val="2527306054"/>
                    </a:ext>
                  </a:extLst>
                </a:gridCol>
                <a:gridCol w="1490867">
                  <a:extLst>
                    <a:ext uri="{9D8B030D-6E8A-4147-A177-3AD203B41FA5}">
                      <a16:colId xmlns:a16="http://schemas.microsoft.com/office/drawing/2014/main" val="201253269"/>
                    </a:ext>
                  </a:extLst>
                </a:gridCol>
              </a:tblGrid>
              <a:tr h="1249249">
                <a:tc>
                  <a:txBody>
                    <a:bodyPr/>
                    <a:lstStyle/>
                    <a:p>
                      <a:pPr algn="ctr"/>
                      <a:r>
                        <a:rPr lang="en-US" sz="4000">
                          <a:solidFill>
                            <a:srgbClr val="000000"/>
                          </a:solidFill>
                          <a:effectLst/>
                          <a:latin typeface="Cambria" panose="02040503050406030204" pitchFamily="18" charset="0"/>
                          <a:ea typeface="Cambria" panose="02040503050406030204" pitchFamily="18" charset="0"/>
                        </a:rPr>
                        <a:t>Cỡ giày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65173059"/>
                  </a:ext>
                </a:extLst>
              </a:tr>
              <a:tr h="1249249">
                <a:tc>
                  <a:txBody>
                    <a:bodyPr/>
                    <a:lstStyle/>
                    <a:p>
                      <a:pPr algn="ctr"/>
                      <a:r>
                        <a:rPr lang="en-US" sz="4000">
                          <a:solidFill>
                            <a:srgbClr val="000000"/>
                          </a:solidFill>
                          <a:effectLst/>
                          <a:latin typeface="Cambria" panose="02040503050406030204" pitchFamily="18" charset="0"/>
                          <a:ea typeface="Cambria" panose="02040503050406030204" pitchFamily="18" charset="0"/>
                        </a:rPr>
                        <a:t>Số giày cần thuê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dirty="0">
                          <a:solidFill>
                            <a:srgbClr val="000000"/>
                          </a:solidFill>
                          <a:effectLst/>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2215804"/>
                  </a:ext>
                </a:extLst>
              </a:tr>
            </a:tbl>
          </a:graphicData>
        </a:graphic>
      </p:graphicFrame>
    </p:spTree>
    <p:extLst>
      <p:ext uri="{BB962C8B-B14F-4D97-AF65-F5344CB8AC3E}">
        <p14:creationId xmlns:p14="http://schemas.microsoft.com/office/powerpoint/2010/main" val="37958496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2"/>
          <p:cNvPicPr>
            <a:picLocks noChangeAspect="1"/>
          </p:cNvPicPr>
          <p:nvPr/>
        </p:nvPicPr>
        <p:blipFill rotWithShape="1">
          <a:blip r:embed="rId2" cstate="print">
            <a:extLst>
              <a:ext uri="{28A0092B-C50C-407E-A947-70E740481C1C}">
                <a14:useLocalDpi xmlns:a14="http://schemas.microsoft.com/office/drawing/2010/main" val="0"/>
              </a:ext>
            </a:extLst>
          </a:blip>
          <a:srcRect t="10000"/>
          <a:stretch>
            <a:fillRect/>
          </a:stretch>
        </p:blipFill>
        <p:spPr>
          <a:xfrm>
            <a:off x="20" y="0"/>
            <a:ext cx="12191980" cy="6857990"/>
          </a:xfrm>
          <a:prstGeom prst="rect">
            <a:avLst/>
          </a:prstGeom>
        </p:spPr>
      </p:pic>
      <p:pic>
        <p:nvPicPr>
          <p:cNvPr id="18"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127" y="945473"/>
            <a:ext cx="5608320" cy="5608320"/>
          </a:xfrm>
          <a:prstGeom prst="rect">
            <a:avLst/>
          </a:prstGeom>
        </p:spPr>
      </p:pic>
      <p:pic>
        <p:nvPicPr>
          <p:cNvPr id="19"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4923" y="332535"/>
            <a:ext cx="4843965" cy="4843965"/>
          </a:xfrm>
          <a:prstGeom prst="rect">
            <a:avLst/>
          </a:prstGeom>
        </p:spPr>
      </p:pic>
      <p:sp>
        <p:nvSpPr>
          <p:cNvPr id="21" name="TextBox 20"/>
          <p:cNvSpPr txBox="1"/>
          <p:nvPr/>
        </p:nvSpPr>
        <p:spPr>
          <a:xfrm>
            <a:off x="2581214" y="157740"/>
            <a:ext cx="458758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000" b="0" i="0" u="none" strike="noStrike" kern="1200" cap="none" spc="0" normalizeH="0" baseline="0" noProof="0" dirty="0" err="1">
                <a:ln>
                  <a:noFill/>
                </a:ln>
                <a:solidFill>
                  <a:srgbClr val="C42549"/>
                </a:solidFill>
                <a:effectLst/>
                <a:uLnTx/>
                <a:uFillTx/>
                <a:latin typeface="UTM Showcard" panose="02040603050506020204" pitchFamily="18" charset="0"/>
                <a:ea typeface="+mn-ea"/>
                <a:cs typeface="+mn-cs"/>
              </a:rPr>
              <a:t>Dặn</a:t>
            </a:r>
            <a:r>
              <a:rPr kumimoji="0" lang="en-US" sz="8000" b="0" i="0" u="none" strike="noStrike" kern="1200" cap="none" spc="0" normalizeH="0" baseline="0" noProof="0" dirty="0">
                <a:ln>
                  <a:noFill/>
                </a:ln>
                <a:solidFill>
                  <a:srgbClr val="C42549"/>
                </a:solidFill>
                <a:effectLst/>
                <a:uLnTx/>
                <a:uFillTx/>
                <a:latin typeface="UTM Showcard" panose="02040603050506020204" pitchFamily="18" charset="0"/>
                <a:ea typeface="+mn-ea"/>
                <a:cs typeface="+mn-cs"/>
              </a:rPr>
              <a:t> </a:t>
            </a:r>
            <a:r>
              <a:rPr kumimoji="0" lang="en-US" sz="8000" b="0" i="0" u="none" strike="noStrike" kern="1200" cap="none" spc="0" normalizeH="0" baseline="0" noProof="0" dirty="0" err="1">
                <a:ln>
                  <a:noFill/>
                </a:ln>
                <a:solidFill>
                  <a:srgbClr val="C42549"/>
                </a:solidFill>
                <a:effectLst/>
                <a:uLnTx/>
                <a:uFillTx/>
                <a:latin typeface="UTM Showcard" panose="02040603050506020204" pitchFamily="18" charset="0"/>
                <a:ea typeface="+mn-ea"/>
                <a:cs typeface="+mn-cs"/>
              </a:rPr>
              <a:t>dò</a:t>
            </a:r>
            <a:endParaRPr kumimoji="0" lang="en-US" sz="8000" b="0" i="0" u="none" strike="noStrike" kern="1200" cap="none" spc="0" normalizeH="0" baseline="0" noProof="0" dirty="0">
              <a:ln>
                <a:noFill/>
              </a:ln>
              <a:solidFill>
                <a:srgbClr val="C42549"/>
              </a:solidFill>
              <a:effectLst/>
              <a:uLnTx/>
              <a:uFillTx/>
              <a:latin typeface="UTM Showcard" panose="02040603050506020204" pitchFamily="18" charset="0"/>
              <a:ea typeface="+mn-ea"/>
              <a:cs typeface="+mn-cs"/>
            </a:endParaRPr>
          </a:p>
        </p:txBody>
      </p:sp>
      <p:sp>
        <p:nvSpPr>
          <p:cNvPr id="22" name="TextBox 21"/>
          <p:cNvSpPr txBox="1"/>
          <p:nvPr/>
        </p:nvSpPr>
        <p:spPr>
          <a:xfrm>
            <a:off x="1339141" y="3550852"/>
            <a:ext cx="4256916"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Hoàn</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thành</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các</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bài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tập</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còn</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lại</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a:t>
            </a:r>
          </a:p>
        </p:txBody>
      </p:sp>
      <p:sp>
        <p:nvSpPr>
          <p:cNvPr id="23" name="TextBox 22"/>
          <p:cNvSpPr txBox="1"/>
          <p:nvPr/>
        </p:nvSpPr>
        <p:spPr>
          <a:xfrm>
            <a:off x="7168794" y="2570936"/>
            <a:ext cx="4256916"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Chuẩn</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bị</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bài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sau</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47"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BED6C7B0-C278-91F7-87E6-735960DD3CC7}"/>
              </a:ext>
            </a:extLst>
          </p:cNvPr>
          <p:cNvPicPr>
            <a:picLocks noChangeAspect="1"/>
          </p:cNvPicPr>
          <p:nvPr/>
        </p:nvPicPr>
        <p:blipFill>
          <a:blip r:embed="rId4"/>
          <a:stretch>
            <a:fillRect/>
          </a:stretch>
        </p:blipFill>
        <p:spPr>
          <a:xfrm>
            <a:off x="6122253" y="1828919"/>
            <a:ext cx="5791702" cy="3359187"/>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4E3DDA0-6029-1F14-F93B-C9C5CE8D5C0F}"/>
              </a:ext>
            </a:extLst>
          </p:cNvPr>
          <p:cNvSpPr/>
          <p:nvPr/>
        </p:nvSpPr>
        <p:spPr>
          <a:xfrm>
            <a:off x="293079" y="197763"/>
            <a:ext cx="11734799" cy="6660237"/>
          </a:xfrm>
          <a:prstGeom prst="roundRect">
            <a:avLst>
              <a:gd name="adj" fmla="val 10434"/>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DFPOP1-W9"/>
              <a:ea typeface="+mn-ea"/>
              <a:cs typeface="+mn-cs"/>
            </a:endParaRPr>
          </a:p>
        </p:txBody>
      </p:sp>
      <p:sp>
        <p:nvSpPr>
          <p:cNvPr id="3" name="TextBox 2">
            <a:extLst>
              <a:ext uri="{FF2B5EF4-FFF2-40B4-BE49-F238E27FC236}">
                <a16:creationId xmlns:a16="http://schemas.microsoft.com/office/drawing/2014/main" id="{4C0F2216-2270-BBB5-9CFC-58F20199B14E}"/>
              </a:ext>
            </a:extLst>
          </p:cNvPr>
          <p:cNvSpPr txBox="1"/>
          <p:nvPr/>
        </p:nvSpPr>
        <p:spPr>
          <a:xfrm>
            <a:off x="447619" y="675282"/>
            <a:ext cx="11256122" cy="56938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LỜI CẢM 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Chân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cảm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đã</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nội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bộ</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không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chia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sẻ</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đi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trang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mạng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xã</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hội</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nhé</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rằng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gặt</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nhiều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sự</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nghiệp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trồng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người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Trong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quá</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trình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soạn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bài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lỗi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phản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hồi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hoặc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FB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duy</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nhất</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của</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0972.115.126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Hương</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Thảo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khác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ngoài</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đều</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là</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giả</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mạo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Facebook: </a:t>
            </a:r>
            <a:r>
              <a:rPr kumimoji="0" lang="en-US" altLang="zh-CN" sz="2800" b="0" i="0" u="none" strike="noStrike" kern="1200" cap="none" spc="0" normalizeH="0" baseline="0" noProof="0" dirty="0">
                <a:ln>
                  <a:noFill/>
                </a:ln>
                <a:solidFill>
                  <a:srgbClr val="5C8D89"/>
                </a:solidFill>
                <a:effectLst/>
                <a:uLnTx/>
                <a:uFillTx/>
                <a:latin typeface="Cambria" panose="02040503050406030204" pitchFamily="18" charset="0"/>
                <a:ea typeface="Cambria" panose="02040503050406030204" pitchFamily="18" charset="0"/>
                <a:cs typeface="Times New Roman" panose="02020603050405020304" pitchFamily="18" charset="0"/>
                <a:hlinkClick r:id="rId2"/>
              </a:rPr>
              <a:t>https://www.facebook.com/huongthaoGADT</a:t>
            </a:r>
            <a:endParaRPr kumimoji="0" lang="en-US" altLang="zh-CN" sz="2800" b="0" i="0" u="none" strike="noStrike" kern="1200" cap="none" spc="0" normalizeH="0" baseline="0" noProof="0" dirty="0">
              <a:ln>
                <a:noFill/>
              </a:ln>
              <a:solidFill>
                <a:srgbClr val="5C8D89"/>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770323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545275" y="406728"/>
            <a:ext cx="10905507" cy="6044542"/>
          </a:xfrm>
          <a:prstGeom prst="roundRect">
            <a:avLst>
              <a:gd name="adj" fmla="val 8946"/>
            </a:avLst>
          </a:prstGeom>
          <a:solidFill>
            <a:schemeClr val="bg1">
              <a:alpha val="83000"/>
            </a:schemeClr>
          </a:solidFill>
          <a:ln w="57150">
            <a:solidFill>
              <a:srgbClr val="CC66FF"/>
            </a:solidFill>
            <a:prstDash val="dash"/>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A7F13FA0-A986-7CC5-E76D-0E9FEC6674F9}"/>
              </a:ext>
            </a:extLst>
          </p:cNvPr>
          <p:cNvGrpSpPr/>
          <p:nvPr/>
        </p:nvGrpSpPr>
        <p:grpSpPr>
          <a:xfrm>
            <a:off x="2796362" y="669852"/>
            <a:ext cx="6570921" cy="3190653"/>
            <a:chOff x="0" y="0"/>
            <a:chExt cx="3105150" cy="1428750"/>
          </a:xfrm>
        </p:grpSpPr>
        <p:pic>
          <p:nvPicPr>
            <p:cNvPr id="3" name="Picture 2" descr="A picture containing text, screenshot, number, font&#10;&#10;Description automatically generated">
              <a:extLst>
                <a:ext uri="{FF2B5EF4-FFF2-40B4-BE49-F238E27FC236}">
                  <a16:creationId xmlns:a16="http://schemas.microsoft.com/office/drawing/2014/main" id="{4E570580-E06B-2441-F7BC-7D158877A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105150" cy="1428750"/>
            </a:xfrm>
            <a:prstGeom prst="rect">
              <a:avLst/>
            </a:prstGeom>
          </p:spPr>
        </p:pic>
        <p:sp>
          <p:nvSpPr>
            <p:cNvPr id="4" name="Text Box 7">
              <a:extLst>
                <a:ext uri="{FF2B5EF4-FFF2-40B4-BE49-F238E27FC236}">
                  <a16:creationId xmlns:a16="http://schemas.microsoft.com/office/drawing/2014/main" id="{68E9445D-0AE5-ABD5-8CD0-7837FAA096CE}"/>
                </a:ext>
              </a:extLst>
            </p:cNvPr>
            <p:cNvSpPr txBox="1"/>
            <p:nvPr/>
          </p:nvSpPr>
          <p:spPr>
            <a:xfrm>
              <a:off x="716280" y="45720"/>
              <a:ext cx="1988820" cy="23622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dirty="0">
                  <a:solidFill>
                    <a:srgbClr val="FF0000"/>
                  </a:solidFill>
                  <a:effectLst/>
                  <a:latin typeface="Cambria" panose="02040503050406030204" pitchFamily="18" charset="0"/>
                  <a:ea typeface="Cambria" panose="02040503050406030204" pitchFamily="18" charset="0"/>
                </a:rPr>
                <a:t>SỐ LẦN ĐẠT ĐIỂM TỐT THÁNG 3/2025</a:t>
              </a:r>
              <a:endParaRPr lang="en-US" sz="3600" dirty="0">
                <a:solidFill>
                  <a:srgbClr val="FF0000"/>
                </a:solidFill>
                <a:effectLst/>
                <a:latin typeface="Cambria" panose="02040503050406030204" pitchFamily="18" charset="0"/>
                <a:ea typeface="Cambria" panose="02040503050406030204" pitchFamily="18" charset="0"/>
              </a:endParaRPr>
            </a:p>
          </p:txBody>
        </p:sp>
      </p:grpSp>
      <p:sp>
        <p:nvSpPr>
          <p:cNvPr id="6" name="Rectangle: Rounded Corners 5">
            <a:extLst>
              <a:ext uri="{FF2B5EF4-FFF2-40B4-BE49-F238E27FC236}">
                <a16:creationId xmlns:a16="http://schemas.microsoft.com/office/drawing/2014/main" id="{BEBF2C1D-6154-9370-C7D1-9AD3C42BCB3E}"/>
              </a:ext>
            </a:extLst>
          </p:cNvPr>
          <p:cNvSpPr/>
          <p:nvPr/>
        </p:nvSpPr>
        <p:spPr>
          <a:xfrm>
            <a:off x="1856267" y="4117420"/>
            <a:ext cx="9084635" cy="1050004"/>
          </a:xfrm>
          <a:prstGeom prst="roundRect">
            <a:avLst/>
          </a:prstGeom>
          <a:solidFill>
            <a:srgbClr val="F49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Tháng</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3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có</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bao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nhiêu</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bạn</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đạt</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điểm</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tốt</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đó</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là</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những</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bạn</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nào</a:t>
            </a:r>
            <a:r>
              <a:rPr lang="en-US" sz="3600" dirty="0">
                <a:solidFill>
                  <a:prstClr val="white"/>
                </a:solidFill>
                <a:latin typeface="Cambria" panose="02040503050406030204" pitchFamily="18" charset="0"/>
                <a:ea typeface="Cambria" panose="02040503050406030204" pitchFamily="18" charset="0"/>
              </a:rPr>
              <a:t>?</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D891B298-19C9-F2B9-E39D-539786689DAA}"/>
              </a:ext>
            </a:extLst>
          </p:cNvPr>
          <p:cNvSpPr txBox="1"/>
          <p:nvPr/>
        </p:nvSpPr>
        <p:spPr>
          <a:xfrm>
            <a:off x="3051544" y="5475768"/>
            <a:ext cx="6570921" cy="707886"/>
          </a:xfrm>
          <a:prstGeom prst="rect">
            <a:avLst/>
          </a:prstGeom>
          <a:noFill/>
        </p:spPr>
        <p:txBody>
          <a:bodyPr wrap="square" rtlCol="0">
            <a:spAutoFit/>
          </a:bodyPr>
          <a:lstStyle/>
          <a:p>
            <a:r>
              <a:rPr lang="de-DE" sz="4000" dirty="0">
                <a:latin typeface="Cambria" panose="02040503050406030204" pitchFamily="18" charset="0"/>
                <a:ea typeface="Cambria" panose="02040503050406030204" pitchFamily="18" charset="0"/>
              </a:rPr>
              <a:t>Có 4 bạn (An, Mai, Nam, Việt)</a:t>
            </a:r>
            <a:endParaRPr lang="en-US" sz="40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545275" y="406728"/>
            <a:ext cx="10905507" cy="6044542"/>
          </a:xfrm>
          <a:prstGeom prst="roundRect">
            <a:avLst>
              <a:gd name="adj" fmla="val 8946"/>
            </a:avLst>
          </a:prstGeom>
          <a:solidFill>
            <a:schemeClr val="bg1">
              <a:alpha val="83000"/>
            </a:schemeClr>
          </a:solidFill>
          <a:ln w="57150">
            <a:solidFill>
              <a:srgbClr val="CC66FF"/>
            </a:solidFill>
            <a:prstDash val="dash"/>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A7F13FA0-A986-7CC5-E76D-0E9FEC6674F9}"/>
              </a:ext>
            </a:extLst>
          </p:cNvPr>
          <p:cNvGrpSpPr/>
          <p:nvPr/>
        </p:nvGrpSpPr>
        <p:grpSpPr>
          <a:xfrm>
            <a:off x="2796362" y="669852"/>
            <a:ext cx="6570921" cy="3190653"/>
            <a:chOff x="0" y="0"/>
            <a:chExt cx="3105150" cy="1428750"/>
          </a:xfrm>
        </p:grpSpPr>
        <p:pic>
          <p:nvPicPr>
            <p:cNvPr id="3" name="Picture 2" descr="A picture containing text, screenshot, number, font&#10;&#10;Description automatically generated">
              <a:extLst>
                <a:ext uri="{FF2B5EF4-FFF2-40B4-BE49-F238E27FC236}">
                  <a16:creationId xmlns:a16="http://schemas.microsoft.com/office/drawing/2014/main" id="{4E570580-E06B-2441-F7BC-7D158877A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105150" cy="1428750"/>
            </a:xfrm>
            <a:prstGeom prst="rect">
              <a:avLst/>
            </a:prstGeom>
          </p:spPr>
        </p:pic>
        <p:sp>
          <p:nvSpPr>
            <p:cNvPr id="4" name="Text Box 7">
              <a:extLst>
                <a:ext uri="{FF2B5EF4-FFF2-40B4-BE49-F238E27FC236}">
                  <a16:creationId xmlns:a16="http://schemas.microsoft.com/office/drawing/2014/main" id="{68E9445D-0AE5-ABD5-8CD0-7837FAA096CE}"/>
                </a:ext>
              </a:extLst>
            </p:cNvPr>
            <p:cNvSpPr txBox="1"/>
            <p:nvPr/>
          </p:nvSpPr>
          <p:spPr>
            <a:xfrm>
              <a:off x="716280" y="45720"/>
              <a:ext cx="1988820" cy="23622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SỐ LẦN ĐẠT ĐIỂM TỐT THÁNG 11/2024</a:t>
              </a:r>
              <a:endPar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6" name="Rectangle: Rounded Corners 5">
            <a:extLst>
              <a:ext uri="{FF2B5EF4-FFF2-40B4-BE49-F238E27FC236}">
                <a16:creationId xmlns:a16="http://schemas.microsoft.com/office/drawing/2014/main" id="{BEBF2C1D-6154-9370-C7D1-9AD3C42BCB3E}"/>
              </a:ext>
            </a:extLst>
          </p:cNvPr>
          <p:cNvSpPr/>
          <p:nvPr/>
        </p:nvSpPr>
        <p:spPr>
          <a:xfrm>
            <a:off x="1856267" y="4117420"/>
            <a:ext cx="9084635" cy="1050004"/>
          </a:xfrm>
          <a:prstGeom prst="roundRect">
            <a:avLst/>
          </a:prstGeom>
          <a:solidFill>
            <a:srgbClr val="F49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a:solidFill>
                  <a:prstClr val="white"/>
                </a:solidFill>
                <a:latin typeface="Cambria" panose="02040503050406030204" pitchFamily="18" charset="0"/>
                <a:ea typeface="Cambria" panose="02040503050406030204" pitchFamily="18" charset="0"/>
              </a:rPr>
              <a:t>- Bạn nào có số lần đạt điểm tốt nhiều nhất?</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D891B298-19C9-F2B9-E39D-539786689DAA}"/>
              </a:ext>
            </a:extLst>
          </p:cNvPr>
          <p:cNvSpPr txBox="1"/>
          <p:nvPr/>
        </p:nvSpPr>
        <p:spPr>
          <a:xfrm>
            <a:off x="3051544" y="5475768"/>
            <a:ext cx="657092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de-DE" sz="40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Việt</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6343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545275" y="406728"/>
            <a:ext cx="10905507" cy="6044542"/>
          </a:xfrm>
          <a:prstGeom prst="roundRect">
            <a:avLst>
              <a:gd name="adj" fmla="val 8946"/>
            </a:avLst>
          </a:prstGeom>
          <a:solidFill>
            <a:schemeClr val="bg1">
              <a:alpha val="83000"/>
            </a:schemeClr>
          </a:solidFill>
          <a:ln w="57150">
            <a:solidFill>
              <a:srgbClr val="CC66FF"/>
            </a:solidFill>
            <a:prstDash val="dash"/>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A7F13FA0-A986-7CC5-E76D-0E9FEC6674F9}"/>
              </a:ext>
            </a:extLst>
          </p:cNvPr>
          <p:cNvGrpSpPr/>
          <p:nvPr/>
        </p:nvGrpSpPr>
        <p:grpSpPr>
          <a:xfrm>
            <a:off x="2796362" y="669852"/>
            <a:ext cx="6570921" cy="3190653"/>
            <a:chOff x="0" y="0"/>
            <a:chExt cx="3105150" cy="1428750"/>
          </a:xfrm>
        </p:grpSpPr>
        <p:pic>
          <p:nvPicPr>
            <p:cNvPr id="3" name="Picture 2" descr="A picture containing text, screenshot, number, font&#10;&#10;Description automatically generated">
              <a:extLst>
                <a:ext uri="{FF2B5EF4-FFF2-40B4-BE49-F238E27FC236}">
                  <a16:creationId xmlns:a16="http://schemas.microsoft.com/office/drawing/2014/main" id="{4E570580-E06B-2441-F7BC-7D158877A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105150" cy="1428750"/>
            </a:xfrm>
            <a:prstGeom prst="rect">
              <a:avLst/>
            </a:prstGeom>
          </p:spPr>
        </p:pic>
        <p:sp>
          <p:nvSpPr>
            <p:cNvPr id="4" name="Text Box 7">
              <a:extLst>
                <a:ext uri="{FF2B5EF4-FFF2-40B4-BE49-F238E27FC236}">
                  <a16:creationId xmlns:a16="http://schemas.microsoft.com/office/drawing/2014/main" id="{68E9445D-0AE5-ABD5-8CD0-7837FAA096CE}"/>
                </a:ext>
              </a:extLst>
            </p:cNvPr>
            <p:cNvSpPr txBox="1"/>
            <p:nvPr/>
          </p:nvSpPr>
          <p:spPr>
            <a:xfrm>
              <a:off x="716280" y="45720"/>
              <a:ext cx="1988820" cy="23622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SỐ LẦN ĐẠT ĐIỂM TỐT THÁNG 11/2024</a:t>
              </a:r>
              <a:endPar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6" name="Rectangle: Rounded Corners 5">
            <a:extLst>
              <a:ext uri="{FF2B5EF4-FFF2-40B4-BE49-F238E27FC236}">
                <a16:creationId xmlns:a16="http://schemas.microsoft.com/office/drawing/2014/main" id="{BEBF2C1D-6154-9370-C7D1-9AD3C42BCB3E}"/>
              </a:ext>
            </a:extLst>
          </p:cNvPr>
          <p:cNvSpPr/>
          <p:nvPr/>
        </p:nvSpPr>
        <p:spPr>
          <a:xfrm>
            <a:off x="1856267" y="4117420"/>
            <a:ext cx="9084635" cy="1050004"/>
          </a:xfrm>
          <a:prstGeom prst="roundRect">
            <a:avLst/>
          </a:prstGeom>
          <a:solidFill>
            <a:srgbClr val="F49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Bạn</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nào</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có</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số</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lần</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đạt</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điểm</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tốt</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ít</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nhất</a:t>
            </a:r>
            <a:r>
              <a:rPr lang="en-US" sz="3600" dirty="0">
                <a:solidFill>
                  <a:prstClr val="white"/>
                </a:solidFill>
                <a:latin typeface="Cambria" panose="02040503050406030204" pitchFamily="18" charset="0"/>
                <a:ea typeface="Cambria" panose="02040503050406030204" pitchFamily="18" charset="0"/>
              </a:rPr>
              <a:t>?</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D891B298-19C9-F2B9-E39D-539786689DAA}"/>
              </a:ext>
            </a:extLst>
          </p:cNvPr>
          <p:cNvSpPr txBox="1"/>
          <p:nvPr/>
        </p:nvSpPr>
        <p:spPr>
          <a:xfrm>
            <a:off x="3051544" y="5475768"/>
            <a:ext cx="657092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Bạn Nam</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402638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tationary, envelope&#10;&#10;Description automatically generated"/>
          <p:cNvPicPr>
            <a:picLocks noChangeAspect="1"/>
          </p:cNvPicPr>
          <p:nvPr/>
        </p:nvPicPr>
        <p:blipFill rotWithShape="1">
          <a:blip r:embed="rId2" cstate="print">
            <a:extLst>
              <a:ext uri="{28A0092B-C50C-407E-A947-70E740481C1C}">
                <a14:useLocalDpi xmlns:a14="http://schemas.microsoft.com/office/drawing/2010/main" val="0"/>
              </a:ext>
            </a:extLst>
          </a:blip>
          <a:srcRect l="163" t="8746" r="-540"/>
          <a:stretch>
            <a:fillRect/>
          </a:stretch>
        </p:blipFill>
        <p:spPr>
          <a:xfrm>
            <a:off x="-1289879" y="-62300"/>
            <a:ext cx="13554765" cy="6920300"/>
          </a:xfrm>
          <a:prstGeom prst="rect">
            <a:avLst/>
          </a:prstGeom>
        </p:spPr>
      </p:pic>
      <p:pic>
        <p:nvPicPr>
          <p:cNvPr id="11" name="Content Placeholder 4" descr="A picture containing text, stationary, envelope&#10;&#10;Description automatically generated"/>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77857" y="0"/>
            <a:ext cx="12192001" cy="6920300"/>
          </a:xfrm>
        </p:spPr>
      </p:pic>
      <p:pic>
        <p:nvPicPr>
          <p:cNvPr id="17" name="Picture 16" descr="Chart, bubble chart&#10;&#10;Description automatically generated"/>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83832" b="96322" l="9903" r="46807">
                        <a14:foregroundMark x1="14915" y1="85408" x2="9943" y2="90542"/>
                        <a14:foregroundMark x1="9943" y1="90542" x2="11601" y2="93048"/>
                        <a14:foregroundMark x1="43816" y1="85085" x2="46807" y2="92603"/>
                        <a14:foregroundMark x1="46807" y1="92603" x2="43048" y2="93048"/>
                      </a14:backgroundRemoval>
                    </a14:imgEffect>
                  </a14:imgLayer>
                </a14:imgProps>
              </a:ext>
              <a:ext uri="{28A0092B-C50C-407E-A947-70E740481C1C}">
                <a14:useLocalDpi xmlns:a14="http://schemas.microsoft.com/office/drawing/2010/main" val="0"/>
              </a:ext>
            </a:extLst>
          </a:blip>
          <a:srcRect l="7854" t="82286" r="51397" b="2097"/>
          <a:stretch>
            <a:fillRect/>
          </a:stretch>
        </p:blipFill>
        <p:spPr>
          <a:xfrm>
            <a:off x="6096000" y="-107346"/>
            <a:ext cx="3890476" cy="1587357"/>
          </a:xfrm>
          <a:prstGeom prst="rect">
            <a:avLst/>
          </a:prstGeom>
        </p:spPr>
      </p:pic>
      <p:sp>
        <p:nvSpPr>
          <p:cNvPr id="18" name="TextBox 17"/>
          <p:cNvSpPr txBox="1"/>
          <p:nvPr/>
        </p:nvSpPr>
        <p:spPr>
          <a:xfrm>
            <a:off x="6771238" y="165138"/>
            <a:ext cx="342128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a:ln>
                  <a:noFill/>
                </a:ln>
                <a:solidFill>
                  <a:srgbClr val="526DDF"/>
                </a:solidFill>
                <a:effectLst>
                  <a:glow rad="228600">
                    <a:srgbClr val="5B9BD5">
                      <a:satMod val="175000"/>
                      <a:alpha val="40000"/>
                    </a:srgbClr>
                  </a:glow>
                  <a:outerShdw blurRad="50800" dist="38100" algn="l" rotWithShape="0">
                    <a:prstClr val="black">
                      <a:alpha val="40000"/>
                    </a:prstClr>
                  </a:outerShdw>
                </a:effectLst>
                <a:uLnTx/>
                <a:uFillTx/>
                <a:latin typeface="UTM Netmuc KT" panose="02040603050506020204" pitchFamily="18" charset="0"/>
                <a:ea typeface="+mn-ea"/>
                <a:cs typeface="+mn-cs"/>
              </a:rPr>
              <a:t>TOÁN </a:t>
            </a:r>
          </a:p>
        </p:txBody>
      </p:sp>
      <p:pic>
        <p:nvPicPr>
          <p:cNvPr id="5" name="Picture 4">
            <a:extLst>
              <a:ext uri="{FF2B5EF4-FFF2-40B4-BE49-F238E27FC236}">
                <a16:creationId xmlns:a16="http://schemas.microsoft.com/office/drawing/2014/main" id="{2925CA2C-78FD-FECB-D4A1-8A90BA7DBA92}"/>
              </a:ext>
            </a:extLst>
          </p:cNvPr>
          <p:cNvPicPr>
            <a:picLocks noChangeAspect="1"/>
          </p:cNvPicPr>
          <p:nvPr/>
        </p:nvPicPr>
        <p:blipFill>
          <a:blip r:embed="rId6"/>
          <a:stretch>
            <a:fillRect/>
          </a:stretch>
        </p:blipFill>
        <p:spPr>
          <a:xfrm>
            <a:off x="1141664" y="2358404"/>
            <a:ext cx="9547163" cy="2523963"/>
          </a:xfrm>
          <a:prstGeom prst="rect">
            <a:avLst/>
          </a:prstGeom>
        </p:spPr>
      </p:pic>
      <p:pic>
        <p:nvPicPr>
          <p:cNvPr id="6" name="Picture 5">
            <a:extLst>
              <a:ext uri="{FF2B5EF4-FFF2-40B4-BE49-F238E27FC236}">
                <a16:creationId xmlns:a16="http://schemas.microsoft.com/office/drawing/2014/main" id="{6E682DAA-56DE-50B4-F4CE-057F73A64B15}"/>
              </a:ext>
            </a:extLst>
          </p:cNvPr>
          <p:cNvPicPr>
            <a:picLocks noChangeAspect="1"/>
          </p:cNvPicPr>
          <p:nvPr/>
        </p:nvPicPr>
        <p:blipFill>
          <a:blip r:embed="rId7"/>
          <a:stretch>
            <a:fillRect/>
          </a:stretch>
        </p:blipFill>
        <p:spPr>
          <a:xfrm>
            <a:off x="4481940" y="1403584"/>
            <a:ext cx="4121253" cy="1286367"/>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2A07C130-EDE2-3681-345D-194C54118014}"/>
              </a:ext>
            </a:extLst>
          </p:cNvPr>
          <p:cNvPicPr>
            <a:picLocks noChangeAspect="1"/>
          </p:cNvPicPr>
          <p:nvPr/>
        </p:nvPicPr>
        <p:blipFill>
          <a:blip r:embed="rId4"/>
          <a:stretch>
            <a:fillRect/>
          </a:stretch>
        </p:blipFill>
        <p:spPr>
          <a:xfrm>
            <a:off x="6237179" y="2499425"/>
            <a:ext cx="5395428" cy="177409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88828" y="297712"/>
            <a:ext cx="10515600" cy="1384995"/>
          </a:xfrm>
          <a:prstGeom prst="rect">
            <a:avLst/>
          </a:prstGeom>
          <a:noFill/>
        </p:spPr>
        <p:txBody>
          <a:bodyPr wrap="square" rtlCol="0">
            <a:spAutoFit/>
          </a:bodyPr>
          <a:lstStyle/>
          <a:p>
            <a:pPr algn="just"/>
            <a:r>
              <a:rPr lang="en-US" sz="2800" dirty="0">
                <a:latin typeface="Cambria" panose="02040503050406030204" pitchFamily="18" charset="0"/>
                <a:ea typeface="Cambria" panose="02040503050406030204" pitchFamily="18" charset="0"/>
              </a:rPr>
              <a:t>Trong </a:t>
            </a:r>
            <a:r>
              <a:rPr lang="en-US" sz="2800" dirty="0" err="1">
                <a:latin typeface="Cambria" panose="02040503050406030204" pitchFamily="18" charset="0"/>
                <a:ea typeface="Cambria" panose="02040503050406030204" pitchFamily="18" charset="0"/>
              </a:rPr>
              <a:t>thời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gian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trải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nghiệm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quy</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trình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đống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gói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thanh</a:t>
            </a:r>
            <a:r>
              <a:rPr lang="en-US" sz="2800" dirty="0">
                <a:latin typeface="Cambria" panose="02040503050406030204" pitchFamily="18" charset="0"/>
                <a:ea typeface="Cambria" panose="02040503050406030204" pitchFamily="18" charset="0"/>
              </a:rPr>
              <a:t> long </a:t>
            </a:r>
            <a:r>
              <a:rPr lang="en-US" sz="2800" dirty="0" err="1">
                <a:latin typeface="Cambria" panose="02040503050406030204" pitchFamily="18" charset="0"/>
                <a:ea typeface="Cambria" panose="02040503050406030204" pitchFamily="18" charset="0"/>
              </a:rPr>
              <a:t>xuất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khẩu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Rô</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bốt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tham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và</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phân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loại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quả</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thanh</a:t>
            </a:r>
            <a:r>
              <a:rPr lang="en-US" sz="2800" dirty="0">
                <a:latin typeface="Cambria" panose="02040503050406030204" pitchFamily="18" charset="0"/>
                <a:ea typeface="Cambria" panose="02040503050406030204" pitchFamily="18" charset="0"/>
              </a:rPr>
              <a:t> long </a:t>
            </a:r>
            <a:r>
              <a:rPr lang="en-US" sz="2800" dirty="0" err="1">
                <a:latin typeface="Cambria" panose="02040503050406030204" pitchFamily="18" charset="0"/>
                <a:ea typeface="Cambria" panose="02040503050406030204" pitchFamily="18" charset="0"/>
              </a:rPr>
              <a:t>theo</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nặng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từ</a:t>
            </a:r>
            <a:r>
              <a:rPr lang="en-US" sz="2800" dirty="0">
                <a:latin typeface="Cambria" panose="02040503050406030204" pitchFamily="18" charset="0"/>
                <a:ea typeface="Cambria" panose="02040503050406030204" pitchFamily="18" charset="0"/>
              </a:rPr>
              <a:t> 300 g </a:t>
            </a:r>
            <a:r>
              <a:rPr lang="en-US" sz="2800" dirty="0" err="1">
                <a:latin typeface="Cambria" panose="02040503050406030204" pitchFamily="18" charset="0"/>
                <a:ea typeface="Cambria" panose="02040503050406030204" pitchFamily="18" charset="0"/>
              </a:rPr>
              <a:t>đến</a:t>
            </a:r>
            <a:r>
              <a:rPr lang="en-US" sz="2800" dirty="0">
                <a:latin typeface="Cambria" panose="02040503050406030204" pitchFamily="18" charset="0"/>
                <a:ea typeface="Cambria" panose="02040503050406030204" pitchFamily="18" charset="0"/>
              </a:rPr>
              <a:t> 380 g, </a:t>
            </a:r>
            <a:r>
              <a:rPr lang="en-US" sz="2800" dirty="0" err="1">
                <a:latin typeface="Cambria" panose="02040503050406030204" pitchFamily="18" charset="0"/>
                <a:ea typeface="Cambria" panose="02040503050406030204" pitchFamily="18" charset="0"/>
              </a:rPr>
              <a:t>từ</a:t>
            </a:r>
            <a:r>
              <a:rPr lang="en-US" sz="2800" dirty="0">
                <a:latin typeface="Cambria" panose="02040503050406030204" pitchFamily="18" charset="0"/>
                <a:ea typeface="Cambria" panose="02040503050406030204" pitchFamily="18" charset="0"/>
              </a:rPr>
              <a:t> 381 </a:t>
            </a:r>
            <a:r>
              <a:rPr lang="en-US" sz="2800" dirty="0" err="1">
                <a:latin typeface="Cambria" panose="02040503050406030204" pitchFamily="18" charset="0"/>
                <a:ea typeface="Cambria" panose="02040503050406030204" pitchFamily="18" charset="0"/>
              </a:rPr>
              <a:t>đến</a:t>
            </a:r>
            <a:r>
              <a:rPr lang="en-US" sz="2800" dirty="0">
                <a:latin typeface="Cambria" panose="02040503050406030204" pitchFamily="18" charset="0"/>
                <a:ea typeface="Cambria" panose="02040503050406030204" pitchFamily="18" charset="0"/>
              </a:rPr>
              <a:t> 460 g, </a:t>
            </a:r>
            <a:r>
              <a:rPr lang="en-US" sz="2800" dirty="0" err="1">
                <a:latin typeface="Cambria" panose="02040503050406030204" pitchFamily="18" charset="0"/>
                <a:ea typeface="Cambria" panose="02040503050406030204" pitchFamily="18" charset="0"/>
              </a:rPr>
              <a:t>từ</a:t>
            </a:r>
            <a:r>
              <a:rPr lang="en-US" sz="2800" dirty="0">
                <a:latin typeface="Cambria" panose="02040503050406030204" pitchFamily="18" charset="0"/>
                <a:ea typeface="Cambria" panose="02040503050406030204" pitchFamily="18" charset="0"/>
              </a:rPr>
              <a:t> 461 g </a:t>
            </a:r>
            <a:r>
              <a:rPr lang="en-US" sz="2800" dirty="0" err="1">
                <a:latin typeface="Cambria" panose="02040503050406030204" pitchFamily="18" charset="0"/>
                <a:ea typeface="Cambria" panose="02040503050406030204" pitchFamily="18" charset="0"/>
              </a:rPr>
              <a:t>đến</a:t>
            </a:r>
            <a:r>
              <a:rPr lang="en-US" sz="2800" dirty="0">
                <a:latin typeface="Cambria" panose="02040503050406030204" pitchFamily="18" charset="0"/>
                <a:ea typeface="Cambria" panose="02040503050406030204" pitchFamily="18" charset="0"/>
              </a:rPr>
              <a:t> 600 g.</a:t>
            </a:r>
          </a:p>
        </p:txBody>
      </p:sp>
      <p:pic>
        <p:nvPicPr>
          <p:cNvPr id="10" name="Picture 9">
            <a:extLst>
              <a:ext uri="{FF2B5EF4-FFF2-40B4-BE49-F238E27FC236}">
                <a16:creationId xmlns:a16="http://schemas.microsoft.com/office/drawing/2014/main" id="{2DEABDB1-064B-21D2-2BBF-4958BC82CE8D}"/>
              </a:ext>
            </a:extLst>
          </p:cNvPr>
          <p:cNvPicPr>
            <a:picLocks noChangeAspect="1"/>
          </p:cNvPicPr>
          <p:nvPr/>
        </p:nvPicPr>
        <p:blipFill>
          <a:blip r:embed="rId3"/>
          <a:stretch>
            <a:fillRect/>
          </a:stretch>
        </p:blipFill>
        <p:spPr>
          <a:xfrm>
            <a:off x="1319102" y="2009221"/>
            <a:ext cx="9417410" cy="3700463"/>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2115880" y="446567"/>
            <a:ext cx="1051560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Sau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đó</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Rô-bốt</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lập</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bảng</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liệu</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như</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sau</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DEC8B565-C4BD-1A36-A99F-410C8DCFB028}"/>
              </a:ext>
            </a:extLst>
          </p:cNvPr>
          <p:cNvPicPr>
            <a:picLocks noChangeAspect="1"/>
          </p:cNvPicPr>
          <p:nvPr/>
        </p:nvPicPr>
        <p:blipFill>
          <a:blip r:embed="rId3"/>
          <a:stretch>
            <a:fillRect/>
          </a:stretch>
        </p:blipFill>
        <p:spPr>
          <a:xfrm>
            <a:off x="467832" y="1352693"/>
            <a:ext cx="11011786" cy="1650058"/>
          </a:xfrm>
          <a:prstGeom prst="rect">
            <a:avLst/>
          </a:prstGeom>
        </p:spPr>
      </p:pic>
      <p:sp>
        <p:nvSpPr>
          <p:cNvPr id="4" name="TextBox 3">
            <a:extLst>
              <a:ext uri="{FF2B5EF4-FFF2-40B4-BE49-F238E27FC236}">
                <a16:creationId xmlns:a16="http://schemas.microsoft.com/office/drawing/2014/main" id="{677FEC71-D3FB-ACC6-35F8-07F0C658732F}"/>
              </a:ext>
            </a:extLst>
          </p:cNvPr>
          <p:cNvSpPr txBox="1"/>
          <p:nvPr/>
        </p:nvSpPr>
        <p:spPr>
          <a:xfrm>
            <a:off x="850605" y="3540642"/>
            <a:ext cx="10122195" cy="3175228"/>
          </a:xfrm>
          <a:prstGeom prst="rect">
            <a:avLst/>
          </a:prstGeom>
          <a:noFill/>
        </p:spPr>
        <p:txBody>
          <a:bodyPr wrap="square" rtlCol="0">
            <a:spAutoFit/>
          </a:bodyPr>
          <a:lstStyle/>
          <a:p>
            <a:pPr rtl="0">
              <a:spcBef>
                <a:spcPts val="0"/>
              </a:spcBef>
              <a:spcAft>
                <a:spcPts val="500"/>
              </a:spcAft>
            </a:pPr>
            <a:r>
              <a:rPr lang="vi-VN" sz="3200" b="1" i="0" u="none" strike="noStrike" dirty="0">
                <a:solidFill>
                  <a:srgbClr val="002060"/>
                </a:solidFill>
                <a:effectLst/>
                <a:latin typeface="Cambria" panose="02040503050406030204" pitchFamily="18" charset="0"/>
                <a:ea typeface="Cambria" panose="02040503050406030204" pitchFamily="18" charset="0"/>
              </a:rPr>
              <a:t>Nhìn vào bảng ta biết:</a:t>
            </a:r>
            <a:endParaRPr lang="vi-VN" sz="3200" b="1" dirty="0">
              <a:solidFill>
                <a:srgbClr val="002060"/>
              </a:solidFill>
              <a:effectLst/>
              <a:latin typeface="Cambria" panose="02040503050406030204" pitchFamily="18" charset="0"/>
              <a:ea typeface="Cambria" panose="02040503050406030204" pitchFamily="18" charset="0"/>
            </a:endParaRPr>
          </a:p>
          <a:p>
            <a:pPr marL="457200" indent="-457200" rtl="0">
              <a:spcBef>
                <a:spcPts val="0"/>
              </a:spcBef>
              <a:spcAft>
                <a:spcPts val="500"/>
              </a:spcAft>
              <a:buFont typeface="Arial" panose="020B0604020202020204" pitchFamily="34" charset="0"/>
              <a:buChar char="•"/>
            </a:pPr>
            <a:r>
              <a:rPr lang="vi-VN" sz="3200" b="0" i="0" u="none" strike="noStrike" dirty="0">
                <a:solidFill>
                  <a:srgbClr val="002060"/>
                </a:solidFill>
                <a:effectLst/>
                <a:latin typeface="Cambria" panose="02040503050406030204" pitchFamily="18" charset="0"/>
                <a:ea typeface="Cambria" panose="02040503050406030204" pitchFamily="18" charset="0"/>
              </a:rPr>
              <a:t>Dựa vào cân nặng, các quả thanh long được chia thành 3 loại: S, M và L.</a:t>
            </a:r>
            <a:endParaRPr lang="vi-VN" sz="3200" b="0" dirty="0">
              <a:solidFill>
                <a:srgbClr val="002060"/>
              </a:solidFill>
              <a:effectLst/>
              <a:latin typeface="Cambria" panose="02040503050406030204" pitchFamily="18" charset="0"/>
              <a:ea typeface="Cambria" panose="02040503050406030204" pitchFamily="18" charset="0"/>
            </a:endParaRPr>
          </a:p>
          <a:p>
            <a:pPr marL="457200" indent="-457200" rtl="0">
              <a:spcBef>
                <a:spcPts val="0"/>
              </a:spcBef>
              <a:spcAft>
                <a:spcPts val="500"/>
              </a:spcAft>
              <a:buFont typeface="Arial" panose="020B0604020202020204" pitchFamily="34" charset="0"/>
              <a:buChar char="•"/>
            </a:pPr>
            <a:r>
              <a:rPr lang="vi-VN" sz="3200" b="0" i="0" u="none" strike="noStrike" dirty="0">
                <a:solidFill>
                  <a:srgbClr val="002060"/>
                </a:solidFill>
                <a:effectLst/>
                <a:latin typeface="Cambria" panose="02040503050406030204" pitchFamily="18" charset="0"/>
                <a:ea typeface="Cambria" panose="02040503050406030204" pitchFamily="18" charset="0"/>
              </a:rPr>
              <a:t>Có 27 quả thanh long cỡ S, 43 quả thanh long cỡ M và 36 quả thanh long cỡ L.</a:t>
            </a:r>
            <a:br>
              <a:rPr lang="vi-VN" sz="3200" dirty="0">
                <a:solidFill>
                  <a:srgbClr val="002060"/>
                </a:solidFill>
                <a:latin typeface="Cambria" panose="02040503050406030204" pitchFamily="18" charset="0"/>
                <a:ea typeface="Cambria" panose="02040503050406030204" pitchFamily="18" charset="0"/>
              </a:rPr>
            </a:br>
            <a:endParaRPr lang="en-US" sz="32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193871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8371CE4A-ED2A-A871-4E6C-C1ED7DEC5971}"/>
              </a:ext>
            </a:extLst>
          </p:cNvPr>
          <p:cNvPicPr>
            <a:picLocks noChangeAspect="1"/>
          </p:cNvPicPr>
          <p:nvPr/>
        </p:nvPicPr>
        <p:blipFill>
          <a:blip r:embed="rId4"/>
          <a:stretch>
            <a:fillRect/>
          </a:stretch>
        </p:blipFill>
        <p:spPr>
          <a:xfrm>
            <a:off x="6323873" y="1613649"/>
            <a:ext cx="5328366" cy="3694496"/>
          </a:xfrm>
          <a:prstGeom prst="rect">
            <a:avLst/>
          </a:prstGeom>
        </p:spPr>
      </p:pic>
    </p:spTree>
    <p:extLst>
      <p:ext uri="{BB962C8B-B14F-4D97-AF65-F5344CB8AC3E}">
        <p14:creationId xmlns:p14="http://schemas.microsoft.com/office/powerpoint/2010/main" val="17003383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TotalTime>
  <Words>889</Words>
  <Application>Microsoft Office PowerPoint</Application>
  <PresentationFormat>Widescreen</PresentationFormat>
  <Paragraphs>109</Paragraphs>
  <Slides>19</Slides>
  <Notes>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19</vt:i4>
      </vt:variant>
    </vt:vector>
  </HeadingPairs>
  <TitlesOfParts>
    <vt:vector size="33" baseType="lpstr">
      <vt:lpstr>等线</vt:lpstr>
      <vt:lpstr>等线 Light</vt:lpstr>
      <vt:lpstr>#9Slide03 Arima Madurai Black</vt:lpstr>
      <vt:lpstr>Arial</vt:lpstr>
      <vt:lpstr>Calibri</vt:lpstr>
      <vt:lpstr>Calibri Light</vt:lpstr>
      <vt:lpstr>Cambria</vt:lpstr>
      <vt:lpstr>DFPOP1-W9</vt:lpstr>
      <vt:lpstr>Oi</vt:lpstr>
      <vt:lpstr>UTM Netmuc KT</vt:lpstr>
      <vt:lpstr>UTM Showcard</vt:lpstr>
      <vt:lpstr>1_Office Theme</vt:lpstr>
      <vt:lpstr>2_Office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MANG NON</cp:keywords>
  <cp:lastModifiedBy>MyPC</cp:lastModifiedBy>
  <cp:revision>32</cp:revision>
  <dcterms:created xsi:type="dcterms:W3CDTF">2023-05-06T03:00:00Z</dcterms:created>
  <dcterms:modified xsi:type="dcterms:W3CDTF">2025-04-14T06:35:23Z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B3D5ACB9E742428381D2470DF094662D_12</vt:lpwstr>
  </property>
  <property fmtid="{D5CDD505-2E9C-101B-9397-08002B2CF9AE}" pid="3" name="KSOProductBuildVer">
    <vt:lpwstr>1033-12.2.0.16731</vt:lpwstr>
  </property>
</Properties>
</file>