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22" r:id="rId5"/>
    <p:sldId id="321" r:id="rId6"/>
    <p:sldId id="276" r:id="rId7"/>
    <p:sldId id="347" r:id="rId8"/>
    <p:sldId id="275" r:id="rId9"/>
    <p:sldId id="325" r:id="rId10"/>
    <p:sldId id="261" r:id="rId11"/>
    <p:sldId id="337" r:id="rId12"/>
    <p:sldId id="348" r:id="rId13"/>
    <p:sldId id="349" r:id="rId14"/>
    <p:sldId id="350" r:id="rId15"/>
    <p:sldId id="338" r:id="rId16"/>
    <p:sldId id="351" r:id="rId17"/>
    <p:sldId id="354" r:id="rId18"/>
    <p:sldId id="352" r:id="rId19"/>
    <p:sldId id="300" r:id="rId20"/>
    <p:sldId id="270" r:id="rId21"/>
    <p:sldId id="341" r:id="rId22"/>
    <p:sldId id="355" r:id="rId23"/>
    <p:sldId id="3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6"/>
    <a:srgbClr val="FFFF99"/>
    <a:srgbClr val="FFFFCC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 showGuides="1">
      <p:cViewPr varScale="1">
        <p:scale>
          <a:sx n="111" d="100"/>
          <a:sy n="111" d="100"/>
        </p:scale>
        <p:origin x="10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2B43-60EE-632B-9CE0-4E73CF9E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A68E-F800-A4B5-6DE9-476C2CB2C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380E-D8CC-B00E-64F6-E993DD1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7850-0916-6B0A-ECFD-A243530A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0A57-66FB-3FCC-DB93-7BB0788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6115-C5D8-DDBD-00AF-822AE9AB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ADAA-1FBE-1C21-5302-18BA2883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0337-8BB4-834D-E28D-E4337B2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8EFE-7478-3F38-4BAB-0E74ACC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3538-35C5-A571-A7FA-C5EB5EE4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E9AE3-C2A8-ADC1-3BCC-BE82499D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34962-0D41-7DA8-8C43-FD4C52C3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5951-5E15-6584-4DC4-A61F5C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F95B-B0FF-5F76-CAC3-77ECDA7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07FC-5E6C-033E-9195-520E37B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40FF-0E38-303C-F333-AF5DE4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5B09-811C-2A0F-37E3-9C06FBA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BE07-FD3F-967E-C1AA-413894B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1EBE-CF5E-8AE6-6322-75CF0DB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F141-0DDB-AB94-7AB1-DD8C53E8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15E2-C927-0E55-AFF1-36EEE4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447C6-C89B-77C4-0CC1-1D3B9AD4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057F-91D1-DDC0-B508-D595896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F98-1793-9A9F-90F1-9BF3F57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70FC-17AC-8D62-F954-624EA7D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B413-0C97-C83D-72B4-A310B68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E935-34D8-0AEA-346A-16814BBC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35BCB-23CA-4D98-9178-0E3D1D9D8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3F92-2516-B1F4-2E52-75752BF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A80F-3B56-5114-C32F-632AF66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BF9A-E376-FEEC-10C0-E0694BAC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3387-A857-2464-DB8E-33AD1D4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12EE-F2A1-072F-017C-AFE3238B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1598-EB69-962B-36B4-E2FAAAA9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9718-BF6B-AEB6-AB63-16E55AFC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E2BB-4B64-D917-81AE-775CEC4A0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99162-F1AD-C156-A121-04E559D4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DDA55-4074-033A-EFD2-C38ADD9C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A8B64-A874-39E3-9157-3F4FE1D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9AA-9C66-0171-A531-3EC5DE6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84BD4-9F7D-5E0E-74B8-1F9B19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22C39-C55B-87DA-095B-B2C94DE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07E1-D17D-E249-6327-7DBC7E4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E1C0-4495-3959-5994-C1B472A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A5AA9-D9B8-4C89-1161-167F3EA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0E7F-8859-A8BF-68D2-5A266B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2A7F-B887-4609-CB4B-81714522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FED-F608-B180-7F65-6C3B6C6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77B89-6FBA-A2A3-ED12-475D3EE3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65CB-5297-12F8-9C41-7AA2B4F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5FFD-E848-DCAA-99CD-98413D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72C6-11A1-2F6D-6AF0-40E8DD9B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78AF-9FF4-8F3D-B0F3-440B44A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283A5-5B86-4937-DA1D-6623E66B2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FBAC8-5B6B-8082-A619-0EDE91F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A6BDC-212E-ABA0-2E33-4CCCD80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3053-B7D5-73A7-2472-7BAD0481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20CBA-EBBE-79BC-9B87-CCC3D7C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526B99-0707-93AF-5B03-1923A98A06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0"/>
            <a:ext cx="12192000" cy="6867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E36F30-AB6A-8868-A269-1835F4102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328" y="959340"/>
            <a:ext cx="8187638" cy="3206774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8D7553-F6DE-A3C6-CCC3-CE98C8429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903768" y="3742661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xe ô tô chiếm 10% số xe gửi trong bãi.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07" y="606056"/>
            <a:ext cx="4334207" cy="2672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797442" y="3306726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988828" y="4880344"/>
            <a:ext cx="1032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xe đạp chiếm 15% số xe gửi trong bãi.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Vậy 1% số xe gửi trong bãi là: 30 : 15 = 2 (chiếc). Trong bãi hiện có số xe là: 2 × 100 = 200 (chiếc).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301458" y="320705"/>
            <a:ext cx="728781" cy="728706"/>
            <a:chOff x="759165" y="663447"/>
            <a:chExt cx="604359" cy="604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58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914400" y="807930"/>
            <a:ext cx="10088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buổi sáng, Rô-bốt đều tự tạo một bất ngờ cho chính mình bằng cách lấy ra 2 chiếc tất mà không nhìn vào ngăn tủ. Kết quả là có ngày Rô-bốt lấy được hai chiếc tất giống nhau, cũng có ngày Rô-bốt lấy được hai chiếc tất khác nhau. Dưới đây là bảng kiểm đếm ghi lại kết quả việc lấy tất của Rô-bốt trong tháng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5142-C223-9C72-978F-3411A282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9" y="3203833"/>
            <a:ext cx="815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637953" y="669707"/>
            <a:ext cx="108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tỉ số để mô tả số lần lặp lại của khả năng “lấy được 2 chiếc tất khác nhau” trong số các lần lấy tất của Rô-bốt trong tháng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DA1AB-B953-2C16-2EA0-02882A0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88" y="1655689"/>
            <a:ext cx="5784112" cy="28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/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 số lần lấy tất trong tháng 4 là: 8 + 22 = 30 (lần)</a:t>
                </a:r>
              </a:p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số lần lặp lại của khả năng “lấy được 2 chiếc tất khác nhau” trong số các lần lấy tất của Rô-bốt trong tháng 4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blipFill>
                <a:blip r:embed="rId4"/>
                <a:stretch>
                  <a:fillRect l="-974" t="-3509" r="-164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Vẽ 4 chiếc tất và tô màu 2 chiếc tất bởi màu đỏ, 2 chiếc tất bởi màu vàng rồi cắt rời những chiếc tất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516AF-0B8C-D160-476F-CA94E74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736651"/>
            <a:ext cx="7742274" cy="277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20DAA-E892-1A59-D994-C8B2ACD9B653}"/>
              </a:ext>
            </a:extLst>
          </p:cNvPr>
          <p:cNvSpPr txBox="1"/>
          <p:nvPr/>
        </p:nvSpPr>
        <p:spPr>
          <a:xfrm>
            <a:off x="632059" y="4492556"/>
            <a:ext cx="1134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Nhắm mắt, lấy 2 chiếc tất bất kì từ những chiếc tất đó, quan sát màu, ghi lại kết quả và trả lại 2 chiếc tất đó. Thực hiện 10 lần như vậy.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451306" y="558510"/>
            <a:ext cx="1134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tỉ số để mô tả số lần lặp lại của khả năng “lấy được 2 chiếc tất cùng màu" trong số các lần lấy 2 chiếc tất ở trên.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D03C7-040D-C797-2D79-93290DA29033}"/>
              </a:ext>
            </a:extLst>
          </p:cNvPr>
          <p:cNvSpPr txBox="1"/>
          <p:nvPr/>
        </p:nvSpPr>
        <p:spPr>
          <a:xfrm>
            <a:off x="2126512" y="1766408"/>
            <a:ext cx="76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hạn thu được kết quả như sau: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B752CE-E4FC-D0C9-6F27-5B71B293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918"/>
              </p:ext>
            </p:extLst>
          </p:nvPr>
        </p:nvGraphicFramePr>
        <p:xfrm>
          <a:off x="870098" y="2729640"/>
          <a:ext cx="10515600" cy="15544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2500473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252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Khả năng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giống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3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khác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5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mỗi lần chỉ lấy 2 chiếc tất bất kì thì ta có chắc chắn lấy được 2 chiếc tất cùng màu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FB2DD-2621-7CAC-64B3-0B7817BE3C02}"/>
              </a:ext>
            </a:extLst>
          </p:cNvPr>
          <p:cNvSpPr txBox="1"/>
          <p:nvPr/>
        </p:nvSpPr>
        <p:spPr>
          <a:xfrm>
            <a:off x="469027" y="2461739"/>
            <a:ext cx="1133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chỉ lấy 2 chiếc tất bất kì thì không chắc chắn lấy được 2 chiếc tất cùng màu.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lấy 3 chiếc tất bất kì thì chắc chắn lấy được 2 chiếc tất cùng màu.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A4D70-4815-C649-8D20-0960F4EE3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A5E84D1-735D-25F9-29A6-C7AD0E5CD0E4}"/>
              </a:ext>
            </a:extLst>
          </p:cNvPr>
          <p:cNvSpPr/>
          <p:nvPr/>
        </p:nvSpPr>
        <p:spPr>
          <a:xfrm>
            <a:off x="6791419" y="559293"/>
            <a:ext cx="4963896" cy="2024108"/>
          </a:xfrm>
          <a:prstGeom prst="wedgeRoundRectCallout">
            <a:avLst>
              <a:gd name="adj1" fmla="val -55176"/>
              <a:gd name="adj2" fmla="val -24087"/>
              <a:gd name="adj3" fmla="val 16667"/>
            </a:avLst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Kobi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khoẻ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Tieng-lam-phep-www_tiengdong_com">
            <a:hlinkClick r:id="" action="ppaction://media"/>
            <a:extLst>
              <a:ext uri="{FF2B5EF4-FFF2-40B4-BE49-F238E27FC236}">
                <a16:creationId xmlns:a16="http://schemas.microsoft.com/office/drawing/2014/main" id="{4A6D7BBB-2845-E6CA-2D63-30F85EEFE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6475" y="207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E1ECC80-9A32-0397-0692-AA02308BE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6" y="956928"/>
            <a:ext cx="4818577" cy="38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thời gian dành cho các hoạt động trong ngày thứ Sáu hằng tuần của Rô-bốt.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0BEF-EF1A-8005-26E9-39CB8E88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9" y="2715290"/>
            <a:ext cx="4962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8E5A-06AC-4391-D8B1-6203817D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FC6CD8-44F0-4E8F-2642-444131F0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726" y="2181868"/>
            <a:ext cx="3113224" cy="3881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D289AE-DE6B-1A28-AEEF-CA168A090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1515" y="2050487"/>
            <a:ext cx="3113224" cy="3881222"/>
          </a:xfrm>
          <a:prstGeom prst="rect">
            <a:avLst/>
          </a:prstGeom>
        </p:spPr>
      </p:pic>
      <p:pic>
        <p:nvPicPr>
          <p:cNvPr id="1026" name="Picture 2" descr="Khoa học bảo: Tung xúc xắc không hoàn toàn ngẫu nhiên, bạn hoàn toàn có thể  'làm phép' theo ý thích?">
            <a:extLst>
              <a:ext uri="{FF2B5EF4-FFF2-40B4-BE49-F238E27FC236}">
                <a16:creationId xmlns:a16="http://schemas.microsoft.com/office/drawing/2014/main" id="{8C410A11-37C8-7255-C4C1-212F5570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16" y="3200400"/>
            <a:ext cx="4041258" cy="303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CAA0D-FFBA-AA1E-EE70-D3D1EA00C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084" y="938614"/>
            <a:ext cx="68281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06B21-6CDE-DB52-A2BE-7294AACB067B}"/>
              </a:ext>
            </a:extLst>
          </p:cNvPr>
          <p:cNvSpPr txBox="1"/>
          <p:nvPr/>
        </p:nvSpPr>
        <p:spPr>
          <a:xfrm>
            <a:off x="574158" y="606055"/>
            <a:ext cx="10909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Thời gian mà Rô-bốt dành để giải trí và thư giãn chiếm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12,5%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25% thời gian trong ngày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50%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60% thời gian trong ngày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giờ mà Rô-bốt dùng để ngủ là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giờ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9C92F-7DD3-98EA-EE8C-58887D0B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2994316"/>
            <a:ext cx="5459818" cy="31633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A39B01-3439-1FC1-180D-0930EECD5618}"/>
              </a:ext>
            </a:extLst>
          </p:cNvPr>
          <p:cNvSpPr/>
          <p:nvPr/>
        </p:nvSpPr>
        <p:spPr>
          <a:xfrm>
            <a:off x="542260" y="1063256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E46FCF-C66B-90F6-AE28-40977609C940}"/>
              </a:ext>
            </a:extLst>
          </p:cNvPr>
          <p:cNvSpPr/>
          <p:nvPr/>
        </p:nvSpPr>
        <p:spPr>
          <a:xfrm>
            <a:off x="5092995" y="2371060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/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biểu đồ, ta thấy hình quạt tròn biểu diễn thời gian để giải trí và thư giãn chiếm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12,5%.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blipFill>
                <a:blip r:embed="rId4"/>
                <a:stretch>
                  <a:fillRect l="-1629" t="-3509" r="-173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/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Quan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diễn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37,5%.</a:t>
                </a:r>
              </a:p>
              <a:p>
                <a:pPr algn="just"/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 × 37,5 : 100 = 9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blipFill>
                <a:blip r:embed="rId5"/>
                <a:stretch>
                  <a:fillRect l="-1737" t="-2319" r="-2823" b="-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90FF544-A8C1-6159-CB04-DF92DCB6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81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F0089E-BC68-D6F1-5DEB-81A53552C94D}"/>
              </a:ext>
            </a:extLst>
          </p:cNvPr>
          <p:cNvSpPr txBox="1"/>
          <p:nvPr/>
        </p:nvSpPr>
        <p:spPr>
          <a:xfrm>
            <a:off x="1624078" y="1459792"/>
            <a:ext cx="92955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chơi : Mỗi HS (theo nhóm) gieo xúc xắc 1 lần, để xác định cá nhân thuộc nhóm nào, thực hiện nhiệm vụ gì. Mỗi nhóm tổng hợp kết quả của nhóm mình, chia sẻ kết quả trước lớp, GV</a:t>
            </a:r>
          </a:p>
          <a:p>
            <a:pPr algn="ctr">
              <a:lnSpc>
                <a:spcPct val="80000"/>
              </a:lnSpc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 một HS ghi lại kết quả lên bảng. </a:t>
            </a:r>
            <a:endParaRPr lang="vi-V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0B87D7-D8B0-6F73-1E2B-552209A88C78}"/>
              </a:ext>
            </a:extLst>
          </p:cNvPr>
          <p:cNvGrpSpPr/>
          <p:nvPr/>
        </p:nvGrpSpPr>
        <p:grpSpPr>
          <a:xfrm>
            <a:off x="-802107" y="3440513"/>
            <a:ext cx="4117648" cy="3918522"/>
            <a:chOff x="329662" y="3101733"/>
            <a:chExt cx="4444369" cy="422944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5E55DA-2079-E230-CB3E-11436BED5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662" y="4996206"/>
              <a:ext cx="4444369" cy="2334970"/>
            </a:xfrm>
            <a:prstGeom prst="rect">
              <a:avLst/>
            </a:prstGeom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5AD2956D-EE08-4641-8763-0391AFB23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07667" y="3101733"/>
              <a:ext cx="2596371" cy="274179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39CACC-88C5-F1C6-25F9-9AEB97A4BDF1}"/>
              </a:ext>
            </a:extLst>
          </p:cNvPr>
          <p:cNvGrpSpPr/>
          <p:nvPr/>
        </p:nvGrpSpPr>
        <p:grpSpPr>
          <a:xfrm>
            <a:off x="9077394" y="3454567"/>
            <a:ext cx="4117648" cy="3918522"/>
            <a:chOff x="329662" y="3101733"/>
            <a:chExt cx="4444369" cy="42294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BCB3DF-212A-3E0E-6BE8-5D8B909C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662" y="4996206"/>
              <a:ext cx="4444369" cy="2334970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E8181E3-41F6-EB67-5D4C-0CA9D43D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07667" y="3101733"/>
              <a:ext cx="2596371" cy="2741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9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90FF544-A8C1-6159-CB04-DF92DCB6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81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F0089E-BC68-D6F1-5DEB-81A53552C94D}"/>
              </a:ext>
            </a:extLst>
          </p:cNvPr>
          <p:cNvSpPr txBox="1"/>
          <p:nvPr/>
        </p:nvSpPr>
        <p:spPr>
          <a:xfrm>
            <a:off x="1560282" y="1013225"/>
            <a:ext cx="929556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nhóm có bao nhiêu bạn, nhóm nào nhiều bạn nhất?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0B87D7-D8B0-6F73-1E2B-552209A88C78}"/>
              </a:ext>
            </a:extLst>
          </p:cNvPr>
          <p:cNvGrpSpPr/>
          <p:nvPr/>
        </p:nvGrpSpPr>
        <p:grpSpPr>
          <a:xfrm>
            <a:off x="-802107" y="3440513"/>
            <a:ext cx="4117648" cy="3918522"/>
            <a:chOff x="329662" y="3101733"/>
            <a:chExt cx="4444369" cy="422944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5E55DA-2079-E230-CB3E-11436BED5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662" y="4996206"/>
              <a:ext cx="4444369" cy="2334970"/>
            </a:xfrm>
            <a:prstGeom prst="rect">
              <a:avLst/>
            </a:prstGeom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5AD2956D-EE08-4641-8763-0391AFB23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07667" y="3101733"/>
              <a:ext cx="2596371" cy="274179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39CACC-88C5-F1C6-25F9-9AEB97A4BDF1}"/>
              </a:ext>
            </a:extLst>
          </p:cNvPr>
          <p:cNvGrpSpPr/>
          <p:nvPr/>
        </p:nvGrpSpPr>
        <p:grpSpPr>
          <a:xfrm>
            <a:off x="9077394" y="3454567"/>
            <a:ext cx="4117648" cy="3918522"/>
            <a:chOff x="329662" y="3101733"/>
            <a:chExt cx="4444369" cy="42294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BCB3DF-212A-3E0E-6BE8-5D8B909C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662" y="4996206"/>
              <a:ext cx="4444369" cy="2334970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E8181E3-41F6-EB67-5D4C-0CA9D43D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07667" y="3101733"/>
              <a:ext cx="2596371" cy="274179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B1DF00-CF50-8672-126A-8A5A05CE14D8}"/>
              </a:ext>
            </a:extLst>
          </p:cNvPr>
          <p:cNvSpPr txBox="1"/>
          <p:nvPr/>
        </p:nvSpPr>
        <p:spPr>
          <a:xfrm>
            <a:off x="1475221" y="2161541"/>
            <a:ext cx="929556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tỉ số mô tả số lần lặp lại của khả năng "xuất hiện mặt 1 chấm" so với tổng số lần gieo xúc xắc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A35E72-2F74-7A7F-494A-A33B9F1BB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7752338-AE78-0195-EF33-38CA1E021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783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01B904-AA6A-3272-0A8B-3308775FA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330" y="2181868"/>
            <a:ext cx="3113224" cy="38812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F6A5E-D10C-2036-8A49-4519A28F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07140" y="2265091"/>
            <a:ext cx="3113224" cy="388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FD96E0-C8BD-668F-0FA1-9B0259F5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54" y="331613"/>
            <a:ext cx="2780017" cy="283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8EFD1-5DB9-B771-02A8-6D1CF7833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775" y="2104274"/>
            <a:ext cx="8919221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7CD95-6D6B-AE65-4EA9-B60BFE7D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966082"/>
            <a:ext cx="5474682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D1D6B0-9165-DD12-087B-8450A9B30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C85749D-9CE8-2B95-F63E-4B00E0F52F79}"/>
              </a:ext>
            </a:extLst>
          </p:cNvPr>
          <p:cNvSpPr/>
          <p:nvPr/>
        </p:nvSpPr>
        <p:spPr>
          <a:xfrm>
            <a:off x="260991" y="122314"/>
            <a:ext cx="7373806" cy="1654359"/>
          </a:xfrm>
          <a:prstGeom prst="wedgeRoundRectCallout">
            <a:avLst>
              <a:gd name="adj1" fmla="val 52423"/>
              <a:gd name="adj2" fmla="val 29415"/>
              <a:gd name="adj3" fmla="val 16667"/>
            </a:avLst>
          </a:prstGeom>
          <a:solidFill>
            <a:srgbClr val="E7FFE7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Cô và Kobi chuẩn bị đi siêu thị. Các con hãy hoàn thành bài tập sau để giúp Kobi mua được món bánh yêu thích nhé!</a:t>
            </a:r>
          </a:p>
        </p:txBody>
      </p: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2CE434B-93B3-CA42-C58C-132B013C0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616922" y="807930"/>
            <a:ext cx="728781" cy="769440"/>
            <a:chOff x="759165" y="663447"/>
            <a:chExt cx="604359" cy="638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1421603" y="690972"/>
            <a:ext cx="9689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các loại xe đang gửi trong bãi đỗ xe.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10" y="2200941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627321" y="2530549"/>
            <a:ext cx="5879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1297172" y="3742661"/>
            <a:ext cx="1026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 đỗ xe đó, xe máy có số lượng nhiều nhất (chiếm 75% phần trăm số xe gửi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bãi).</a:t>
            </a:r>
          </a:p>
        </p:txBody>
      </p:sp>
    </p:spTree>
    <p:extLst>
      <p:ext uri="{BB962C8B-B14F-4D97-AF65-F5344CB8AC3E}">
        <p14:creationId xmlns:p14="http://schemas.microsoft.com/office/powerpoint/2010/main" val="23044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1075</TotalTime>
  <Words>963</Words>
  <Application>Microsoft Office PowerPoint</Application>
  <PresentationFormat>Widescreen</PresentationFormat>
  <Paragraphs>53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LNTH-Hoa Nho LNTH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Huong Thao - 0972115126</dc:creator>
  <cp:lastModifiedBy>MyPC</cp:lastModifiedBy>
  <cp:revision>15</cp:revision>
  <dcterms:created xsi:type="dcterms:W3CDTF">2023-08-22T16:04:11Z</dcterms:created>
  <dcterms:modified xsi:type="dcterms:W3CDTF">2025-04-15T08:04:49Z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