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66" r:id="rId2"/>
    <p:sldId id="2677" r:id="rId3"/>
    <p:sldId id="2669" r:id="rId4"/>
    <p:sldId id="2671" r:id="rId5"/>
    <p:sldId id="2685" r:id="rId6"/>
    <p:sldId id="2692" r:id="rId7"/>
    <p:sldId id="2693" r:id="rId8"/>
    <p:sldId id="26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952" autoAdjust="0"/>
  </p:normalViewPr>
  <p:slideViewPr>
    <p:cSldViewPr snapToGrid="0">
      <p:cViewPr varScale="1">
        <p:scale>
          <a:sx n="89" d="100"/>
          <a:sy n="89" d="100"/>
        </p:scale>
        <p:origin x="14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00CC8-67E5-4204-A34C-882DC84970D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5DAAF-22A5-425C-9553-EA279143B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1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37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39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548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296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591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61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691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91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2323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6348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61089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2868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3970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8470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1050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01291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218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54024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76111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BA2AB50-90C9-74E6-4BBE-A63C42D8E3F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4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6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041" y="2719705"/>
            <a:ext cx="2222803" cy="3545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43" y="3304754"/>
            <a:ext cx="1771603" cy="3249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76" y="5015433"/>
            <a:ext cx="2864935" cy="14874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43" y="1033211"/>
            <a:ext cx="1399401" cy="11464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42C9EB-DF83-4352-85A5-E3F378F047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09" y="2099616"/>
            <a:ext cx="4171535" cy="4339583"/>
          </a:xfrm>
          <a:prstGeom prst="rect">
            <a:avLst/>
          </a:prstGeom>
        </p:spPr>
      </p:pic>
      <p:pic>
        <p:nvPicPr>
          <p:cNvPr id="18" name="图片 18">
            <a:extLst>
              <a:ext uri="{FF2B5EF4-FFF2-40B4-BE49-F238E27FC236}">
                <a16:creationId xmlns:a16="http://schemas.microsoft.com/office/drawing/2014/main" id="{86B6DCD2-8CE5-4B0B-B266-4A613C09A84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3442" y="83021"/>
            <a:ext cx="1399401" cy="1146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4EED07-9F58-9E35-E788-43DE8698F0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30887" y="606630"/>
            <a:ext cx="8071804" cy="2645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E143CE-A4DB-BFF3-BCC1-22E693AD00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6719" y="2242858"/>
            <a:ext cx="7706012" cy="20484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E816D7-E9E7-10FB-8A31-EBFA6B411E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22019" y="3966549"/>
            <a:ext cx="217646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46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041" y="2719705"/>
            <a:ext cx="2222803" cy="3545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43" y="3304754"/>
            <a:ext cx="1771603" cy="3249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76" y="5015433"/>
            <a:ext cx="2864935" cy="14874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428" y="953132"/>
            <a:ext cx="1399401" cy="11464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42C9EB-DF83-4352-85A5-E3F378F047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06" y="2213379"/>
            <a:ext cx="4171535" cy="4339583"/>
          </a:xfrm>
          <a:prstGeom prst="rect">
            <a:avLst/>
          </a:prstGeom>
        </p:spPr>
      </p:pic>
      <p:pic>
        <p:nvPicPr>
          <p:cNvPr id="18" name="图片 18">
            <a:extLst>
              <a:ext uri="{FF2B5EF4-FFF2-40B4-BE49-F238E27FC236}">
                <a16:creationId xmlns:a16="http://schemas.microsoft.com/office/drawing/2014/main" id="{65686B99-D9FD-4651-830B-17789F6F985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3442" y="19881"/>
            <a:ext cx="1399401" cy="1146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4CB4C1-E56A-A398-5408-B31AE7D440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5969" y="976675"/>
            <a:ext cx="6212362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14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0DA05C-A485-4823-8796-AE992ED038BF}"/>
              </a:ext>
            </a:extLst>
          </p:cNvPr>
          <p:cNvSpPr/>
          <p:nvPr/>
        </p:nvSpPr>
        <p:spPr>
          <a:xfrm>
            <a:off x="400050" y="495300"/>
            <a:ext cx="11296650" cy="60198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6CB436C-C285-4F0E-A05E-A1E27C34790E}"/>
              </a:ext>
            </a:extLst>
          </p:cNvPr>
          <p:cNvGrpSpPr/>
          <p:nvPr/>
        </p:nvGrpSpPr>
        <p:grpSpPr>
          <a:xfrm>
            <a:off x="590550" y="621698"/>
            <a:ext cx="971550" cy="889482"/>
            <a:chOff x="666750" y="573242"/>
            <a:chExt cx="971550" cy="889482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6EE4E71B-B5CA-49F6-AAEC-503882028F94}"/>
                </a:ext>
              </a:extLst>
            </p:cNvPr>
            <p:cNvSpPr/>
            <p:nvPr/>
          </p:nvSpPr>
          <p:spPr>
            <a:xfrm>
              <a:off x="666750" y="573242"/>
              <a:ext cx="971550" cy="837543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E5320D-2B34-4B0C-91E3-A15F00D49894}"/>
                </a:ext>
              </a:extLst>
            </p:cNvPr>
            <p:cNvSpPr txBox="1"/>
            <p:nvPr/>
          </p:nvSpPr>
          <p:spPr>
            <a:xfrm>
              <a:off x="923925" y="754838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A0C35B6-BD3D-459C-BE16-1842D2DCCA54}"/>
              </a:ext>
            </a:extLst>
          </p:cNvPr>
          <p:cNvSpPr txBox="1"/>
          <p:nvPr/>
        </p:nvSpPr>
        <p:spPr>
          <a:xfrm>
            <a:off x="1619250" y="621488"/>
            <a:ext cx="9582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600" dirty="0" err="1">
                <a:solidFill>
                  <a:prstClr val="black"/>
                </a:solidFill>
              </a:rPr>
              <a:t>Viết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tên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các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hình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bình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hành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có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trong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hình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bên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rồi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biết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cạnh</a:t>
            </a:r>
            <a:r>
              <a:rPr lang="en-US" sz="3600" dirty="0">
                <a:solidFill>
                  <a:prstClr val="black"/>
                </a:solidFill>
              </a:rPr>
              <a:t> AD song </a:t>
            </a:r>
            <a:r>
              <a:rPr lang="en-US" sz="3600" dirty="0" err="1">
                <a:solidFill>
                  <a:prstClr val="black"/>
                </a:solidFill>
              </a:rPr>
              <a:t>song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với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những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cạnh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nào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6D1B8E-6641-2867-A70E-D803525E1E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0499" y="1905000"/>
            <a:ext cx="3278981" cy="23145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9D278C-7BD9-11D2-D504-52DC531D3303}"/>
              </a:ext>
            </a:extLst>
          </p:cNvPr>
          <p:cNvSpPr txBox="1"/>
          <p:nvPr/>
        </p:nvSpPr>
        <p:spPr>
          <a:xfrm>
            <a:off x="752475" y="2276475"/>
            <a:ext cx="6943725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 AMND, ABCD, MBCN.</a:t>
            </a:r>
          </a:p>
          <a:p>
            <a:pPr marL="285750" marR="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AD song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song</a:t>
            </a:r>
            <a:r>
              <a:rPr lang="en-US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MN, BC.            </a:t>
            </a:r>
          </a:p>
        </p:txBody>
      </p:sp>
    </p:spTree>
    <p:extLst>
      <p:ext uri="{BB962C8B-B14F-4D97-AF65-F5344CB8AC3E}">
        <p14:creationId xmlns:p14="http://schemas.microsoft.com/office/powerpoint/2010/main" val="224699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0DA05C-A485-4823-8796-AE992ED038BF}"/>
              </a:ext>
            </a:extLst>
          </p:cNvPr>
          <p:cNvSpPr/>
          <p:nvPr/>
        </p:nvSpPr>
        <p:spPr>
          <a:xfrm>
            <a:off x="400050" y="495300"/>
            <a:ext cx="11296650" cy="61722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6CB436C-C285-4F0E-A05E-A1E27C34790E}"/>
              </a:ext>
            </a:extLst>
          </p:cNvPr>
          <p:cNvGrpSpPr/>
          <p:nvPr/>
        </p:nvGrpSpPr>
        <p:grpSpPr>
          <a:xfrm>
            <a:off x="542925" y="402623"/>
            <a:ext cx="971550" cy="927582"/>
            <a:chOff x="666750" y="573242"/>
            <a:chExt cx="971550" cy="927582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6EE4E71B-B5CA-49F6-AAEC-503882028F94}"/>
                </a:ext>
              </a:extLst>
            </p:cNvPr>
            <p:cNvSpPr/>
            <p:nvPr/>
          </p:nvSpPr>
          <p:spPr>
            <a:xfrm>
              <a:off x="666750" y="573242"/>
              <a:ext cx="971550" cy="837543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E5320D-2B34-4B0C-91E3-A15F00D49894}"/>
                </a:ext>
              </a:extLst>
            </p:cNvPr>
            <p:cNvSpPr txBox="1"/>
            <p:nvPr/>
          </p:nvSpPr>
          <p:spPr>
            <a:xfrm>
              <a:off x="952500" y="792938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A0C35B6-BD3D-459C-BE16-1842D2DCCA54}"/>
              </a:ext>
            </a:extLst>
          </p:cNvPr>
          <p:cNvSpPr txBox="1"/>
          <p:nvPr/>
        </p:nvSpPr>
        <p:spPr>
          <a:xfrm>
            <a:off x="1495426" y="600157"/>
            <a:ext cx="10325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270314-A18C-3DDC-095B-F07D1F281838}"/>
              </a:ext>
            </a:extLst>
          </p:cNvPr>
          <p:cNvSpPr txBox="1"/>
          <p:nvPr/>
        </p:nvSpPr>
        <p:spPr>
          <a:xfrm>
            <a:off x="800100" y="1543050"/>
            <a:ext cx="4781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2060"/>
                </a:solidFill>
                <a:effectLst/>
              </a:rPr>
              <a:t>a) 4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giờ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 =         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phút</a:t>
            </a:r>
            <a:endParaRPr lang="en-US" sz="3200" b="0" i="0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3200" b="0" i="0" dirty="0">
                <a:solidFill>
                  <a:srgbClr val="002060"/>
                </a:solidFill>
                <a:effectLst/>
              </a:rPr>
              <a:t>12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phút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 =        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giây</a:t>
            </a:r>
            <a:endParaRPr lang="en-US" sz="3200" b="0" i="0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3200" b="0" i="0" dirty="0">
                <a:solidFill>
                  <a:srgbClr val="002060"/>
                </a:solidFill>
                <a:effectLst/>
              </a:rPr>
              <a:t>3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thế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kỉ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 =        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năm</a:t>
            </a:r>
            <a:endParaRPr lang="en-US" sz="3200" b="0" i="0" dirty="0">
              <a:solidFill>
                <a:srgbClr val="002060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269C36-A97A-646C-8240-6C5A7D0F98E5}"/>
              </a:ext>
            </a:extLst>
          </p:cNvPr>
          <p:cNvSpPr txBox="1"/>
          <p:nvPr/>
        </p:nvSpPr>
        <p:spPr>
          <a:xfrm>
            <a:off x="6667500" y="1552575"/>
            <a:ext cx="4781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2060"/>
                </a:solidFill>
                <a:effectLst/>
              </a:rPr>
              <a:t>b) 3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giờ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 25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phút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 =        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phút</a:t>
            </a:r>
            <a:endParaRPr lang="en-US" sz="3200" b="0" i="0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3200" b="0" i="0" dirty="0">
                <a:solidFill>
                  <a:srgbClr val="002060"/>
                </a:solidFill>
                <a:effectLst/>
              </a:rPr>
              <a:t>10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giờ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 4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phút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 =         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phút</a:t>
            </a:r>
            <a:endParaRPr lang="en-US" sz="3200" b="0" i="0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3200" b="0" i="0" dirty="0">
                <a:solidFill>
                  <a:srgbClr val="002060"/>
                </a:solidFill>
                <a:effectLst/>
              </a:rPr>
              <a:t>15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phút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 20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giây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 =          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giây</a:t>
            </a:r>
            <a:endParaRPr lang="en-US" sz="3200" b="0" i="0" dirty="0">
              <a:solidFill>
                <a:srgbClr val="00206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80916F-3456-9434-331B-60D149946C79}"/>
                  </a:ext>
                </a:extLst>
              </p:cNvPr>
              <p:cNvSpPr txBox="1"/>
              <p:nvPr/>
            </p:nvSpPr>
            <p:spPr>
              <a:xfrm>
                <a:off x="3810000" y="3467100"/>
                <a:ext cx="4162426" cy="2224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0" i="0" dirty="0">
                    <a:solidFill>
                      <a:srgbClr val="002060"/>
                    </a:solidFill>
                    <a:effectLst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 err="1">
                    <a:solidFill>
                      <a:srgbClr val="002060"/>
                    </a:solidFill>
                    <a:effectLst/>
                  </a:rPr>
                  <a:t>giờ</a:t>
                </a:r>
                <a:r>
                  <a:rPr lang="en-US" sz="3200" b="0" i="0" dirty="0">
                    <a:solidFill>
                      <a:srgbClr val="002060"/>
                    </a:solidFill>
                    <a:effectLst/>
                  </a:rPr>
                  <a:t> =        </a:t>
                </a:r>
                <a:r>
                  <a:rPr lang="en-US" sz="3200" b="0" i="0" dirty="0" err="1">
                    <a:solidFill>
                      <a:srgbClr val="002060"/>
                    </a:solidFill>
                    <a:effectLst/>
                  </a:rPr>
                  <a:t>phút</a:t>
                </a:r>
                <a:endParaRPr lang="en-US" sz="3200" b="0" i="0" dirty="0">
                  <a:solidFill>
                    <a:srgbClr val="002060"/>
                  </a:solidFill>
                  <a:effectLst/>
                </a:endParaRP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 err="1">
                    <a:solidFill>
                      <a:srgbClr val="002060"/>
                    </a:solidFill>
                    <a:effectLst/>
                  </a:rPr>
                  <a:t>phút</a:t>
                </a:r>
                <a:r>
                  <a:rPr lang="en-US" sz="3200" b="0" i="0" dirty="0">
                    <a:solidFill>
                      <a:srgbClr val="002060"/>
                    </a:solidFill>
                    <a:effectLst/>
                  </a:rPr>
                  <a:t> = </a:t>
                </a:r>
                <a:r>
                  <a:rPr lang="en-US" sz="3200" dirty="0">
                    <a:solidFill>
                      <a:srgbClr val="002060"/>
                    </a:solidFill>
                  </a:rPr>
                  <a:t>  </a:t>
                </a:r>
                <a:r>
                  <a:rPr lang="en-US" sz="3200" b="0" i="0" dirty="0">
                    <a:solidFill>
                      <a:srgbClr val="002060"/>
                    </a:solidFill>
                    <a:effectLst/>
                  </a:rPr>
                  <a:t>     </a:t>
                </a:r>
                <a:r>
                  <a:rPr lang="en-US" sz="3200" b="0" i="0" dirty="0" err="1">
                    <a:solidFill>
                      <a:srgbClr val="002060"/>
                    </a:solidFill>
                    <a:effectLst/>
                  </a:rPr>
                  <a:t>giây</a:t>
                </a:r>
                <a:endParaRPr lang="en-US" sz="3200" b="0" i="0" dirty="0">
                  <a:solidFill>
                    <a:srgbClr val="002060"/>
                  </a:solidFill>
                  <a:effectLst/>
                </a:endParaRP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 err="1">
                    <a:solidFill>
                      <a:srgbClr val="002060"/>
                    </a:solidFill>
                    <a:effectLst/>
                  </a:rPr>
                  <a:t>thế</a:t>
                </a:r>
                <a:r>
                  <a:rPr lang="en-US" sz="3200" b="0" i="0" dirty="0">
                    <a:solidFill>
                      <a:srgbClr val="002060"/>
                    </a:solidFill>
                    <a:effectLst/>
                  </a:rPr>
                  <a:t> </a:t>
                </a:r>
                <a:r>
                  <a:rPr lang="en-US" sz="3200" b="0" i="0" dirty="0" err="1">
                    <a:solidFill>
                      <a:srgbClr val="002060"/>
                    </a:solidFill>
                    <a:effectLst/>
                  </a:rPr>
                  <a:t>kỉ</a:t>
                </a:r>
                <a:r>
                  <a:rPr lang="en-US" sz="3200" b="0" i="0" dirty="0">
                    <a:solidFill>
                      <a:srgbClr val="002060"/>
                    </a:solidFill>
                    <a:effectLst/>
                  </a:rPr>
                  <a:t> =        </a:t>
                </a:r>
                <a:r>
                  <a:rPr lang="en-US" sz="3200" b="0" i="0" dirty="0" err="1">
                    <a:solidFill>
                      <a:srgbClr val="002060"/>
                    </a:solidFill>
                    <a:effectLst/>
                  </a:rPr>
                  <a:t>năm</a:t>
                </a:r>
                <a:endParaRPr lang="en-US" sz="3200" b="0" i="0" dirty="0"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80916F-3456-9434-331B-60D149946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467100"/>
                <a:ext cx="4162426" cy="2224007"/>
              </a:xfrm>
              <a:prstGeom prst="rect">
                <a:avLst/>
              </a:prstGeom>
              <a:blipFill>
                <a:blip r:embed="rId10"/>
                <a:stretch>
                  <a:fillRect l="-3660" b="-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A104C3F-B881-4C3F-FF7E-B0D338FA998A}"/>
              </a:ext>
            </a:extLst>
          </p:cNvPr>
          <p:cNvSpPr/>
          <p:nvPr/>
        </p:nvSpPr>
        <p:spPr>
          <a:xfrm>
            <a:off x="2505075" y="1628775"/>
            <a:ext cx="7239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FF53DF-E903-52C8-8B39-8C95F60F2C7B}"/>
              </a:ext>
            </a:extLst>
          </p:cNvPr>
          <p:cNvSpPr/>
          <p:nvPr/>
        </p:nvSpPr>
        <p:spPr>
          <a:xfrm>
            <a:off x="2524125" y="212407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35EBFA-11FB-6109-63B4-DEC9D4F1B93D}"/>
              </a:ext>
            </a:extLst>
          </p:cNvPr>
          <p:cNvSpPr/>
          <p:nvPr/>
        </p:nvSpPr>
        <p:spPr>
          <a:xfrm>
            <a:off x="2486025" y="2590800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89AE0C5-2EA0-E3CA-5650-DD2DDF063AD8}"/>
              </a:ext>
            </a:extLst>
          </p:cNvPr>
          <p:cNvSpPr/>
          <p:nvPr/>
        </p:nvSpPr>
        <p:spPr>
          <a:xfrm>
            <a:off x="9715500" y="1657350"/>
            <a:ext cx="7334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557DC9F-D391-8D5A-1A78-7C8E0A4C5DDC}"/>
              </a:ext>
            </a:extLst>
          </p:cNvPr>
          <p:cNvSpPr/>
          <p:nvPr/>
        </p:nvSpPr>
        <p:spPr>
          <a:xfrm>
            <a:off x="9324975" y="2124075"/>
            <a:ext cx="6953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FAB566-7CCD-D965-DAF6-6EF328F55E71}"/>
              </a:ext>
            </a:extLst>
          </p:cNvPr>
          <p:cNvSpPr/>
          <p:nvPr/>
        </p:nvSpPr>
        <p:spPr>
          <a:xfrm>
            <a:off x="9705974" y="2657475"/>
            <a:ext cx="7715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CD611E9-5A55-2CA4-11A9-1E31E60AF0F6}"/>
              </a:ext>
            </a:extLst>
          </p:cNvPr>
          <p:cNvSpPr/>
          <p:nvPr/>
        </p:nvSpPr>
        <p:spPr>
          <a:xfrm>
            <a:off x="5429250" y="3686175"/>
            <a:ext cx="6191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D904F47-AE4F-CC60-CD3C-9C667F191FF6}"/>
              </a:ext>
            </a:extLst>
          </p:cNvPr>
          <p:cNvSpPr/>
          <p:nvPr/>
        </p:nvSpPr>
        <p:spPr>
          <a:xfrm>
            <a:off x="5314950" y="4400550"/>
            <a:ext cx="6191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97692A3-456A-F11C-CE0C-C13B256D998B}"/>
              </a:ext>
            </a:extLst>
          </p:cNvPr>
          <p:cNvSpPr/>
          <p:nvPr/>
        </p:nvSpPr>
        <p:spPr>
          <a:xfrm>
            <a:off x="5448300" y="5067300"/>
            <a:ext cx="6191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64D4EA2-3AF3-71E7-561E-09B472D5B296}"/>
              </a:ext>
            </a:extLst>
          </p:cNvPr>
          <p:cNvSpPr/>
          <p:nvPr/>
        </p:nvSpPr>
        <p:spPr>
          <a:xfrm>
            <a:off x="2476500" y="1619250"/>
            <a:ext cx="78105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26E4F1E-8A26-90E2-F2E2-22E6F20B80D0}"/>
              </a:ext>
            </a:extLst>
          </p:cNvPr>
          <p:cNvSpPr/>
          <p:nvPr/>
        </p:nvSpPr>
        <p:spPr>
          <a:xfrm>
            <a:off x="2495549" y="2114550"/>
            <a:ext cx="8096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720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39652EA-7499-854C-0944-36C00CDCC956}"/>
              </a:ext>
            </a:extLst>
          </p:cNvPr>
          <p:cNvSpPr/>
          <p:nvPr/>
        </p:nvSpPr>
        <p:spPr>
          <a:xfrm>
            <a:off x="2409825" y="2590800"/>
            <a:ext cx="79057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86953C-8564-CEE4-D526-559ABE648EB9}"/>
              </a:ext>
            </a:extLst>
          </p:cNvPr>
          <p:cNvSpPr/>
          <p:nvPr/>
        </p:nvSpPr>
        <p:spPr>
          <a:xfrm>
            <a:off x="9725025" y="1647825"/>
            <a:ext cx="78105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205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A936CA5-27CC-5905-27F6-7FB3BE726921}"/>
              </a:ext>
            </a:extLst>
          </p:cNvPr>
          <p:cNvSpPr/>
          <p:nvPr/>
        </p:nvSpPr>
        <p:spPr>
          <a:xfrm>
            <a:off x="9296400" y="2124075"/>
            <a:ext cx="78105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604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033049B-2136-9EC8-FDFD-22FBDD922DE5}"/>
              </a:ext>
            </a:extLst>
          </p:cNvPr>
          <p:cNvSpPr/>
          <p:nvPr/>
        </p:nvSpPr>
        <p:spPr>
          <a:xfrm>
            <a:off x="9686925" y="2638424"/>
            <a:ext cx="781050" cy="4286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920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18845F2-DFB5-FE8E-9686-D25012584595}"/>
              </a:ext>
            </a:extLst>
          </p:cNvPr>
          <p:cNvSpPr/>
          <p:nvPr/>
        </p:nvSpPr>
        <p:spPr>
          <a:xfrm>
            <a:off x="5400675" y="368617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51D292C-9618-1270-7DBB-4F7A0201417A}"/>
              </a:ext>
            </a:extLst>
          </p:cNvPr>
          <p:cNvSpPr/>
          <p:nvPr/>
        </p:nvSpPr>
        <p:spPr>
          <a:xfrm>
            <a:off x="5276850" y="439102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A5D5434-FCFA-B8B6-8FA1-3EA1677217C1}"/>
              </a:ext>
            </a:extLst>
          </p:cNvPr>
          <p:cNvSpPr/>
          <p:nvPr/>
        </p:nvSpPr>
        <p:spPr>
          <a:xfrm>
            <a:off x="5400675" y="5067300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937473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6" grpId="0" animBg="1"/>
      <p:bldP spid="18" grpId="0" animBg="1"/>
      <p:bldP spid="27" grpId="0" animBg="1"/>
      <p:bldP spid="28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0DA05C-A485-4823-8796-AE992ED038BF}"/>
              </a:ext>
            </a:extLst>
          </p:cNvPr>
          <p:cNvSpPr/>
          <p:nvPr/>
        </p:nvSpPr>
        <p:spPr>
          <a:xfrm>
            <a:off x="400050" y="495300"/>
            <a:ext cx="11296650" cy="61722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6CB436C-C285-4F0E-A05E-A1E27C34790E}"/>
              </a:ext>
            </a:extLst>
          </p:cNvPr>
          <p:cNvGrpSpPr/>
          <p:nvPr/>
        </p:nvGrpSpPr>
        <p:grpSpPr>
          <a:xfrm>
            <a:off x="295275" y="497873"/>
            <a:ext cx="971550" cy="837543"/>
            <a:chOff x="666750" y="573242"/>
            <a:chExt cx="971550" cy="837543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6EE4E71B-B5CA-49F6-AAEC-503882028F94}"/>
                </a:ext>
              </a:extLst>
            </p:cNvPr>
            <p:cNvSpPr/>
            <p:nvPr/>
          </p:nvSpPr>
          <p:spPr>
            <a:xfrm>
              <a:off x="666750" y="573242"/>
              <a:ext cx="971550" cy="837543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E5320D-2B34-4B0C-91E3-A15F00D49894}"/>
                </a:ext>
              </a:extLst>
            </p:cNvPr>
            <p:cNvSpPr txBox="1"/>
            <p:nvPr/>
          </p:nvSpPr>
          <p:spPr>
            <a:xfrm>
              <a:off x="952500" y="821513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A0C35B6-BD3D-459C-BE16-1842D2DCCA54}"/>
              </a:ext>
            </a:extLst>
          </p:cNvPr>
          <p:cNvSpPr txBox="1"/>
          <p:nvPr/>
        </p:nvSpPr>
        <p:spPr>
          <a:xfrm>
            <a:off x="1247776" y="590632"/>
            <a:ext cx="1032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 nay Nam 10 tuổi, Nam kém mẹ 30 tuổi. Hỏi mẹ của Nam sinh năm nào và năm đó thuộc thế kỉ bao nhiêu?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8D04E8-6D87-B794-E03C-3766B372CCD1}"/>
              </a:ext>
            </a:extLst>
          </p:cNvPr>
          <p:cNvSpPr txBox="1"/>
          <p:nvPr/>
        </p:nvSpPr>
        <p:spPr>
          <a:xfrm>
            <a:off x="819150" y="2066925"/>
            <a:ext cx="9934575" cy="384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 + 10 = 40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2 024 – 40 = 1984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1984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XX.</a:t>
            </a:r>
          </a:p>
          <a:p>
            <a:pPr marL="0" marR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1984,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3074325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0DA05C-A485-4823-8796-AE992ED038BF}"/>
              </a:ext>
            </a:extLst>
          </p:cNvPr>
          <p:cNvSpPr/>
          <p:nvPr/>
        </p:nvSpPr>
        <p:spPr>
          <a:xfrm>
            <a:off x="400050" y="495300"/>
            <a:ext cx="11296650" cy="61722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6CB436C-C285-4F0E-A05E-A1E27C34790E}"/>
              </a:ext>
            </a:extLst>
          </p:cNvPr>
          <p:cNvGrpSpPr/>
          <p:nvPr/>
        </p:nvGrpSpPr>
        <p:grpSpPr>
          <a:xfrm>
            <a:off x="542925" y="402623"/>
            <a:ext cx="971550" cy="927582"/>
            <a:chOff x="666750" y="573242"/>
            <a:chExt cx="971550" cy="927582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6EE4E71B-B5CA-49F6-AAEC-503882028F94}"/>
                </a:ext>
              </a:extLst>
            </p:cNvPr>
            <p:cNvSpPr/>
            <p:nvPr/>
          </p:nvSpPr>
          <p:spPr>
            <a:xfrm>
              <a:off x="666750" y="573242"/>
              <a:ext cx="971550" cy="837543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E5320D-2B34-4B0C-91E3-A15F00D49894}"/>
                </a:ext>
              </a:extLst>
            </p:cNvPr>
            <p:cNvSpPr txBox="1"/>
            <p:nvPr/>
          </p:nvSpPr>
          <p:spPr>
            <a:xfrm>
              <a:off x="952500" y="792938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A0C35B6-BD3D-459C-BE16-1842D2DCCA54}"/>
              </a:ext>
            </a:extLst>
          </p:cNvPr>
          <p:cNvSpPr txBox="1"/>
          <p:nvPr/>
        </p:nvSpPr>
        <p:spPr>
          <a:xfrm>
            <a:off x="1495426" y="600157"/>
            <a:ext cx="10325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270314-A18C-3DDC-095B-F07D1F281838}"/>
              </a:ext>
            </a:extLst>
          </p:cNvPr>
          <p:cNvSpPr txBox="1"/>
          <p:nvPr/>
        </p:nvSpPr>
        <p:spPr>
          <a:xfrm>
            <a:off x="800100" y="1543050"/>
            <a:ext cx="4781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a) 4 </a:t>
            </a:r>
            <a:r>
              <a:rPr lang="en-US" sz="3200" dirty="0">
                <a:solidFill>
                  <a:srgbClr val="002060"/>
                </a:solidFill>
              </a:rPr>
              <a:t>m²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=           d</a:t>
            </a:r>
            <a:r>
              <a:rPr lang="en-US" sz="3200" dirty="0">
                <a:solidFill>
                  <a:srgbClr val="002060"/>
                </a:solidFill>
              </a:rPr>
              <a:t>m²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lvl="0" algn="just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25 c</a:t>
            </a:r>
            <a:r>
              <a:rPr lang="en-US" sz="3200" dirty="0">
                <a:solidFill>
                  <a:srgbClr val="002060"/>
                </a:solidFill>
              </a:rPr>
              <a:t>m²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=             m</a:t>
            </a:r>
            <a:r>
              <a:rPr lang="en-US" sz="3200" dirty="0">
                <a:solidFill>
                  <a:srgbClr val="002060"/>
                </a:solidFill>
              </a:rPr>
              <a:t>m²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lvl="0" algn="just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12 d</a:t>
            </a:r>
            <a:r>
              <a:rPr lang="en-US" sz="3200" dirty="0">
                <a:solidFill>
                  <a:srgbClr val="002060"/>
                </a:solidFill>
              </a:rPr>
              <a:t>m²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=             c</a:t>
            </a:r>
            <a:r>
              <a:rPr lang="en-US" sz="3200" dirty="0">
                <a:solidFill>
                  <a:srgbClr val="002060"/>
                </a:solidFill>
              </a:rPr>
              <a:t>m²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269C36-A97A-646C-8240-6C5A7D0F98E5}"/>
              </a:ext>
            </a:extLst>
          </p:cNvPr>
          <p:cNvSpPr txBox="1"/>
          <p:nvPr/>
        </p:nvSpPr>
        <p:spPr>
          <a:xfrm>
            <a:off x="6667500" y="1552575"/>
            <a:ext cx="4781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b) 200 c</a:t>
            </a:r>
            <a:r>
              <a:rPr lang="en-US" sz="3200" dirty="0">
                <a:solidFill>
                  <a:srgbClr val="002060"/>
                </a:solidFill>
              </a:rPr>
              <a:t>m²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=          d</a:t>
            </a:r>
            <a:r>
              <a:rPr lang="en-US" sz="3200" dirty="0">
                <a:solidFill>
                  <a:srgbClr val="002060"/>
                </a:solidFill>
              </a:rPr>
              <a:t>m²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lvl="0" algn="just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80 000 c</a:t>
            </a:r>
            <a:r>
              <a:rPr lang="en-US" sz="3200" dirty="0">
                <a:solidFill>
                  <a:srgbClr val="002060"/>
                </a:solidFill>
              </a:rPr>
              <a:t>m² 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=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     d</a:t>
            </a:r>
            <a:r>
              <a:rPr lang="en-US" sz="3200" dirty="0">
                <a:solidFill>
                  <a:srgbClr val="002060"/>
                </a:solidFill>
              </a:rPr>
              <a:t>m²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lvl="0" algn="just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3 400 m</a:t>
            </a:r>
            <a:r>
              <a:rPr lang="en-US" sz="3200" dirty="0">
                <a:solidFill>
                  <a:srgbClr val="002060"/>
                </a:solidFill>
              </a:rPr>
              <a:t>m²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=           c</a:t>
            </a:r>
            <a:r>
              <a:rPr lang="en-US" sz="3200" dirty="0">
                <a:solidFill>
                  <a:srgbClr val="002060"/>
                </a:solidFill>
              </a:rPr>
              <a:t>m²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A104C3F-B881-4C3F-FF7E-B0D338FA998A}"/>
              </a:ext>
            </a:extLst>
          </p:cNvPr>
          <p:cNvSpPr/>
          <p:nvPr/>
        </p:nvSpPr>
        <p:spPr>
          <a:xfrm>
            <a:off x="2600325" y="1638300"/>
            <a:ext cx="78105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FF53DF-E903-52C8-8B39-8C95F60F2C7B}"/>
              </a:ext>
            </a:extLst>
          </p:cNvPr>
          <p:cNvSpPr/>
          <p:nvPr/>
        </p:nvSpPr>
        <p:spPr>
          <a:xfrm>
            <a:off x="2390774" y="2133600"/>
            <a:ext cx="98107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35EBFA-11FB-6109-63B4-DEC9D4F1B93D}"/>
              </a:ext>
            </a:extLst>
          </p:cNvPr>
          <p:cNvSpPr/>
          <p:nvPr/>
        </p:nvSpPr>
        <p:spPr>
          <a:xfrm>
            <a:off x="2438399" y="2619375"/>
            <a:ext cx="98107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89AE0C5-2EA0-E3CA-5650-DD2DDF063AD8}"/>
              </a:ext>
            </a:extLst>
          </p:cNvPr>
          <p:cNvSpPr/>
          <p:nvPr/>
        </p:nvSpPr>
        <p:spPr>
          <a:xfrm>
            <a:off x="8943975" y="1638300"/>
            <a:ext cx="7334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557DC9F-D391-8D5A-1A78-7C8E0A4C5DDC}"/>
              </a:ext>
            </a:extLst>
          </p:cNvPr>
          <p:cNvSpPr/>
          <p:nvPr/>
        </p:nvSpPr>
        <p:spPr>
          <a:xfrm>
            <a:off x="9163050" y="2114550"/>
            <a:ext cx="6953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FAB566-7CCD-D965-DAF6-6EF328F55E71}"/>
              </a:ext>
            </a:extLst>
          </p:cNvPr>
          <p:cNvSpPr/>
          <p:nvPr/>
        </p:nvSpPr>
        <p:spPr>
          <a:xfrm>
            <a:off x="8991599" y="2619375"/>
            <a:ext cx="7715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62AA96-2DF2-C854-343F-5DA60FA2D3D4}"/>
              </a:ext>
            </a:extLst>
          </p:cNvPr>
          <p:cNvSpPr txBox="1"/>
          <p:nvPr/>
        </p:nvSpPr>
        <p:spPr>
          <a:xfrm>
            <a:off x="3190875" y="3676650"/>
            <a:ext cx="4781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c) 5 </a:t>
            </a:r>
            <a:r>
              <a:rPr lang="en-US" sz="3200" dirty="0">
                <a:solidFill>
                  <a:srgbClr val="002060"/>
                </a:solidFill>
              </a:rPr>
              <a:t>m² 52 dm²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=           d</a:t>
            </a:r>
            <a:r>
              <a:rPr lang="en-US" sz="3200" dirty="0">
                <a:solidFill>
                  <a:srgbClr val="002060"/>
                </a:solidFill>
              </a:rPr>
              <a:t>m²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lvl="0" algn="just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7 c</a:t>
            </a:r>
            <a:r>
              <a:rPr lang="en-US" sz="3200" dirty="0">
                <a:solidFill>
                  <a:srgbClr val="002060"/>
                </a:solidFill>
              </a:rPr>
              <a:t>m² 6 mm²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=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     m</a:t>
            </a:r>
            <a:r>
              <a:rPr lang="en-US" sz="3200" dirty="0">
                <a:solidFill>
                  <a:srgbClr val="002060"/>
                </a:solidFill>
              </a:rPr>
              <a:t>m²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lvl="0" algn="just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6 d</a:t>
            </a:r>
            <a:r>
              <a:rPr lang="en-US" sz="3200" dirty="0">
                <a:solidFill>
                  <a:srgbClr val="002060"/>
                </a:solidFill>
              </a:rPr>
              <a:t>m² 15 cm²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=           c</a:t>
            </a:r>
            <a:r>
              <a:rPr lang="en-US" sz="3200" dirty="0">
                <a:solidFill>
                  <a:srgbClr val="002060"/>
                </a:solidFill>
              </a:rPr>
              <a:t>m²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178C93E-4C63-4068-4654-BD4A1FE7E6FA}"/>
              </a:ext>
            </a:extLst>
          </p:cNvPr>
          <p:cNvSpPr/>
          <p:nvPr/>
        </p:nvSpPr>
        <p:spPr>
          <a:xfrm>
            <a:off x="6019800" y="3781425"/>
            <a:ext cx="79057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5EE6C2B-BDCD-B6FD-19DC-DF4C7644E168}"/>
              </a:ext>
            </a:extLst>
          </p:cNvPr>
          <p:cNvSpPr/>
          <p:nvPr/>
        </p:nvSpPr>
        <p:spPr>
          <a:xfrm>
            <a:off x="5838825" y="4267200"/>
            <a:ext cx="78105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DB63CF9-BD38-B055-C3C3-B0C7D0200ED5}"/>
              </a:ext>
            </a:extLst>
          </p:cNvPr>
          <p:cNvSpPr/>
          <p:nvPr/>
        </p:nvSpPr>
        <p:spPr>
          <a:xfrm>
            <a:off x="5895975" y="4772025"/>
            <a:ext cx="78105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C70AB36-C3BE-BB53-D367-1EB605554B6C}"/>
              </a:ext>
            </a:extLst>
          </p:cNvPr>
          <p:cNvSpPr/>
          <p:nvPr/>
        </p:nvSpPr>
        <p:spPr>
          <a:xfrm>
            <a:off x="2600325" y="1638300"/>
            <a:ext cx="78105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400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1984118-D6DE-140E-693F-8DDA444A75D1}"/>
              </a:ext>
            </a:extLst>
          </p:cNvPr>
          <p:cNvSpPr/>
          <p:nvPr/>
        </p:nvSpPr>
        <p:spPr>
          <a:xfrm>
            <a:off x="2390775" y="2124075"/>
            <a:ext cx="10287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2 500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FBDF415-6CD6-78F2-8933-282500F11C1C}"/>
              </a:ext>
            </a:extLst>
          </p:cNvPr>
          <p:cNvSpPr/>
          <p:nvPr/>
        </p:nvSpPr>
        <p:spPr>
          <a:xfrm>
            <a:off x="2400300" y="2619375"/>
            <a:ext cx="10287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1 200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08E6E16-BF62-A959-7525-82719A275029}"/>
              </a:ext>
            </a:extLst>
          </p:cNvPr>
          <p:cNvSpPr/>
          <p:nvPr/>
        </p:nvSpPr>
        <p:spPr>
          <a:xfrm>
            <a:off x="8934450" y="1628775"/>
            <a:ext cx="78105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5507E22-607B-993D-98B6-92F05F0BA02C}"/>
              </a:ext>
            </a:extLst>
          </p:cNvPr>
          <p:cNvSpPr/>
          <p:nvPr/>
        </p:nvSpPr>
        <p:spPr>
          <a:xfrm>
            <a:off x="9105900" y="2105025"/>
            <a:ext cx="78105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800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18FB9FF-68C2-E12C-33F4-0717CF26B58A}"/>
              </a:ext>
            </a:extLst>
          </p:cNvPr>
          <p:cNvSpPr/>
          <p:nvPr/>
        </p:nvSpPr>
        <p:spPr>
          <a:xfrm>
            <a:off x="8991600" y="2619375"/>
            <a:ext cx="78105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34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527AE89-5B97-7ADE-D0F9-17DFD6FC19C8}"/>
              </a:ext>
            </a:extLst>
          </p:cNvPr>
          <p:cNvSpPr/>
          <p:nvPr/>
        </p:nvSpPr>
        <p:spPr>
          <a:xfrm>
            <a:off x="6019800" y="3781425"/>
            <a:ext cx="78105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552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76DE47-4C93-F1FF-E5F5-DFDDBA5A531E}"/>
              </a:ext>
            </a:extLst>
          </p:cNvPr>
          <p:cNvSpPr/>
          <p:nvPr/>
        </p:nvSpPr>
        <p:spPr>
          <a:xfrm>
            <a:off x="5838825" y="4267200"/>
            <a:ext cx="78105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706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B09079B-8151-0BB8-024F-7E0B406604D9}"/>
              </a:ext>
            </a:extLst>
          </p:cNvPr>
          <p:cNvSpPr/>
          <p:nvPr/>
        </p:nvSpPr>
        <p:spPr>
          <a:xfrm>
            <a:off x="5895975" y="4762500"/>
            <a:ext cx="78105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615</a:t>
            </a:r>
          </a:p>
        </p:txBody>
      </p:sp>
    </p:spTree>
    <p:extLst>
      <p:ext uri="{BB962C8B-B14F-4D97-AF65-F5344CB8AC3E}">
        <p14:creationId xmlns:p14="http://schemas.microsoft.com/office/powerpoint/2010/main" val="2216154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0DA05C-A485-4823-8796-AE992ED038BF}"/>
              </a:ext>
            </a:extLst>
          </p:cNvPr>
          <p:cNvSpPr/>
          <p:nvPr/>
        </p:nvSpPr>
        <p:spPr>
          <a:xfrm>
            <a:off x="400050" y="238125"/>
            <a:ext cx="11296650" cy="6438900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902" y="0"/>
            <a:ext cx="1399401" cy="114648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6CB436C-C285-4F0E-A05E-A1E27C34790E}"/>
              </a:ext>
            </a:extLst>
          </p:cNvPr>
          <p:cNvGrpSpPr/>
          <p:nvPr/>
        </p:nvGrpSpPr>
        <p:grpSpPr>
          <a:xfrm>
            <a:off x="571500" y="326423"/>
            <a:ext cx="971550" cy="889482"/>
            <a:chOff x="666750" y="573242"/>
            <a:chExt cx="971550" cy="889482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6EE4E71B-B5CA-49F6-AAEC-503882028F94}"/>
                </a:ext>
              </a:extLst>
            </p:cNvPr>
            <p:cNvSpPr/>
            <p:nvPr/>
          </p:nvSpPr>
          <p:spPr>
            <a:xfrm>
              <a:off x="666750" y="573242"/>
              <a:ext cx="971550" cy="837543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E5320D-2B34-4B0C-91E3-A15F00D49894}"/>
                </a:ext>
              </a:extLst>
            </p:cNvPr>
            <p:cNvSpPr txBox="1"/>
            <p:nvPr/>
          </p:nvSpPr>
          <p:spPr>
            <a:xfrm>
              <a:off x="923925" y="754838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A0C35B6-BD3D-459C-BE16-1842D2DCCA54}"/>
              </a:ext>
            </a:extLst>
          </p:cNvPr>
          <p:cNvSpPr txBox="1"/>
          <p:nvPr/>
        </p:nvSpPr>
        <p:spPr>
          <a:xfrm>
            <a:off x="1600200" y="326213"/>
            <a:ext cx="9467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vi-VN" sz="2800" dirty="0">
                <a:solidFill>
                  <a:prstClr val="black"/>
                </a:solidFill>
                <a:latin typeface="Calibri" panose="020F0502020204030204"/>
              </a:rPr>
              <a:t>gười ta dùng loại gạch men hình vuông có cạnh 50 cm để lát nền một phòng học hình chữ nhật có chiều dài 8 m. chiều rộng 6 m. Hỏi cần bao nhiêu viên gạch men loại đó để vừa đủ lát kín nên phòng học? (Diện tích phần mạch vữa không đáng kể.)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2E9E3C-A121-D083-A7B7-A94BE4E574A8}"/>
              </a:ext>
            </a:extLst>
          </p:cNvPr>
          <p:cNvSpPr txBox="1"/>
          <p:nvPr/>
        </p:nvSpPr>
        <p:spPr>
          <a:xfrm>
            <a:off x="1495425" y="2438400"/>
            <a:ext cx="8915400" cy="371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8 m = 800 cm; 6 m = 600 cm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800 : 50 = 16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600 : 50 = 12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16 x 12 = 192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192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31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041" y="2719705"/>
            <a:ext cx="2222803" cy="3545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43" y="3304754"/>
            <a:ext cx="1771603" cy="3249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76" y="5015433"/>
            <a:ext cx="2864935" cy="14874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428" y="953132"/>
            <a:ext cx="1399401" cy="11464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42C9EB-DF83-4352-85A5-E3F378F047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06" y="2213379"/>
            <a:ext cx="4171535" cy="4339583"/>
          </a:xfrm>
          <a:prstGeom prst="rect">
            <a:avLst/>
          </a:prstGeom>
        </p:spPr>
      </p:pic>
      <p:pic>
        <p:nvPicPr>
          <p:cNvPr id="18" name="图片 18">
            <a:extLst>
              <a:ext uri="{FF2B5EF4-FFF2-40B4-BE49-F238E27FC236}">
                <a16:creationId xmlns:a16="http://schemas.microsoft.com/office/drawing/2014/main" id="{65686B99-D9FD-4651-830B-17789F6F985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3442" y="19881"/>
            <a:ext cx="1399401" cy="1146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14F427-81FB-6F01-23B6-910C18A5A5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9382" y="1254073"/>
            <a:ext cx="5206435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73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28</TotalTime>
  <Words>428</Words>
  <Application>Microsoft Office PowerPoint</Application>
  <PresentationFormat>Widescreen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Cambria Math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25</cp:revision>
  <dcterms:created xsi:type="dcterms:W3CDTF">2024-02-13T08:59:20Z</dcterms:created>
  <dcterms:modified xsi:type="dcterms:W3CDTF">2025-03-27T09:00:13Z</dcterms:modified>
  <cp:category>9Slide.vn</cp:category>
</cp:coreProperties>
</file>