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Lst>
  <p:notesMasterIdLst>
    <p:notesMasterId r:id="rId12"/>
  </p:notesMasterIdLst>
  <p:sldIdLst>
    <p:sldId id="283" r:id="rId3"/>
    <p:sldId id="259" r:id="rId4"/>
    <p:sldId id="262" r:id="rId5"/>
    <p:sldId id="291" r:id="rId6"/>
    <p:sldId id="290" r:id="rId7"/>
    <p:sldId id="261" r:id="rId8"/>
    <p:sldId id="292" r:id="rId9"/>
    <p:sldId id="352"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911" autoAdjust="0"/>
  </p:normalViewPr>
  <p:slideViewPr>
    <p:cSldViewPr snapToGrid="0">
      <p:cViewPr varScale="1">
        <p:scale>
          <a:sx n="92" d="100"/>
          <a:sy n="92" d="100"/>
        </p:scale>
        <p:origin x="13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5F878-AFC8-43EB-9431-719CFE394D2D}"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C4AC8-E8E0-4EC5-ACDC-74A3D76CB19E}" type="slidenum">
              <a:rPr lang="en-US" smtClean="0"/>
              <a:t>‹#›</a:t>
            </a:fld>
            <a:endParaRPr lang="en-US"/>
          </a:p>
        </p:txBody>
      </p:sp>
    </p:spTree>
    <p:extLst>
      <p:ext uri="{BB962C8B-B14F-4D97-AF65-F5344CB8AC3E}">
        <p14:creationId xmlns:p14="http://schemas.microsoft.com/office/powerpoint/2010/main" val="414040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0205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F2E2489-9E2F-4DE3-82B7-B9CDD26255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0A6D7B2-3609-45A3-B1B5-CAFC66B3F2B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46F1AA7-5B30-4A43-8EBD-E17CBEA395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4872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42576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53374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45548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98232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77565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36897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1078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79714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94721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53966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4EB4ED-C11B-4DB3-9E20-FC3445E864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5A000A1-17D7-48F4-BA3E-28ACBD11C93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4359981-2180-4807-881D-34FF7F68C68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3257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3446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14406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48421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2892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55989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69999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6948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49886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27450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5037AE-6E07-4C8D-A045-9C8D85B690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6F7EF-453E-432F-8C87-7507D1E3175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C7CB9F-FF50-4F4B-9C7E-14ABD095A0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13599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AD23CE-E1A0-4D67-8C21-BF01C0641B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A92EFB-8128-4C4E-B04E-45505347E2E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651F58B-2E39-48E1-AB74-F0D04E28773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97555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E52F8A-A585-45ED-9E9F-C1558D4E12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8DFCD9D-2E95-4902-8588-DA41ADEC2E9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91C613A5-C8CF-4927-8177-925D4A10FA7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75496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4987AC-644A-4845-8884-63462D00EEC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19A6903-1365-4D24-A348-B7EF01DFDDB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72E0D2A-411F-4EBE-8D03-4E5D14AC059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1998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536831-4349-488A-9D68-DD64BFD356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5ABCCD8-310C-4D0A-97CE-B19E4738B97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EF0CD79-7944-48EC-A354-C38EB572D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9316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55008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17093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67788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35339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18058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163924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68403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B5C382-9F1D-4FBE-B429-E68644DF231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F41380A-95E6-4444-A32C-EC515CE0D2E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A362374A-4F97-48E7-8CA4-37CEA0F3326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82292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11678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0881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802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2025/3/26</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3409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3/26/2025</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177917144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spTree>
    <p:extLst>
      <p:ext uri="{BB962C8B-B14F-4D97-AF65-F5344CB8AC3E}">
        <p14:creationId xmlns:p14="http://schemas.microsoft.com/office/powerpoint/2010/main" val="28487601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3/26/2025</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31788656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8373053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3/26/2025</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8087682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3/26/2025</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4422181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2C3521E-85D2-4DBB-9DBD-06438C1989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80E3EAF3-FE00-4A3E-831A-9C22C667668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A6C286E7-8C10-4BCB-8870-1F48E651DE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30015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3/26/2025</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id="{27822692-4B90-4792-A69F-BD90DEDA2304}"/>
              </a:ext>
            </a:extLst>
          </p:cNvPr>
          <p:cNvSpPr/>
          <p:nvPr userDrawn="1"/>
        </p:nvSpPr>
        <p:spPr>
          <a:xfrm>
            <a:off x="11133827" y="0"/>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557572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B61B07-F14C-4AF6-AE04-D9005A59890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743E8C1-D86C-48E8-A64A-BA663821B34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AB5A6FE8-778C-4A16-876B-AACD46C17F0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91589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88184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82711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2494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1.jp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D5D8A51A-748C-D08C-5638-EEB08AA03CE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832831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lum/>
          </a:blip>
          <a:srcRect/>
          <a:stretch>
            <a:fillRect l="-27000" r="-27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20B968A-7166-42AC-D2D8-FFBE425FE9D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00545465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432122AE-2C63-4476-A488-121CF7EE8B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F148231-90FA-45FF-A003-31641AE9B2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00" y="0"/>
            <a:ext cx="12192000" cy="6858000"/>
          </a:xfrm>
          <a:prstGeom prst="rect">
            <a:avLst/>
          </a:prstGeom>
        </p:spPr>
      </p:pic>
      <p:pic>
        <p:nvPicPr>
          <p:cNvPr id="7" name="图片 6">
            <a:extLst>
              <a:ext uri="{FF2B5EF4-FFF2-40B4-BE49-F238E27FC236}">
                <a16:creationId xmlns:a16="http://schemas.microsoft.com/office/drawing/2014/main" id="{3E51F534-8342-46C3-851E-F571FBADBE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17785" y="0"/>
            <a:ext cx="4937315" cy="1726671"/>
          </a:xfrm>
          <a:prstGeom prst="rect">
            <a:avLst/>
          </a:prstGeom>
        </p:spPr>
      </p:pic>
      <p:pic>
        <p:nvPicPr>
          <p:cNvPr id="8" name="图片 7">
            <a:extLst>
              <a:ext uri="{FF2B5EF4-FFF2-40B4-BE49-F238E27FC236}">
                <a16:creationId xmlns:a16="http://schemas.microsoft.com/office/drawing/2014/main" id="{44289225-26DF-4632-89E1-70FA3603B7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24257" y="4535186"/>
            <a:ext cx="3467743" cy="2322814"/>
          </a:xfrm>
          <a:prstGeom prst="rect">
            <a:avLst/>
          </a:prstGeom>
        </p:spPr>
      </p:pic>
      <p:pic>
        <p:nvPicPr>
          <p:cNvPr id="9" name="图片 8">
            <a:extLst>
              <a:ext uri="{FF2B5EF4-FFF2-40B4-BE49-F238E27FC236}">
                <a16:creationId xmlns:a16="http://schemas.microsoft.com/office/drawing/2014/main" id="{19405695-C3EB-4AB3-A262-C2C755C5006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5458"/>
            <a:ext cx="936172" cy="1557128"/>
          </a:xfrm>
          <a:prstGeom prst="rect">
            <a:avLst/>
          </a:prstGeom>
        </p:spPr>
      </p:pic>
      <p:pic>
        <p:nvPicPr>
          <p:cNvPr id="10" name="图片 9">
            <a:extLst>
              <a:ext uri="{FF2B5EF4-FFF2-40B4-BE49-F238E27FC236}">
                <a16:creationId xmlns:a16="http://schemas.microsoft.com/office/drawing/2014/main" id="{CE5E2E05-809A-4DEC-8AC1-D14AF99BE14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4884" y="113977"/>
            <a:ext cx="1034142" cy="878056"/>
          </a:xfrm>
          <a:prstGeom prst="rect">
            <a:avLst/>
          </a:prstGeom>
        </p:spPr>
      </p:pic>
      <p:pic>
        <p:nvPicPr>
          <p:cNvPr id="11" name="图片 10">
            <a:extLst>
              <a:ext uri="{FF2B5EF4-FFF2-40B4-BE49-F238E27FC236}">
                <a16:creationId xmlns:a16="http://schemas.microsoft.com/office/drawing/2014/main" id="{71727C80-BA09-40F4-B7D8-59B22BA397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76136" y="0"/>
            <a:ext cx="1284515" cy="1030456"/>
          </a:xfrm>
          <a:prstGeom prst="rect">
            <a:avLst/>
          </a:prstGeom>
        </p:spPr>
      </p:pic>
      <p:pic>
        <p:nvPicPr>
          <p:cNvPr id="14" name="图片 13">
            <a:extLst>
              <a:ext uri="{FF2B5EF4-FFF2-40B4-BE49-F238E27FC236}">
                <a16:creationId xmlns:a16="http://schemas.microsoft.com/office/drawing/2014/main" id="{C898C197-5498-415E-B0EE-9A83C3AC2E6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00428" y="5577159"/>
            <a:ext cx="1095770" cy="1288201"/>
          </a:xfrm>
          <a:prstGeom prst="rect">
            <a:avLst/>
          </a:prstGeom>
        </p:spPr>
      </p:pic>
      <p:pic>
        <p:nvPicPr>
          <p:cNvPr id="15" name="图片 14">
            <a:extLst>
              <a:ext uri="{FF2B5EF4-FFF2-40B4-BE49-F238E27FC236}">
                <a16:creationId xmlns:a16="http://schemas.microsoft.com/office/drawing/2014/main" id="{F08BE3D6-08B4-41A3-B4B0-8C252B4E19A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298599" y="4564478"/>
            <a:ext cx="950744" cy="1001486"/>
          </a:xfrm>
          <a:prstGeom prst="rect">
            <a:avLst/>
          </a:prstGeom>
        </p:spPr>
      </p:pic>
      <p:pic>
        <p:nvPicPr>
          <p:cNvPr id="16" name="图片 15">
            <a:extLst>
              <a:ext uri="{FF2B5EF4-FFF2-40B4-BE49-F238E27FC236}">
                <a16:creationId xmlns:a16="http://schemas.microsoft.com/office/drawing/2014/main" id="{7F06B5C3-4C38-479F-B87B-CA57F01119F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123214" y="5791349"/>
            <a:ext cx="1262743" cy="1081372"/>
          </a:xfrm>
          <a:prstGeom prst="rect">
            <a:avLst/>
          </a:prstGeom>
        </p:spPr>
      </p:pic>
      <p:pic>
        <p:nvPicPr>
          <p:cNvPr id="17" name="图片 16">
            <a:extLst>
              <a:ext uri="{FF2B5EF4-FFF2-40B4-BE49-F238E27FC236}">
                <a16:creationId xmlns:a16="http://schemas.microsoft.com/office/drawing/2014/main" id="{F0D77264-9EBC-420F-A3E1-306895F85A7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740994" y="188394"/>
            <a:ext cx="2361159" cy="2153156"/>
          </a:xfrm>
          <a:prstGeom prst="rect">
            <a:avLst/>
          </a:prstGeom>
        </p:spPr>
      </p:pic>
      <p:pic>
        <p:nvPicPr>
          <p:cNvPr id="18" name="图片 17">
            <a:extLst>
              <a:ext uri="{FF2B5EF4-FFF2-40B4-BE49-F238E27FC236}">
                <a16:creationId xmlns:a16="http://schemas.microsoft.com/office/drawing/2014/main" id="{1F0C0603-7C09-476A-847D-430892FC96E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241257" y="-14721"/>
            <a:ext cx="950743" cy="878056"/>
          </a:xfrm>
          <a:prstGeom prst="rect">
            <a:avLst/>
          </a:prstGeom>
        </p:spPr>
      </p:pic>
      <p:pic>
        <p:nvPicPr>
          <p:cNvPr id="19" name="图片 18">
            <a:extLst>
              <a:ext uri="{FF2B5EF4-FFF2-40B4-BE49-F238E27FC236}">
                <a16:creationId xmlns:a16="http://schemas.microsoft.com/office/drawing/2014/main" id="{E49E2A7F-0E0B-4C4A-9283-FE4A2E5B0DB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085171" y="1029985"/>
            <a:ext cx="1114029" cy="2100943"/>
          </a:xfrm>
          <a:prstGeom prst="rect">
            <a:avLst/>
          </a:prstGeom>
        </p:spPr>
      </p:pic>
      <p:pic>
        <p:nvPicPr>
          <p:cNvPr id="20" name="图片 19">
            <a:extLst>
              <a:ext uri="{FF2B5EF4-FFF2-40B4-BE49-F238E27FC236}">
                <a16:creationId xmlns:a16="http://schemas.microsoft.com/office/drawing/2014/main" id="{DF76EEB3-FA04-4E96-8D0C-30DE0B28E6B5}"/>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0374086" y="3028797"/>
            <a:ext cx="1114029" cy="1099459"/>
          </a:xfrm>
          <a:prstGeom prst="rect">
            <a:avLst/>
          </a:prstGeom>
        </p:spPr>
      </p:pic>
      <p:pic>
        <p:nvPicPr>
          <p:cNvPr id="12" name="图片 11">
            <a:extLst>
              <a:ext uri="{FF2B5EF4-FFF2-40B4-BE49-F238E27FC236}">
                <a16:creationId xmlns:a16="http://schemas.microsoft.com/office/drawing/2014/main" id="{260AAB0A-2507-4F0A-86D5-67DF6E209B96}"/>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63107" y="801384"/>
            <a:ext cx="1741714" cy="1926772"/>
          </a:xfrm>
          <a:prstGeom prst="rect">
            <a:avLst/>
          </a:prstGeom>
        </p:spPr>
      </p:pic>
      <p:pic>
        <p:nvPicPr>
          <p:cNvPr id="40" name="图片 39">
            <a:extLst>
              <a:ext uri="{FF2B5EF4-FFF2-40B4-BE49-F238E27FC236}">
                <a16:creationId xmlns:a16="http://schemas.microsoft.com/office/drawing/2014/main" id="{F4055C42-907C-4F0A-8670-90109A38A12B}"/>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rot="2571227" flipH="1">
            <a:off x="433569" y="1505926"/>
            <a:ext cx="1285954" cy="2709174"/>
          </a:xfrm>
          <a:prstGeom prst="rect">
            <a:avLst/>
          </a:prstGeom>
        </p:spPr>
      </p:pic>
      <p:pic>
        <p:nvPicPr>
          <p:cNvPr id="21" name="图片 20">
            <a:extLst>
              <a:ext uri="{FF2B5EF4-FFF2-40B4-BE49-F238E27FC236}">
                <a16:creationId xmlns:a16="http://schemas.microsoft.com/office/drawing/2014/main" id="{5BAE110D-AAEE-41A7-BB86-7BE746758BC9}"/>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11214213" y="4523012"/>
            <a:ext cx="950744" cy="2002973"/>
          </a:xfrm>
          <a:prstGeom prst="rect">
            <a:avLst/>
          </a:prstGeom>
        </p:spPr>
      </p:pic>
      <p:pic>
        <p:nvPicPr>
          <p:cNvPr id="32" name="图片 6">
            <a:extLst>
              <a:ext uri="{FF2B5EF4-FFF2-40B4-BE49-F238E27FC236}">
                <a16:creationId xmlns:a16="http://schemas.microsoft.com/office/drawing/2014/main" id="{245EE5CF-164A-4243-BC1A-2F58699E27C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88037" y="4096897"/>
            <a:ext cx="3131194" cy="3131194"/>
          </a:xfrm>
          <a:prstGeom prst="rect">
            <a:avLst/>
          </a:prstGeom>
          <a:effectLst>
            <a:outerShdw blurRad="63500" algn="ctr" rotWithShape="0">
              <a:prstClr val="black">
                <a:alpha val="40000"/>
              </a:prstClr>
            </a:outerShdw>
          </a:effectLst>
        </p:spPr>
      </p:pic>
      <p:pic>
        <p:nvPicPr>
          <p:cNvPr id="28" name="Picture 2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036" y="-14721"/>
            <a:ext cx="1630815" cy="1630815"/>
          </a:xfrm>
          <a:prstGeom prst="rect">
            <a:avLst/>
          </a:prstGeom>
        </p:spPr>
      </p:pic>
      <p:pic>
        <p:nvPicPr>
          <p:cNvPr id="3" name="Picture 2" descr="A tree with hearts on it&#10;&#10;Description automatically generated">
            <a:extLst>
              <a:ext uri="{FF2B5EF4-FFF2-40B4-BE49-F238E27FC236}">
                <a16:creationId xmlns:a16="http://schemas.microsoft.com/office/drawing/2014/main" id="{CE65E98E-0801-2A24-4E60-D820028483D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43800" y="2533650"/>
            <a:ext cx="6305550" cy="6305550"/>
          </a:xfrm>
          <a:prstGeom prst="rect">
            <a:avLst/>
          </a:prstGeom>
        </p:spPr>
      </p:pic>
      <p:pic>
        <p:nvPicPr>
          <p:cNvPr id="22" name="Picture 21">
            <a:extLst>
              <a:ext uri="{FF2B5EF4-FFF2-40B4-BE49-F238E27FC236}">
                <a16:creationId xmlns:a16="http://schemas.microsoft.com/office/drawing/2014/main" id="{4B06F04D-CE27-F291-C1EE-CEE5990AF862}"/>
              </a:ext>
            </a:extLst>
          </p:cNvPr>
          <p:cNvPicPr>
            <a:picLocks noChangeAspect="1"/>
          </p:cNvPicPr>
          <p:nvPr/>
        </p:nvPicPr>
        <p:blipFill>
          <a:blip r:embed="rId22"/>
          <a:stretch>
            <a:fillRect/>
          </a:stretch>
        </p:blipFill>
        <p:spPr>
          <a:xfrm>
            <a:off x="5776620" y="1179913"/>
            <a:ext cx="2353260" cy="1012024"/>
          </a:xfrm>
          <a:prstGeom prst="rect">
            <a:avLst/>
          </a:prstGeom>
        </p:spPr>
      </p:pic>
      <p:pic>
        <p:nvPicPr>
          <p:cNvPr id="25" name="Picture 24">
            <a:extLst>
              <a:ext uri="{FF2B5EF4-FFF2-40B4-BE49-F238E27FC236}">
                <a16:creationId xmlns:a16="http://schemas.microsoft.com/office/drawing/2014/main" id="{4EDB1BE7-CFDC-EFF2-A9AB-CDDAD0A2F7D6}"/>
              </a:ext>
            </a:extLst>
          </p:cNvPr>
          <p:cNvPicPr>
            <a:picLocks noChangeAspect="1"/>
          </p:cNvPicPr>
          <p:nvPr/>
        </p:nvPicPr>
        <p:blipFill>
          <a:blip r:embed="rId23"/>
          <a:stretch>
            <a:fillRect/>
          </a:stretch>
        </p:blipFill>
        <p:spPr>
          <a:xfrm>
            <a:off x="2970729" y="2198248"/>
            <a:ext cx="7126842" cy="2804403"/>
          </a:xfrm>
          <a:prstGeom prst="rect">
            <a:avLst/>
          </a:prstGeom>
        </p:spPr>
      </p:pic>
    </p:spTree>
    <p:extLst>
      <p:ext uri="{BB962C8B-B14F-4D97-AF65-F5344CB8AC3E}">
        <p14:creationId xmlns:p14="http://schemas.microsoft.com/office/powerpoint/2010/main" val="402984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1304925"/>
            <a:ext cx="12192000" cy="350520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4"/>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5"/>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33350" y="1500927"/>
            <a:ext cx="12058650" cy="3231654"/>
          </a:xfrm>
          <a:prstGeom prst="rect">
            <a:avLst/>
          </a:prstGeom>
          <a:noFill/>
        </p:spPr>
        <p:txBody>
          <a:bodyPr wrap="square" rtlCol="0">
            <a:spAutoFit/>
          </a:bodyPr>
          <a:lstStyle/>
          <a:p>
            <a:pPr lvl="0" algn="just">
              <a:defRPr/>
            </a:pPr>
            <a:r>
              <a:rPr lang="vi-VN" sz="3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Chọn 1 trong 3 đề dưới đây:</a:t>
            </a:r>
          </a:p>
          <a:p>
            <a:pPr lvl="0" algn="just">
              <a:defRPr/>
            </a:pPr>
            <a:r>
              <a:rPr lang="vi-VN" sz="3400" dirty="0">
                <a:solidFill>
                  <a:srgbClr val="002060"/>
                </a:solidFill>
                <a:latin typeface="Cambria" panose="02040503050406030204" pitchFamily="18" charset="0"/>
                <a:ea typeface="Cambria" panose="02040503050406030204" pitchFamily="18" charset="0"/>
                <a:cs typeface="Arial-Rounded" panose="020B0500000000000000" pitchFamily="34" charset="0"/>
              </a:rPr>
              <a:t>Đề 1: Viết bài văn miêu tả một cây ăn quả mà em yêu thích.</a:t>
            </a:r>
          </a:p>
          <a:p>
            <a:pPr lvl="0" algn="just">
              <a:defRPr/>
            </a:pPr>
            <a:r>
              <a:rPr lang="vi-VN" sz="3400" dirty="0">
                <a:solidFill>
                  <a:srgbClr val="002060"/>
                </a:solidFill>
                <a:latin typeface="Cambria" panose="02040503050406030204" pitchFamily="18" charset="0"/>
                <a:ea typeface="Cambria" panose="02040503050406030204" pitchFamily="18" charset="0"/>
                <a:cs typeface="Arial-Rounded" panose="020B0500000000000000" pitchFamily="34" charset="0"/>
              </a:rPr>
              <a:t>Đề 2: Viết bài văn miêu tả một cây ở sân trường đã gắn bó với em và bạn bè.</a:t>
            </a:r>
          </a:p>
          <a:p>
            <a:pPr lvl="0" algn="just">
              <a:defRPr/>
            </a:pPr>
            <a:r>
              <a:rPr lang="vi-VN" sz="3400" dirty="0">
                <a:solidFill>
                  <a:srgbClr val="002060"/>
                </a:solidFill>
                <a:latin typeface="Cambria" panose="02040503050406030204" pitchFamily="18" charset="0"/>
                <a:ea typeface="Cambria" panose="02040503050406030204" pitchFamily="18" charset="0"/>
                <a:cs typeface="Arial-Rounded" panose="020B0500000000000000" pitchFamily="34" charset="0"/>
              </a:rPr>
              <a:t>Đề 3: Viết bài văn miêu tả một cây mà em biết qua phim ảnh, sách báo.</a:t>
            </a:r>
            <a:endParaRPr kumimoji="0" lang="vi-VN" sz="3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2446323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666750" y="79470"/>
            <a:ext cx="10858500" cy="658368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Picture 2" descr="Hình ảnh Cậu Bé Viết Bài Tập Về Nhà PNG Miễn Phí Tải Về - Lovepik">
            <a:extLst>
              <a:ext uri="{FF2B5EF4-FFF2-40B4-BE49-F238E27FC236}">
                <a16:creationId xmlns:a16="http://schemas.microsoft.com/office/drawing/2014/main" id="{72162CB5-171F-8233-B19A-009C863A05E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302" b="99623" l="5535" r="96478">
                        <a14:foregroundMark x1="14340" y1="84906" x2="57862" y2="97610"/>
                        <a14:foregroundMark x1="8679" y1="89560" x2="25283" y2="99874"/>
                        <a14:foregroundMark x1="25283" y1="99874" x2="25283" y2="99874"/>
                        <a14:foregroundMark x1="5535" y1="87547" x2="22767" y2="99874"/>
                        <a14:foregroundMark x1="79245" y1="86415" x2="95849" y2="73459"/>
                        <a14:foregroundMark x1="50692" y1="9811" x2="62516" y2="8302"/>
                        <a14:foregroundMark x1="52075" y1="8679" x2="59623" y2="9434"/>
                        <a14:foregroundMark x1="83774" y1="75723" x2="96226" y2="87296"/>
                        <a14:foregroundMark x1="63648" y1="97358" x2="89560" y2="96226"/>
                        <a14:foregroundMark x1="74591" y1="90943" x2="92704" y2="90943"/>
                        <a14:foregroundMark x1="81258" y1="74591" x2="94214" y2="72830"/>
                        <a14:foregroundMark x1="73962" y1="74591" x2="96478" y2="69057"/>
                      </a14:backgroundRemoval>
                    </a14:imgEffect>
                  </a14:imgLayer>
                </a14:imgProps>
              </a:ext>
              <a:ext uri="{28A0092B-C50C-407E-A947-70E740481C1C}">
                <a14:useLocalDpi xmlns:a14="http://schemas.microsoft.com/office/drawing/2010/main" val="0"/>
              </a:ext>
            </a:extLst>
          </a:blip>
          <a:srcRect/>
          <a:stretch>
            <a:fillRect/>
          </a:stretch>
        </p:blipFill>
        <p:spPr bwMode="auto">
          <a:xfrm>
            <a:off x="1085850" y="3105642"/>
            <a:ext cx="3307265" cy="3307265"/>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26">
            <a:extLst>
              <a:ext uri="{FF2B5EF4-FFF2-40B4-BE49-F238E27FC236}">
                <a16:creationId xmlns:a16="http://schemas.microsoft.com/office/drawing/2014/main" id="{4FDD466B-6408-EC22-7B78-1E83431C8D2A}"/>
              </a:ext>
            </a:extLst>
          </p:cNvPr>
          <p:cNvSpPr txBox="1"/>
          <p:nvPr/>
        </p:nvSpPr>
        <p:spPr>
          <a:xfrm>
            <a:off x="3743325" y="1354607"/>
            <a:ext cx="7524749" cy="2800767"/>
          </a:xfrm>
          <a:prstGeom prst="rect">
            <a:avLst/>
          </a:prstGeom>
          <a:noFill/>
          <a:ln w="57150">
            <a:noFill/>
            <a:prstDash val="sysDot"/>
          </a:ln>
        </p:spPr>
        <p:txBody>
          <a:bodyPr wrap="square" rtlCol="0">
            <a:spAutoFit/>
            <a:scene3d>
              <a:camera prst="orthographicFront"/>
              <a:lightRig rig="threePt" dir="t"/>
            </a:scene3d>
            <a:sp3d extrusionH="57150">
              <a:bevelT w="57150" h="38100" prst="artDeco"/>
            </a:sp3d>
          </a:bodyPr>
          <a:lstStyle/>
          <a:p>
            <a:pPr algn="ctr">
              <a:defRPr/>
            </a:pPr>
            <a:r>
              <a:rPr lang="en-US" altLang="zh-CN" sz="4400" b="1" dirty="0">
                <a:ln>
                  <a:solidFill>
                    <a:srgbClr val="73281D"/>
                  </a:solidFill>
                </a:ln>
                <a:solidFill>
                  <a:schemeClr val="accent2">
                    <a:lumMod val="75000"/>
                  </a:schemeClr>
                </a:solidFill>
                <a:ea typeface="inpin heiti" panose="00000500000000000000" pitchFamily="2" charset="-122"/>
                <a:sym typeface="inpin heiti" panose="00000500000000000000" pitchFamily="2" charset="-122"/>
              </a:rPr>
              <a:t>1. </a:t>
            </a:r>
            <a:r>
              <a:rPr lang="vi-VN" altLang="zh-CN" sz="4400" b="1" dirty="0">
                <a:ln>
                  <a:solidFill>
                    <a:srgbClr val="73281D"/>
                  </a:solidFill>
                </a:ln>
                <a:solidFill>
                  <a:schemeClr val="accent2">
                    <a:lumMod val="75000"/>
                  </a:schemeClr>
                </a:solidFill>
                <a:ea typeface="inpin heiti" panose="00000500000000000000" pitchFamily="2" charset="-122"/>
                <a:sym typeface="inpin heiti" panose="00000500000000000000" pitchFamily="2" charset="-122"/>
              </a:rPr>
              <a:t>Dựa vào dàn ý đã lập trong hoạt động Viết ở Bài 22, viết bài văn theo yêu cầu của đề bài.</a:t>
            </a:r>
            <a:endParaRPr lang="zh-CN" altLang="en-US" sz="4400" b="1" dirty="0">
              <a:ln>
                <a:solidFill>
                  <a:srgbClr val="73281D"/>
                </a:solidFill>
              </a:ln>
              <a:solidFill>
                <a:schemeClr val="accent2">
                  <a:lumMod val="75000"/>
                </a:schemeClr>
              </a:solidFill>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4018694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441960" y="304800"/>
            <a:ext cx="11414760" cy="6416039"/>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A87ED16F-CFA5-C1BF-35A5-A094CE9E0999}"/>
              </a:ext>
            </a:extLst>
          </p:cNvPr>
          <p:cNvSpPr txBox="1"/>
          <p:nvPr/>
        </p:nvSpPr>
        <p:spPr>
          <a:xfrm>
            <a:off x="590550" y="704850"/>
            <a:ext cx="11039475" cy="5847755"/>
          </a:xfrm>
          <a:prstGeom prst="rect">
            <a:avLst/>
          </a:prstGeom>
          <a:noFill/>
        </p:spPr>
        <p:txBody>
          <a:bodyPr wrap="square" rtlCol="0">
            <a:spAutoFit/>
          </a:bodyPr>
          <a:lstStyle/>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a:p>
            <a:pPr algn="just"/>
            <a:r>
              <a:rPr lang="vi-VN" sz="2200" b="0" i="0" dirty="0">
                <a:solidFill>
                  <a:srgbClr val="000000"/>
                </a:solidFill>
                <a:effectLst/>
                <a:latin typeface="Cambria" panose="02040503050406030204" pitchFamily="18" charset="0"/>
                <a:ea typeface="Cambria" panose="02040503050406030204" pitchFamily="18" charset="0"/>
              </a:rPr>
              <a:t>Cây phượng cao lắm, cao hơn cả tầng ba của tòa nhà em học. Thân cây to lớn đến phải hai bạn học sinh ôm vẫn chưa xuể. Lớp vỏ trên thân cây sần sùi, hằn từng khe, rãnh như là mặt ruộng vào mùa hạn. Bộ rễ của cây thì chắc hẳn rất to và dài. Vì chỉ với một phần nhô trên mặt đất đã to hơn cả bắp tay rồi.</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Cành chính của cây phượng thì chỉ gồm bốn cành. Nhưng từ đó, tỏa ra nhiều cành phụ lắm. Chúng đan vào nhau tạo thành một chiếc ô khổng lồ che bóng mát cho chúng em vui chơi. Khi mùa hè đến, cây phượng nở hoa đỏ rực. Những cánh hoa mỏng manh như cánh gián, đỏ tươi hơn cả mặt trời trở thành tín hiệu báo cho chúng em sắp kết thúc năm học.</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a:p>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44643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365760" y="656430"/>
            <a:ext cx="11414760" cy="5283359"/>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文本框 26">
            <a:extLst>
              <a:ext uri="{FF2B5EF4-FFF2-40B4-BE49-F238E27FC236}">
                <a16:creationId xmlns:a16="http://schemas.microsoft.com/office/drawing/2014/main" id="{5CFE20F0-350F-BBDC-3404-28A0CF48A61D}"/>
              </a:ext>
            </a:extLst>
          </p:cNvPr>
          <p:cNvSpPr txBox="1"/>
          <p:nvPr/>
        </p:nvSpPr>
        <p:spPr>
          <a:xfrm>
            <a:off x="838200" y="2248866"/>
            <a:ext cx="4237693" cy="1569660"/>
          </a:xfrm>
          <a:prstGeom prst="rect">
            <a:avLst/>
          </a:prstGeom>
          <a:noFill/>
          <a:ln w="57150">
            <a:noFill/>
            <a:prstDash val="sysDot"/>
          </a:ln>
        </p:spPr>
        <p:txBody>
          <a:bodyPr wrap="square" rtlCol="0">
            <a:spAutoFit/>
            <a:scene3d>
              <a:camera prst="orthographicFront"/>
              <a:lightRig rig="threePt" dir="t"/>
            </a:scene3d>
            <a:sp3d extrusionH="57150">
              <a:bevelT w="57150" h="38100" prst="artDeco"/>
            </a:sp3d>
          </a:bodyPr>
          <a:lstStyle/>
          <a:p>
            <a:pPr lvl="0" algn="ctr">
              <a:defRPr/>
            </a:pP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2.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Đọc</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soát</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và</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chỉnh</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sửa</a:t>
            </a:r>
            <a:endParaRPr kumimoji="0" lang="zh-CN" altLang="en-US" sz="4800" b="1" i="0" u="none" strike="noStrike" kern="1200" cap="none" spc="0" normalizeH="0" baseline="0" noProof="0" dirty="0">
              <a:ln>
                <a:solidFill>
                  <a:srgbClr val="73281D"/>
                </a:solidFill>
              </a:ln>
              <a:solidFill>
                <a:srgbClr val="00B050"/>
              </a:solidFill>
              <a:effectLst/>
              <a:uLnTx/>
              <a:uFillTx/>
              <a:latin typeface="Calibri" panose="020F0502020204030204"/>
              <a:ea typeface="inpin heiti" panose="00000500000000000000" pitchFamily="2" charset="-122"/>
              <a:sym typeface="inpin heiti" panose="00000500000000000000" pitchFamily="2" charset="-122"/>
            </a:endParaRPr>
          </a:p>
        </p:txBody>
      </p:sp>
      <p:pic>
        <p:nvPicPr>
          <p:cNvPr id="21" name="Picture 20">
            <a:extLst>
              <a:ext uri="{FF2B5EF4-FFF2-40B4-BE49-F238E27FC236}">
                <a16:creationId xmlns:a16="http://schemas.microsoft.com/office/drawing/2014/main" id="{F5DA1FE8-4816-D167-AB06-CC159838A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637" y="1115480"/>
            <a:ext cx="3792041" cy="4700423"/>
          </a:xfrm>
          <a:prstGeom prst="rect">
            <a:avLst/>
          </a:prstGeom>
        </p:spPr>
      </p:pic>
      <p:pic>
        <p:nvPicPr>
          <p:cNvPr id="22" name="Picture 21">
            <a:extLst>
              <a:ext uri="{FF2B5EF4-FFF2-40B4-BE49-F238E27FC236}">
                <a16:creationId xmlns:a16="http://schemas.microsoft.com/office/drawing/2014/main" id="{BE4ECB8B-2F04-B57A-BADD-C62690608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038" y="1336531"/>
            <a:ext cx="3822523" cy="4700423"/>
          </a:xfrm>
          <a:prstGeom prst="rect">
            <a:avLst/>
          </a:prstGeom>
        </p:spPr>
      </p:pic>
    </p:spTree>
    <p:extLst>
      <p:ext uri="{BB962C8B-B14F-4D97-AF65-F5344CB8AC3E}">
        <p14:creationId xmlns:p14="http://schemas.microsoft.com/office/powerpoint/2010/main" val="206043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666750" y="320040"/>
            <a:ext cx="11129010" cy="623316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 name="Group 2"/>
          <p:cNvGrpSpPr/>
          <p:nvPr/>
        </p:nvGrpSpPr>
        <p:grpSpPr>
          <a:xfrm>
            <a:off x="0" y="0"/>
            <a:ext cx="2778033" cy="2021477"/>
            <a:chOff x="-112938" y="-136900"/>
            <a:chExt cx="2778033" cy="2021477"/>
          </a:xfrm>
        </p:grpSpPr>
        <p:pic>
          <p:nvPicPr>
            <p:cNvPr id="4" name="图片 3">
              <a:extLst>
                <a:ext uri="{FF2B5EF4-FFF2-40B4-BE49-F238E27FC236}">
                  <a16:creationId xmlns:a16="http://schemas.microsoft.com/office/drawing/2014/main" id="{B7A0E323-DE29-4FD5-8BC8-518F12A68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9" y="-136900"/>
              <a:ext cx="2021477" cy="2021477"/>
            </a:xfrm>
            <a:prstGeom prst="rect">
              <a:avLst/>
            </a:prstGeom>
            <a:effectLst>
              <a:outerShdw blurRad="63500" algn="ctr" rotWithShape="0">
                <a:prstClr val="black">
                  <a:alpha val="40000"/>
                </a:prstClr>
              </a:outerShdw>
            </a:effectLst>
          </p:spPr>
        </p:pic>
        <p:sp>
          <p:nvSpPr>
            <p:cNvPr id="8" name="文本框 7">
              <a:extLst>
                <a:ext uri="{FF2B5EF4-FFF2-40B4-BE49-F238E27FC236}">
                  <a16:creationId xmlns:a16="http://schemas.microsoft.com/office/drawing/2014/main" id="{1D6364E0-59CB-4101-AE19-2F2E2D506119}"/>
                </a:ext>
              </a:extLst>
            </p:cNvPr>
            <p:cNvSpPr txBox="1"/>
            <p:nvPr/>
          </p:nvSpPr>
          <p:spPr>
            <a:xfrm>
              <a:off x="-112938" y="483585"/>
              <a:ext cx="27780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a)</a:t>
              </a:r>
              <a:endParaRPr kumimoji="0" lang="zh-CN" altLang="en-US"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endParaRPr>
            </a:p>
          </p:txBody>
        </p:sp>
      </p:grpSp>
      <p:sp>
        <p:nvSpPr>
          <p:cNvPr id="5" name="Rectangle 4"/>
          <p:cNvSpPr/>
          <p:nvPr/>
        </p:nvSpPr>
        <p:spPr>
          <a:xfrm>
            <a:off x="2053319" y="483585"/>
            <a:ext cx="9471931" cy="707886"/>
          </a:xfrm>
          <a:prstGeom prst="rect">
            <a:avLst/>
          </a:prstGeom>
        </p:spPr>
        <p:txBody>
          <a:bodyPr wrap="square">
            <a:spAutoFit/>
          </a:bodyPr>
          <a:lstStyle/>
          <a:p>
            <a:pPr lvl="0" algn="ctr">
              <a:defRPr/>
            </a:pP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a.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Đọc</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lại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bài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của</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em</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để</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phát</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hiện</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lỗi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0" name="Picture 9">
            <a:extLst>
              <a:ext uri="{FF2B5EF4-FFF2-40B4-BE49-F238E27FC236}">
                <a16:creationId xmlns:a16="http://schemas.microsoft.com/office/drawing/2014/main" id="{9A38C6D6-35A9-5F44-8DB2-259A2A1A2870}"/>
              </a:ext>
            </a:extLst>
          </p:cNvPr>
          <p:cNvPicPr>
            <a:picLocks noChangeAspect="1"/>
          </p:cNvPicPr>
          <p:nvPr/>
        </p:nvPicPr>
        <p:blipFill>
          <a:blip r:embed="rId4"/>
          <a:stretch>
            <a:fillRect/>
          </a:stretch>
        </p:blipFill>
        <p:spPr>
          <a:xfrm>
            <a:off x="876300" y="2552700"/>
            <a:ext cx="3486150" cy="1299920"/>
          </a:xfrm>
          <a:prstGeom prst="rect">
            <a:avLst/>
          </a:prstGeom>
        </p:spPr>
      </p:pic>
      <p:pic>
        <p:nvPicPr>
          <p:cNvPr id="26" name="Picture 25">
            <a:extLst>
              <a:ext uri="{FF2B5EF4-FFF2-40B4-BE49-F238E27FC236}">
                <a16:creationId xmlns:a16="http://schemas.microsoft.com/office/drawing/2014/main" id="{8400309B-50D4-B89F-F6F6-DA430CDEBF0D}"/>
              </a:ext>
            </a:extLst>
          </p:cNvPr>
          <p:cNvPicPr>
            <a:picLocks noChangeAspect="1"/>
          </p:cNvPicPr>
          <p:nvPr/>
        </p:nvPicPr>
        <p:blipFill>
          <a:blip r:embed="rId5"/>
          <a:stretch>
            <a:fillRect/>
          </a:stretch>
        </p:blipFill>
        <p:spPr>
          <a:xfrm>
            <a:off x="4429124" y="2466975"/>
            <a:ext cx="3781213" cy="1466850"/>
          </a:xfrm>
          <a:prstGeom prst="rect">
            <a:avLst/>
          </a:prstGeom>
        </p:spPr>
      </p:pic>
      <p:pic>
        <p:nvPicPr>
          <p:cNvPr id="28" name="Picture 27">
            <a:extLst>
              <a:ext uri="{FF2B5EF4-FFF2-40B4-BE49-F238E27FC236}">
                <a16:creationId xmlns:a16="http://schemas.microsoft.com/office/drawing/2014/main" id="{D5BAC859-524D-77EB-7DBD-DCB59A8E630B}"/>
              </a:ext>
            </a:extLst>
          </p:cNvPr>
          <p:cNvPicPr>
            <a:picLocks noChangeAspect="1"/>
          </p:cNvPicPr>
          <p:nvPr/>
        </p:nvPicPr>
        <p:blipFill>
          <a:blip r:embed="rId6"/>
          <a:stretch>
            <a:fillRect/>
          </a:stretch>
        </p:blipFill>
        <p:spPr>
          <a:xfrm>
            <a:off x="8134350" y="2514600"/>
            <a:ext cx="3448812" cy="1390650"/>
          </a:xfrm>
          <a:prstGeom prst="rect">
            <a:avLst/>
          </a:prstGeom>
        </p:spPr>
      </p:pic>
    </p:spTree>
    <p:extLst>
      <p:ext uri="{BB962C8B-B14F-4D97-AF65-F5344CB8AC3E}">
        <p14:creationId xmlns:p14="http://schemas.microsoft.com/office/powerpoint/2010/main" val="694426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666750" y="320040"/>
            <a:ext cx="11129010" cy="623316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 name="Group 2"/>
          <p:cNvGrpSpPr/>
          <p:nvPr/>
        </p:nvGrpSpPr>
        <p:grpSpPr>
          <a:xfrm>
            <a:off x="0" y="0"/>
            <a:ext cx="2778033" cy="2021477"/>
            <a:chOff x="-112938" y="-136900"/>
            <a:chExt cx="2778033" cy="2021477"/>
          </a:xfrm>
        </p:grpSpPr>
        <p:pic>
          <p:nvPicPr>
            <p:cNvPr id="4" name="图片 3">
              <a:extLst>
                <a:ext uri="{FF2B5EF4-FFF2-40B4-BE49-F238E27FC236}">
                  <a16:creationId xmlns:a16="http://schemas.microsoft.com/office/drawing/2014/main" id="{B7A0E323-DE29-4FD5-8BC8-518F12A68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9" y="-136900"/>
              <a:ext cx="2021477" cy="2021477"/>
            </a:xfrm>
            <a:prstGeom prst="rect">
              <a:avLst/>
            </a:prstGeom>
            <a:effectLst>
              <a:outerShdw blurRad="63500" algn="ctr" rotWithShape="0">
                <a:prstClr val="black">
                  <a:alpha val="40000"/>
                </a:prstClr>
              </a:outerShdw>
            </a:effectLst>
          </p:spPr>
        </p:pic>
        <p:sp>
          <p:nvSpPr>
            <p:cNvPr id="8" name="文本框 7">
              <a:extLst>
                <a:ext uri="{FF2B5EF4-FFF2-40B4-BE49-F238E27FC236}">
                  <a16:creationId xmlns:a16="http://schemas.microsoft.com/office/drawing/2014/main" id="{1D6364E0-59CB-4101-AE19-2F2E2D506119}"/>
                </a:ext>
              </a:extLst>
            </p:cNvPr>
            <p:cNvSpPr txBox="1"/>
            <p:nvPr/>
          </p:nvSpPr>
          <p:spPr>
            <a:xfrm>
              <a:off x="-112938" y="483585"/>
              <a:ext cx="27780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b)</a:t>
              </a:r>
              <a:endParaRPr kumimoji="0" lang="zh-CN" altLang="en-US"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cs typeface="+mn-cs"/>
              </a:endParaRPr>
            </a:p>
          </p:txBody>
        </p:sp>
      </p:grpSp>
      <p:sp>
        <p:nvSpPr>
          <p:cNvPr id="5" name="Rectangle 4"/>
          <p:cNvSpPr/>
          <p:nvPr/>
        </p:nvSpPr>
        <p:spPr>
          <a:xfrm>
            <a:off x="1691369" y="474060"/>
            <a:ext cx="947193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Chỉnh</a:t>
            </a:r>
            <a:r>
              <a:rPr kumimoji="0" lang="en-US" sz="4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sửa</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6" name="图片 3">
            <a:extLst>
              <a:ext uri="{FF2B5EF4-FFF2-40B4-BE49-F238E27FC236}">
                <a16:creationId xmlns:a16="http://schemas.microsoft.com/office/drawing/2014/main" id="{9E9B6825-D8BA-AF3D-0345-C88837DD17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0732" y="3676651"/>
            <a:ext cx="5607801" cy="2771602"/>
          </a:xfrm>
          <a:prstGeom prst="rect">
            <a:avLst/>
          </a:prstGeom>
        </p:spPr>
      </p:pic>
      <p:pic>
        <p:nvPicPr>
          <p:cNvPr id="7" name="Picture 6">
            <a:extLst>
              <a:ext uri="{FF2B5EF4-FFF2-40B4-BE49-F238E27FC236}">
                <a16:creationId xmlns:a16="http://schemas.microsoft.com/office/drawing/2014/main" id="{88A5194F-FA29-E759-AA65-C81F77CE9A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7425" y="-137848"/>
            <a:ext cx="9305925" cy="5024173"/>
          </a:xfrm>
          <a:prstGeom prst="rect">
            <a:avLst/>
          </a:prstGeom>
        </p:spPr>
      </p:pic>
      <p:sp>
        <p:nvSpPr>
          <p:cNvPr id="9" name="Rectangle 8">
            <a:extLst>
              <a:ext uri="{FF2B5EF4-FFF2-40B4-BE49-F238E27FC236}">
                <a16:creationId xmlns:a16="http://schemas.microsoft.com/office/drawing/2014/main" id="{C00CB5BE-A237-B9B8-1DD9-4CE10094FA94}"/>
              </a:ext>
            </a:extLst>
          </p:cNvPr>
          <p:cNvSpPr/>
          <p:nvPr/>
        </p:nvSpPr>
        <p:spPr>
          <a:xfrm>
            <a:off x="2733675" y="2040326"/>
            <a:ext cx="6638925" cy="954107"/>
          </a:xfrm>
          <a:prstGeom prst="rect">
            <a:avLst/>
          </a:prstGeom>
        </p:spPr>
        <p:txBody>
          <a:bodyPr wrap="square">
            <a:spAutoFit/>
          </a:bodyPr>
          <a:lstStyle/>
          <a:p>
            <a:pPr lvl="1" algn="ctr"/>
            <a:r>
              <a:rPr lang="vi-VN" sz="2800" b="1" dirty="0">
                <a:solidFill>
                  <a:schemeClr val="accent2">
                    <a:lumMod val="50000"/>
                  </a:schemeClr>
                </a:solidFill>
              </a:rPr>
              <a:t>Sửa lỗi trực tiếp vào bài hoặc ghi vào sổ tay những lỗi cần sửa.</a:t>
            </a:r>
            <a:endParaRPr lang="en-US" sz="2800" b="1" dirty="0">
              <a:solidFill>
                <a:schemeClr val="accent2">
                  <a:lumMod val="50000"/>
                </a:schemeClr>
              </a:solidFill>
            </a:endParaRPr>
          </a:p>
        </p:txBody>
      </p:sp>
    </p:spTree>
    <p:extLst>
      <p:ext uri="{BB962C8B-B14F-4D97-AF65-F5344CB8AC3E}">
        <p14:creationId xmlns:p14="http://schemas.microsoft.com/office/powerpoint/2010/main" val="2464756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640E7B-118E-E561-DD79-872156C27E8C}"/>
              </a:ext>
            </a:extLst>
          </p:cNvPr>
          <p:cNvPicPr>
            <a:picLocks noChangeAspect="1"/>
          </p:cNvPicPr>
          <p:nvPr/>
        </p:nvPicPr>
        <p:blipFill>
          <a:blip r:embed="rId2"/>
          <a:stretch>
            <a:fillRect/>
          </a:stretch>
        </p:blipFill>
        <p:spPr>
          <a:xfrm flipH="1">
            <a:off x="8200704" y="1142884"/>
            <a:ext cx="2566003" cy="5541307"/>
          </a:xfrm>
          <a:prstGeom prst="rect">
            <a:avLst/>
          </a:prstGeom>
        </p:spPr>
      </p:pic>
      <p:grpSp>
        <p:nvGrpSpPr>
          <p:cNvPr id="5" name="Group 4">
            <a:extLst>
              <a:ext uri="{FF2B5EF4-FFF2-40B4-BE49-F238E27FC236}">
                <a16:creationId xmlns:a16="http://schemas.microsoft.com/office/drawing/2014/main" id="{44857776-84A0-D79D-098A-38BED99E04F8}"/>
              </a:ext>
            </a:extLst>
          </p:cNvPr>
          <p:cNvGrpSpPr/>
          <p:nvPr/>
        </p:nvGrpSpPr>
        <p:grpSpPr>
          <a:xfrm>
            <a:off x="466725" y="-228269"/>
            <a:ext cx="8686800" cy="6209969"/>
            <a:chOff x="4570639" y="-364423"/>
            <a:chExt cx="5911060" cy="3944081"/>
          </a:xfrm>
        </p:grpSpPr>
        <p:pic>
          <p:nvPicPr>
            <p:cNvPr id="6" name="图片 12">
              <a:extLst>
                <a:ext uri="{FF2B5EF4-FFF2-40B4-BE49-F238E27FC236}">
                  <a16:creationId xmlns:a16="http://schemas.microsoft.com/office/drawing/2014/main" id="{636F7F2D-FD04-F188-495E-C7EF3E9DF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639" y="-364423"/>
              <a:ext cx="5911060" cy="3944081"/>
            </a:xfrm>
            <a:prstGeom prst="rect">
              <a:avLst/>
            </a:prstGeom>
          </p:spPr>
        </p:pic>
        <p:sp>
          <p:nvSpPr>
            <p:cNvPr id="7" name="TextBox 6">
              <a:extLst>
                <a:ext uri="{FF2B5EF4-FFF2-40B4-BE49-F238E27FC236}">
                  <a16:creationId xmlns:a16="http://schemas.microsoft.com/office/drawing/2014/main" id="{31ACE016-DB57-F2C7-4FA4-6B8EA16E5863}"/>
                </a:ext>
              </a:extLst>
            </p:cNvPr>
            <p:cNvSpPr txBox="1"/>
            <p:nvPr/>
          </p:nvSpPr>
          <p:spPr>
            <a:xfrm>
              <a:off x="5303644" y="562496"/>
              <a:ext cx="3978129" cy="21630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Về</a:t>
              </a:r>
              <a:r>
                <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nhà</a:t>
              </a:r>
              <a:r>
                <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a:t>
              </a:r>
              <a:r>
                <a:rPr kumimoji="0" lang="vi-VN"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Trao đổi với người thân về bài văn tả cây em đã viết và xin ý kiến góp ý.</a:t>
              </a:r>
              <a:endParaRPr kumimoji="0" lang="en-GB"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5909884"/>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8" name="图片 7">
            <a:extLst>
              <a:ext uri="{FF2B5EF4-FFF2-40B4-BE49-F238E27FC236}">
                <a16:creationId xmlns:a16="http://schemas.microsoft.com/office/drawing/2014/main" id="{02F1AEF5-2BFD-4979-9ECC-DCDD42767BB1}"/>
              </a:ext>
            </a:extLst>
          </p:cNvPr>
          <p:cNvPicPr>
            <a:picLocks noChangeAspect="1"/>
          </p:cNvPicPr>
          <p:nvPr/>
        </p:nvPicPr>
        <p:blipFill>
          <a:blip r:embed="rId3" cstate="print">
            <a:extLst>
              <a:ext uri="{28A0092B-C50C-407E-A947-70E740481C1C}">
                <a14:useLocalDpi xmlns:a14="http://schemas.microsoft.com/office/drawing/2010/main" val="0"/>
              </a:ext>
            </a:extLst>
          </a:blip>
          <a:srcRect l="1492" t="20190" b="18095"/>
          <a:stretch>
            <a:fillRect/>
          </a:stretch>
        </p:blipFill>
        <p:spPr>
          <a:xfrm>
            <a:off x="1563188" y="427826"/>
            <a:ext cx="8752114" cy="5483117"/>
          </a:xfrm>
          <a:custGeom>
            <a:avLst/>
            <a:gdLst>
              <a:gd name="connsiteX0" fmla="*/ 0 w 6755674"/>
              <a:gd name="connsiteY0" fmla="*/ 0 h 4232366"/>
              <a:gd name="connsiteX1" fmla="*/ 6755674 w 6755674"/>
              <a:gd name="connsiteY1" fmla="*/ 0 h 4232366"/>
              <a:gd name="connsiteX2" fmla="*/ 6755674 w 6755674"/>
              <a:gd name="connsiteY2" fmla="*/ 4232366 h 4232366"/>
              <a:gd name="connsiteX3" fmla="*/ 0 w 6755674"/>
              <a:gd name="connsiteY3" fmla="*/ 4232366 h 4232366"/>
            </a:gdLst>
            <a:ahLst/>
            <a:cxnLst>
              <a:cxn ang="0">
                <a:pos x="connsiteX0" y="connsiteY0"/>
              </a:cxn>
              <a:cxn ang="0">
                <a:pos x="connsiteX1" y="connsiteY1"/>
              </a:cxn>
              <a:cxn ang="0">
                <a:pos x="connsiteX2" y="connsiteY2"/>
              </a:cxn>
              <a:cxn ang="0">
                <a:pos x="connsiteX3" y="connsiteY3"/>
              </a:cxn>
            </a:cxnLst>
            <a:rect l="l" t="t" r="r" b="b"/>
            <a:pathLst>
              <a:path w="6755674" h="4232366">
                <a:moveTo>
                  <a:pt x="0" y="0"/>
                </a:moveTo>
                <a:lnTo>
                  <a:pt x="6755674" y="0"/>
                </a:lnTo>
                <a:lnTo>
                  <a:pt x="6755674" y="4232366"/>
                </a:lnTo>
                <a:lnTo>
                  <a:pt x="0" y="4232366"/>
                </a:lnTo>
                <a:close/>
              </a:path>
            </a:pathLst>
          </a:custGeom>
        </p:spPr>
      </p:pic>
      <p:pic>
        <p:nvPicPr>
          <p:cNvPr id="3" name="Picture 2">
            <a:extLst>
              <a:ext uri="{FF2B5EF4-FFF2-40B4-BE49-F238E27FC236}">
                <a16:creationId xmlns:a16="http://schemas.microsoft.com/office/drawing/2014/main" id="{F56CE1E3-F68F-774C-C215-93E454BA0A77}"/>
              </a:ext>
            </a:extLst>
          </p:cNvPr>
          <p:cNvPicPr>
            <a:picLocks noChangeAspect="1"/>
          </p:cNvPicPr>
          <p:nvPr/>
        </p:nvPicPr>
        <p:blipFill>
          <a:blip r:embed="rId4"/>
          <a:stretch>
            <a:fillRect/>
          </a:stretch>
        </p:blipFill>
        <p:spPr>
          <a:xfrm>
            <a:off x="2737980" y="2434512"/>
            <a:ext cx="6163590" cy="1798476"/>
          </a:xfrm>
          <a:prstGeom prst="rect">
            <a:avLst/>
          </a:prstGeom>
        </p:spPr>
      </p:pic>
    </p:spTree>
    <p:extLst>
      <p:ext uri="{BB962C8B-B14F-4D97-AF65-F5344CB8AC3E}">
        <p14:creationId xmlns:p14="http://schemas.microsoft.com/office/powerpoint/2010/main" val="396484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100</TotalTime>
  <Words>478</Words>
  <Application>Microsoft Office PowerPoint</Application>
  <PresentationFormat>Widescreen</PresentationFormat>
  <Paragraphs>17</Paragraphs>
  <Slides>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等线</vt:lpstr>
      <vt:lpstr>Arial</vt:lpstr>
      <vt:lpstr>Calibri</vt:lpstr>
      <vt:lpstr>Cambria</vt:lpstr>
      <vt:lpstr>inpin heiti</vt:lpstr>
      <vt:lpstr>UTM Avo</vt:lpstr>
      <vt:lpstr>字魂59号-创粗黑</vt:lpstr>
      <vt:lpstr>1_Office 主题​​</vt:lpstr>
      <vt:lpstr>6_Office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13</cp:revision>
  <dcterms:created xsi:type="dcterms:W3CDTF">2024-01-08T03:00:03Z</dcterms:created>
  <dcterms:modified xsi:type="dcterms:W3CDTF">2025-03-26T03:03:44Z</dcterms:modified>
  <cp:category>9Slide.vn</cp:category>
</cp:coreProperties>
</file>