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78" r:id="rId2"/>
    <p:sldId id="300" r:id="rId3"/>
    <p:sldId id="356" r:id="rId4"/>
    <p:sldId id="353" r:id="rId5"/>
    <p:sldId id="373" r:id="rId6"/>
    <p:sldId id="376" r:id="rId7"/>
    <p:sldId id="374" r:id="rId8"/>
    <p:sldId id="377" r:id="rId9"/>
    <p:sldId id="375" r:id="rId10"/>
    <p:sldId id="378" r:id="rId11"/>
    <p:sldId id="362" r:id="rId12"/>
    <p:sldId id="379" r:id="rId13"/>
    <p:sldId id="380" r:id="rId14"/>
    <p:sldId id="369" r:id="rId15"/>
    <p:sldId id="32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746" autoAdjust="0"/>
  </p:normalViewPr>
  <p:slideViewPr>
    <p:cSldViewPr snapToGrid="0">
      <p:cViewPr varScale="1">
        <p:scale>
          <a:sx n="90" d="100"/>
          <a:sy n="90" d="100"/>
        </p:scale>
        <p:origin x="13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D7185-44FF-486D-919B-AB36DBFC9C79}"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502B3-0FB2-4AA4-87F1-27D6A266C234}" type="slidenum">
              <a:rPr lang="en-US" smtClean="0"/>
              <a:t>‹#›</a:t>
            </a:fld>
            <a:endParaRPr lang="en-US"/>
          </a:p>
        </p:txBody>
      </p:sp>
    </p:spTree>
    <p:extLst>
      <p:ext uri="{BB962C8B-B14F-4D97-AF65-F5344CB8AC3E}">
        <p14:creationId xmlns:p14="http://schemas.microsoft.com/office/powerpoint/2010/main" val="280576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9F871-3276-44C1-B83E-BB29172DD8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414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CB08-81EA-C272-8EE7-5C02510D3A6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663BB4-FFB8-9EBB-DEFB-C4AD63D62A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53CAC1-9652-812E-EC3F-950895615B3F}"/>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3/26/2025</a:t>
            </a:fld>
            <a:endParaRPr lang="en-US"/>
          </a:p>
        </p:txBody>
      </p:sp>
      <p:sp>
        <p:nvSpPr>
          <p:cNvPr id="5" name="Footer Placeholder 4">
            <a:extLst>
              <a:ext uri="{FF2B5EF4-FFF2-40B4-BE49-F238E27FC236}">
                <a16:creationId xmlns:a16="http://schemas.microsoft.com/office/drawing/2014/main" id="{34128EF7-11B9-E606-C6DA-6BED6B52F1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59CB18-E25C-FF20-7203-3343BC5865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42090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7518-C565-4B12-0FB3-DE6246FB2A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99B653-273E-646A-072C-4A46885D6B5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B8ED2-6099-A12E-0ED9-E35C591F3F3A}"/>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3/26/2025</a:t>
            </a:fld>
            <a:endParaRPr lang="en-US"/>
          </a:p>
        </p:txBody>
      </p:sp>
      <p:sp>
        <p:nvSpPr>
          <p:cNvPr id="5" name="Footer Placeholder 4">
            <a:extLst>
              <a:ext uri="{FF2B5EF4-FFF2-40B4-BE49-F238E27FC236}">
                <a16:creationId xmlns:a16="http://schemas.microsoft.com/office/drawing/2014/main" id="{A37E7F1F-7A3A-F558-FE08-3FAB54CD5F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8A35E0-FE32-C8C1-B1C1-A39961914A02}"/>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649921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8849EB-E856-C85A-F401-F59DF6399AF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06DB01-855F-9278-EFB8-993390FE6B4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C7480-019B-3DE5-A749-A0136881EAE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3/26/2025</a:t>
            </a:fld>
            <a:endParaRPr lang="en-US"/>
          </a:p>
        </p:txBody>
      </p:sp>
      <p:sp>
        <p:nvSpPr>
          <p:cNvPr id="5" name="Footer Placeholder 4">
            <a:extLst>
              <a:ext uri="{FF2B5EF4-FFF2-40B4-BE49-F238E27FC236}">
                <a16:creationId xmlns:a16="http://schemas.microsoft.com/office/drawing/2014/main" id="{6BFA4ED7-9B33-AC9B-CE63-72EB660F30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156F7B-D2CB-63DA-35FC-96C5C82E4A0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576996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2025/3/26</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76738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2025/3/26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50768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2025/3/26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75481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4526B-D370-D30D-8436-859EFF00BA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471D5B2-D70C-74A7-F946-C4BCBA3A111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F6E26-F772-2E0F-C59D-131FD216420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3/26/2025</a:t>
            </a:fld>
            <a:endParaRPr lang="en-US"/>
          </a:p>
        </p:txBody>
      </p:sp>
      <p:sp>
        <p:nvSpPr>
          <p:cNvPr id="5" name="Footer Placeholder 4">
            <a:extLst>
              <a:ext uri="{FF2B5EF4-FFF2-40B4-BE49-F238E27FC236}">
                <a16:creationId xmlns:a16="http://schemas.microsoft.com/office/drawing/2014/main" id="{F5669974-FA8A-5E05-D45A-8768B6A2C5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EE2117-1130-537A-8F42-79AB81D737B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0545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90BC-7500-C3DF-0E7A-0D549865C5B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0C855-8F6E-FDC3-400E-0011D26CEF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0261EE-4A2B-07BD-2CD4-B832D8EE7E4E}"/>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3/26/2025</a:t>
            </a:fld>
            <a:endParaRPr lang="en-US"/>
          </a:p>
        </p:txBody>
      </p:sp>
      <p:sp>
        <p:nvSpPr>
          <p:cNvPr id="5" name="Footer Placeholder 4">
            <a:extLst>
              <a:ext uri="{FF2B5EF4-FFF2-40B4-BE49-F238E27FC236}">
                <a16:creationId xmlns:a16="http://schemas.microsoft.com/office/drawing/2014/main" id="{D0C2B855-A757-EE3C-1860-8A338469A0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ECDEBD-F6A2-CA42-D3D6-42DBA30C7515}"/>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89423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85D1-96C9-6E5E-EB2C-0F811F254D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05A70A4-B3E6-7231-89B6-7D075B64986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DF91F-9C9B-5478-BCDC-8F081025782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A7875C-3E27-EE72-EEF3-2E723E918DD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3/26/2025</a:t>
            </a:fld>
            <a:endParaRPr lang="en-US"/>
          </a:p>
        </p:txBody>
      </p:sp>
      <p:sp>
        <p:nvSpPr>
          <p:cNvPr id="6" name="Footer Placeholder 5">
            <a:extLst>
              <a:ext uri="{FF2B5EF4-FFF2-40B4-BE49-F238E27FC236}">
                <a16:creationId xmlns:a16="http://schemas.microsoft.com/office/drawing/2014/main" id="{3AC90D76-A590-3A5D-4C6D-94C12DFAE7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CA6FEB-D322-465A-5DEC-E65D5F49AA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75641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7F2-41DC-207A-44DC-037667206C8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8137399-7830-5935-EECD-C66FFB5DABC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922C2-36D7-8DC5-4AAF-C0D2F9C9532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5141B4-C706-E3DA-8230-9735C2C8AD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08064F-AB44-51B6-4FD1-C30F7CE45F3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820444-66E9-A01A-B557-D0FFFE651F4D}"/>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3/26/2025</a:t>
            </a:fld>
            <a:endParaRPr lang="en-US"/>
          </a:p>
        </p:txBody>
      </p:sp>
      <p:sp>
        <p:nvSpPr>
          <p:cNvPr id="8" name="Footer Placeholder 7">
            <a:extLst>
              <a:ext uri="{FF2B5EF4-FFF2-40B4-BE49-F238E27FC236}">
                <a16:creationId xmlns:a16="http://schemas.microsoft.com/office/drawing/2014/main" id="{7C46A7E6-278B-D13F-8A86-842178119C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5139544-B6E1-794A-8804-AB65D349B869}"/>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19412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F836-07C3-ACC3-0EAF-3651343B7CD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A5C4F1E-3C6E-FA44-5138-5179B290240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3/26/2025</a:t>
            </a:fld>
            <a:endParaRPr lang="en-US"/>
          </a:p>
        </p:txBody>
      </p:sp>
      <p:sp>
        <p:nvSpPr>
          <p:cNvPr id="4" name="Footer Placeholder 3">
            <a:extLst>
              <a:ext uri="{FF2B5EF4-FFF2-40B4-BE49-F238E27FC236}">
                <a16:creationId xmlns:a16="http://schemas.microsoft.com/office/drawing/2014/main" id="{0E145B87-D6A4-3F53-A837-6D3FCC714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0C39EF6-A320-37D2-F133-57F249CEC12F}"/>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85015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E5EE9-2AF6-44F9-56AE-9B926F9E161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3/26/2025</a:t>
            </a:fld>
            <a:endParaRPr lang="en-US"/>
          </a:p>
        </p:txBody>
      </p:sp>
      <p:sp>
        <p:nvSpPr>
          <p:cNvPr id="3" name="Footer Placeholder 2">
            <a:extLst>
              <a:ext uri="{FF2B5EF4-FFF2-40B4-BE49-F238E27FC236}">
                <a16:creationId xmlns:a16="http://schemas.microsoft.com/office/drawing/2014/main" id="{1E8BCEC7-BC07-373E-311B-BB1E2688C2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0543CE2-964C-88C2-E5C2-87CF899C9A5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13754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39BE-8B78-35CF-F633-A43A9537F0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10E6A6-C90C-A3D5-D2C8-070DEA4067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0964F5-DCC8-208F-599B-95EF673B9C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2DF64-3EF4-D41E-AD44-3FF413A76266}"/>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3/26/2025</a:t>
            </a:fld>
            <a:endParaRPr lang="en-US"/>
          </a:p>
        </p:txBody>
      </p:sp>
      <p:sp>
        <p:nvSpPr>
          <p:cNvPr id="6" name="Footer Placeholder 5">
            <a:extLst>
              <a:ext uri="{FF2B5EF4-FFF2-40B4-BE49-F238E27FC236}">
                <a16:creationId xmlns:a16="http://schemas.microsoft.com/office/drawing/2014/main" id="{0FCDA0B8-C8DC-85BF-5AB5-8C9EC1BA28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7C457EC-9C8C-AE63-A12A-C4C1944713AB}"/>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36819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1B74-0CCA-D2BF-FF25-12EDE23BB2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9F4222-1EE4-EFA1-25D5-F5FABB2BDE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2D58C0-6E50-F459-92C4-FC02E1CCF7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FF4333-6A06-C04E-ACBC-F72A696CB3D5}"/>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3/26/2025</a:t>
            </a:fld>
            <a:endParaRPr lang="en-US"/>
          </a:p>
        </p:txBody>
      </p:sp>
      <p:sp>
        <p:nvSpPr>
          <p:cNvPr id="6" name="Footer Placeholder 5">
            <a:extLst>
              <a:ext uri="{FF2B5EF4-FFF2-40B4-BE49-F238E27FC236}">
                <a16:creationId xmlns:a16="http://schemas.microsoft.com/office/drawing/2014/main" id="{C242D45B-719C-A961-5C7A-45161C2009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AA917E-99FA-A98B-3E8F-B74CA249E451}"/>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46555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227473A7-DF3E-39CD-195B-89F0E1F1FE5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a:extLst>
              <a:ext uri="{FF2B5EF4-FFF2-40B4-BE49-F238E27FC236}">
                <a16:creationId xmlns:a16="http://schemas.microsoft.com/office/drawing/2014/main" id="{E45E28E7-5749-461B-9771-3E52EA3AB958}"/>
              </a:ext>
            </a:extLst>
          </p:cNvPr>
          <p:cNvPicPr>
            <a:picLocks noChangeAspect="1"/>
          </p:cNvPicPr>
          <p:nvPr userDrawn="1"/>
        </p:nvPicPr>
        <p:blipFill>
          <a:blip r:embed="rId16"/>
          <a:stretch>
            <a:fillRect/>
          </a:stretch>
        </p:blipFill>
        <p:spPr>
          <a:xfrm>
            <a:off x="0" y="-1217814"/>
            <a:ext cx="13197062" cy="8075814"/>
          </a:xfrm>
          <a:prstGeom prst="rect">
            <a:avLst/>
          </a:prstGeom>
        </p:spPr>
      </p:pic>
    </p:spTree>
    <p:extLst>
      <p:ext uri="{BB962C8B-B14F-4D97-AF65-F5344CB8AC3E}">
        <p14:creationId xmlns:p14="http://schemas.microsoft.com/office/powerpoint/2010/main" val="16694144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8"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8.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8.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0.jpeg"/><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3.jpeg"/><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5.jpeg"/><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2719705"/>
            <a:ext cx="12192635" cy="4138295"/>
          </a:xfrm>
          <a:prstGeom prst="rect">
            <a:avLst/>
          </a:prstGeom>
        </p:spPr>
      </p:pic>
      <p:pic>
        <p:nvPicPr>
          <p:cNvPr id="3" name="图片 1" descr="图片1">
            <a:extLst>
              <a:ext uri="{FF2B5EF4-FFF2-40B4-BE49-F238E27FC236}">
                <a16:creationId xmlns:a16="http://schemas.microsoft.com/office/drawing/2014/main" id="{FE67CADB-6E3E-89AE-776D-4FD497D77AA3}"/>
              </a:ext>
            </a:extLst>
          </p:cNvPr>
          <p:cNvPicPr>
            <a:picLocks noChangeAspect="1"/>
          </p:cNvPicPr>
          <p:nvPr/>
        </p:nvPicPr>
        <p:blipFill>
          <a:blip r:embed="rId4"/>
          <a:stretch>
            <a:fillRect/>
          </a:stretch>
        </p:blipFill>
        <p:spPr>
          <a:xfrm>
            <a:off x="847724" y="323850"/>
            <a:ext cx="10601325" cy="6200775"/>
          </a:xfrm>
          <a:prstGeom prst="rect">
            <a:avLst/>
          </a:prstGeom>
        </p:spPr>
      </p:pic>
      <p:pic>
        <p:nvPicPr>
          <p:cNvPr id="7" name="Picture 6">
            <a:extLst>
              <a:ext uri="{FF2B5EF4-FFF2-40B4-BE49-F238E27FC236}">
                <a16:creationId xmlns:a16="http://schemas.microsoft.com/office/drawing/2014/main" id="{BCE9B736-BB93-C2C5-2142-BA501066D55C}"/>
              </a:ext>
            </a:extLst>
          </p:cNvPr>
          <p:cNvPicPr>
            <a:picLocks noChangeAspect="1"/>
          </p:cNvPicPr>
          <p:nvPr/>
        </p:nvPicPr>
        <p:blipFill>
          <a:blip r:embed="rId5"/>
          <a:stretch>
            <a:fillRect/>
          </a:stretch>
        </p:blipFill>
        <p:spPr>
          <a:xfrm>
            <a:off x="2243767" y="792783"/>
            <a:ext cx="7437765" cy="1786283"/>
          </a:xfrm>
          <a:prstGeom prst="rect">
            <a:avLst/>
          </a:prstGeom>
        </p:spPr>
      </p:pic>
      <p:pic>
        <p:nvPicPr>
          <p:cNvPr id="9" name="Picture 8">
            <a:extLst>
              <a:ext uri="{FF2B5EF4-FFF2-40B4-BE49-F238E27FC236}">
                <a16:creationId xmlns:a16="http://schemas.microsoft.com/office/drawing/2014/main" id="{D9E55106-C49C-E814-F656-BA455F3784A3}"/>
              </a:ext>
            </a:extLst>
          </p:cNvPr>
          <p:cNvPicPr>
            <a:picLocks noChangeAspect="1"/>
          </p:cNvPicPr>
          <p:nvPr/>
        </p:nvPicPr>
        <p:blipFill>
          <a:blip r:embed="rId6"/>
          <a:stretch>
            <a:fillRect/>
          </a:stretch>
        </p:blipFill>
        <p:spPr>
          <a:xfrm>
            <a:off x="1130364" y="2397106"/>
            <a:ext cx="10236071" cy="3359187"/>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763054" y="2471359"/>
            <a:ext cx="608604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2. </a:t>
            </a:r>
            <a:r>
              <a:rPr kumimoji="0" lang="en-US" sz="8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Lập</a:t>
            </a:r>
            <a:r>
              <a:rPr kumimoji="0" lang="en-US" sz="80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cs typeface="+mn-cs"/>
              </a:rPr>
              <a:t> </a:t>
            </a:r>
            <a:r>
              <a:rPr kumimoji="0" lang="en-US" sz="8000" b="1" i="0" u="none" strike="noStrike" kern="1200" cap="none" spc="0" normalizeH="0" noProof="0" dirty="0" err="1">
                <a:ln>
                  <a:noFill/>
                </a:ln>
                <a:solidFill>
                  <a:srgbClr val="00B0F0"/>
                </a:solidFill>
                <a:effectLst/>
                <a:uLnTx/>
                <a:uFillTx/>
                <a:latin typeface="Cambria" panose="02040503050406030204" pitchFamily="18" charset="0"/>
                <a:ea typeface="Cambria" panose="02040503050406030204" pitchFamily="18" charset="0"/>
                <a:cs typeface="+mn-cs"/>
              </a:rPr>
              <a:t>dàn</a:t>
            </a:r>
            <a:r>
              <a:rPr kumimoji="0" lang="en-US" sz="80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cs typeface="+mn-cs"/>
              </a:rPr>
              <a:t> ý</a:t>
            </a:r>
            <a:endParaRPr kumimoji="0" lang="en-US"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243554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graphicFrame>
        <p:nvGraphicFramePr>
          <p:cNvPr id="3" name="Table 8">
            <a:extLst>
              <a:ext uri="{FF2B5EF4-FFF2-40B4-BE49-F238E27FC236}">
                <a16:creationId xmlns:a16="http://schemas.microsoft.com/office/drawing/2014/main" id="{6C68F950-A051-050D-88AD-8E6232FD1906}"/>
              </a:ext>
            </a:extLst>
          </p:cNvPr>
          <p:cNvGraphicFramePr>
            <a:graphicFrameLocks noGrp="1"/>
          </p:cNvGraphicFramePr>
          <p:nvPr>
            <p:extLst>
              <p:ext uri="{D42A27DB-BD31-4B8C-83A1-F6EECF244321}">
                <p14:modId xmlns:p14="http://schemas.microsoft.com/office/powerpoint/2010/main" val="3986319157"/>
              </p:ext>
            </p:extLst>
          </p:nvPr>
        </p:nvGraphicFramePr>
        <p:xfrm>
          <a:off x="1163586" y="503903"/>
          <a:ext cx="9763433" cy="1233102"/>
        </p:xfrm>
        <a:graphic>
          <a:graphicData uri="http://schemas.openxmlformats.org/drawingml/2006/table">
            <a:tbl>
              <a:tblPr firstRow="1" bandRow="1">
                <a:tableStyleId>{21E4AEA4-8DFA-4A89-87EB-49C32662AFE0}</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r>
                        <a:rPr lang="en-US" sz="2600" b="1" kern="1200" dirty="0" err="1">
                          <a:solidFill>
                            <a:schemeClr val="dk1"/>
                          </a:solidFill>
                          <a:effectLst/>
                          <a:latin typeface="Cambria" panose="02040503050406030204" pitchFamily="18" charset="0"/>
                          <a:ea typeface="Cambria" panose="02040503050406030204" pitchFamily="18" charset="0"/>
                          <a:cs typeface="+mn-cs"/>
                        </a:rPr>
                        <a:t>Giới</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thiệu</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cây</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định</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tả</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theo</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cách</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mở</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bài</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trực</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tiếp</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hoặc</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gián</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tiếp</a:t>
                      </a:r>
                      <a:r>
                        <a:rPr lang="en-US" sz="2600" b="1" kern="1200" dirty="0">
                          <a:solidFill>
                            <a:schemeClr val="dk1"/>
                          </a:solidFill>
                          <a:effectLst/>
                          <a:latin typeface="Cambria" panose="02040503050406030204" pitchFamily="18" charset="0"/>
                          <a:ea typeface="Cambria" panose="02040503050406030204" pitchFamily="18" charset="0"/>
                          <a:cs typeface="+mn-cs"/>
                        </a:rPr>
                        <a:t>.</a:t>
                      </a:r>
                    </a:p>
                  </a:txBody>
                  <a:tcPr/>
                </a:tc>
                <a:extLst>
                  <a:ext uri="{0D108BD9-81ED-4DB2-BD59-A6C34878D82A}">
                    <a16:rowId xmlns:a16="http://schemas.microsoft.com/office/drawing/2014/main" val="901185074"/>
                  </a:ext>
                </a:extLst>
              </a:tr>
            </a:tbl>
          </a:graphicData>
        </a:graphic>
      </p:graphicFrame>
      <p:sp>
        <p:nvSpPr>
          <p:cNvPr id="4" name="Arrow: Right 3">
            <a:extLst>
              <a:ext uri="{FF2B5EF4-FFF2-40B4-BE49-F238E27FC236}">
                <a16:creationId xmlns:a16="http://schemas.microsoft.com/office/drawing/2014/main" id="{664363FA-6B8A-526A-F07C-E64362679276}"/>
              </a:ext>
            </a:extLst>
          </p:cNvPr>
          <p:cNvSpPr/>
          <p:nvPr/>
        </p:nvSpPr>
        <p:spPr>
          <a:xfrm rot="5400000">
            <a:off x="5776068" y="1753293"/>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6" name="Table 12">
            <a:extLst>
              <a:ext uri="{FF2B5EF4-FFF2-40B4-BE49-F238E27FC236}">
                <a16:creationId xmlns:a16="http://schemas.microsoft.com/office/drawing/2014/main" id="{24DC844F-F63E-E6B8-D5B2-0B623F8EC6F8}"/>
              </a:ext>
            </a:extLst>
          </p:cNvPr>
          <p:cNvGraphicFramePr>
            <a:graphicFrameLocks noGrp="1"/>
          </p:cNvGraphicFramePr>
          <p:nvPr>
            <p:extLst>
              <p:ext uri="{D42A27DB-BD31-4B8C-83A1-F6EECF244321}">
                <p14:modId xmlns:p14="http://schemas.microsoft.com/office/powerpoint/2010/main" val="1232103357"/>
              </p:ext>
            </p:extLst>
          </p:nvPr>
        </p:nvGraphicFramePr>
        <p:xfrm>
          <a:off x="1189806" y="2393607"/>
          <a:ext cx="9717548" cy="2194560"/>
        </p:xfrm>
        <a:graphic>
          <a:graphicData uri="http://schemas.openxmlformats.org/drawingml/2006/table">
            <a:tbl>
              <a:tblPr firstRow="1" bandRow="1">
                <a:tableStyleId>{00A15C55-8517-42AA-B614-E9B94910E393}</a:tableStyleId>
              </a:tblPr>
              <a:tblGrid>
                <a:gridCol w="3858444">
                  <a:extLst>
                    <a:ext uri="{9D8B030D-6E8A-4147-A177-3AD203B41FA5}">
                      <a16:colId xmlns:a16="http://schemas.microsoft.com/office/drawing/2014/main" val="1401880992"/>
                    </a:ext>
                  </a:extLst>
                </a:gridCol>
                <a:gridCol w="5859104">
                  <a:extLst>
                    <a:ext uri="{9D8B030D-6E8A-4147-A177-3AD203B41FA5}">
                      <a16:colId xmlns:a16="http://schemas.microsoft.com/office/drawing/2014/main" val="2287383641"/>
                    </a:ext>
                  </a:extLst>
                </a:gridCol>
              </a:tblGrid>
              <a:tr h="529032">
                <a:tc gridSpan="2">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Thân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bài</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3471759004"/>
                  </a:ext>
                </a:extLst>
              </a:tr>
              <a:tr h="888864">
                <a:tc>
                  <a:txBody>
                    <a:bodyPr/>
                    <a:lstStyle/>
                    <a:p>
                      <a:pPr algn="just"/>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theo</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trình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tự</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lựa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chọn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Tập</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trung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vào</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những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đáng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chú</a:t>
                      </a:r>
                      <a:r>
                        <a:rPr lang="en-US" sz="2000" b="0" kern="1200" dirty="0">
                          <a:solidFill>
                            <a:schemeClr val="dk1"/>
                          </a:solidFill>
                          <a:effectLst/>
                          <a:latin typeface="Cambria" panose="02040503050406030204" pitchFamily="18" charset="0"/>
                          <a:ea typeface="Cambria" panose="02040503050406030204" pitchFamily="18" charset="0"/>
                          <a:cs typeface="+mn-cs"/>
                        </a:rPr>
                        <a:t> ý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ví</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dụ</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nổi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bật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thân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cành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lá</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hoa</a:t>
                      </a:r>
                      <a:r>
                        <a:rPr lang="en-US" sz="2000" b="0" kern="1200" dirty="0">
                          <a:solidFill>
                            <a:schemeClr val="dk1"/>
                          </a:solidFill>
                          <a:effectLst/>
                          <a:latin typeface="Cambria" panose="02040503050406030204" pitchFamily="18" charset="0"/>
                          <a:ea typeface="Cambria" panose="02040503050406030204" pitchFamily="18" charset="0"/>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sự</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vật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hoạt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động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có</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liên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quan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đến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ví</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dụ</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quang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cảnh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thiên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nhiên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hoạt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động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con </a:t>
                      </a:r>
                      <a:r>
                        <a:rPr lang="en-US" sz="2000" b="0" kern="1200" dirty="0" err="1">
                          <a:solidFill>
                            <a:schemeClr val="dk1"/>
                          </a:solidFill>
                          <a:effectLst/>
                          <a:latin typeface="Cambria" panose="02040503050406030204" pitchFamily="18" charset="0"/>
                          <a:ea typeface="Cambria" panose="02040503050406030204" pitchFamily="18" charset="0"/>
                          <a:cs typeface="+mn-cs"/>
                        </a:rPr>
                        <a:t>người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các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xung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quanh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Cần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lựa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chọn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từ</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ngữ</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miêu</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để</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làm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nổi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bật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kết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hợp</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thể</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hiện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tình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cảm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đối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với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399068"/>
                  </a:ext>
                </a:extLst>
              </a:tr>
            </a:tbl>
          </a:graphicData>
        </a:graphic>
      </p:graphicFrame>
      <p:sp>
        <p:nvSpPr>
          <p:cNvPr id="8" name="Arrow: Right 7">
            <a:extLst>
              <a:ext uri="{FF2B5EF4-FFF2-40B4-BE49-F238E27FC236}">
                <a16:creationId xmlns:a16="http://schemas.microsoft.com/office/drawing/2014/main" id="{1A9BE47E-8B73-6CD7-1C41-27CD2F75D93B}"/>
              </a:ext>
            </a:extLst>
          </p:cNvPr>
          <p:cNvSpPr/>
          <p:nvPr/>
        </p:nvSpPr>
        <p:spPr>
          <a:xfrm rot="5400000">
            <a:off x="5776068" y="4612329"/>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9" name="Table 8">
            <a:extLst>
              <a:ext uri="{FF2B5EF4-FFF2-40B4-BE49-F238E27FC236}">
                <a16:creationId xmlns:a16="http://schemas.microsoft.com/office/drawing/2014/main" id="{D755D772-5229-FAC8-9557-279B8FB6A596}"/>
              </a:ext>
            </a:extLst>
          </p:cNvPr>
          <p:cNvGraphicFramePr>
            <a:graphicFrameLocks noGrp="1"/>
          </p:cNvGraphicFramePr>
          <p:nvPr>
            <p:extLst>
              <p:ext uri="{D42A27DB-BD31-4B8C-83A1-F6EECF244321}">
                <p14:modId xmlns:p14="http://schemas.microsoft.com/office/powerpoint/2010/main" val="3684185087"/>
              </p:ext>
            </p:extLst>
          </p:nvPr>
        </p:nvGraphicFramePr>
        <p:xfrm>
          <a:off x="1222272" y="5259951"/>
          <a:ext cx="9763433" cy="1233102"/>
        </p:xfrm>
        <a:graphic>
          <a:graphicData uri="http://schemas.openxmlformats.org/drawingml/2006/table">
            <a:tbl>
              <a:tblPr firstRow="1" bandRow="1">
                <a:tableStyleId>{F5AB1C69-6EDB-4FF4-983F-18BD219EF322}</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2200" b="1" kern="1200" dirty="0" err="1">
                          <a:solidFill>
                            <a:schemeClr val="dk1"/>
                          </a:solidFill>
                          <a:effectLst/>
                          <a:latin typeface="Cambria" panose="02040503050406030204" pitchFamily="18" charset="0"/>
                          <a:ea typeface="Cambria" panose="02040503050406030204" pitchFamily="18" charset="0"/>
                          <a:cs typeface="+mn-cs"/>
                        </a:rPr>
                        <a:t>Nêu</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cảm</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nghĩ</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của</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em</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theo</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cách</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kết</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bài</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mở</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rộng</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hoặc</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không</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mở</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rộng</a:t>
                      </a:r>
                      <a:r>
                        <a:rPr lang="en-US" sz="2200" b="1" kern="1200" dirty="0">
                          <a:solidFill>
                            <a:schemeClr val="dk1"/>
                          </a:solidFill>
                          <a:effectLst/>
                          <a:latin typeface="Cambria" panose="02040503050406030204" pitchFamily="18" charset="0"/>
                          <a:ea typeface="Cambria" panose="02040503050406030204" pitchFamily="18" charset="0"/>
                          <a:cs typeface="+mn-cs"/>
                        </a:rPr>
                        <a:t>.</a:t>
                      </a:r>
                    </a:p>
                  </a:txBody>
                  <a:tcPr/>
                </a:tc>
                <a:extLst>
                  <a:ext uri="{0D108BD9-81ED-4DB2-BD59-A6C34878D82A}">
                    <a16:rowId xmlns:a16="http://schemas.microsoft.com/office/drawing/2014/main" val="901185074"/>
                  </a:ext>
                </a:extLst>
              </a:tr>
            </a:tbl>
          </a:graphicData>
        </a:graphic>
      </p:graphicFrame>
    </p:spTree>
    <p:custDataLst>
      <p:tags r:id="rId1"/>
    </p:custDataLst>
    <p:extLst>
      <p:ext uri="{BB962C8B-B14F-4D97-AF65-F5344CB8AC3E}">
        <p14:creationId xmlns:p14="http://schemas.microsoft.com/office/powerpoint/2010/main" val="305560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2" name="TextBox 1">
            <a:extLst>
              <a:ext uri="{FF2B5EF4-FFF2-40B4-BE49-F238E27FC236}">
                <a16:creationId xmlns:a16="http://schemas.microsoft.com/office/drawing/2014/main" id="{B8EE8551-83C1-1CEE-C68A-58BA49AE8808}"/>
              </a:ext>
            </a:extLst>
          </p:cNvPr>
          <p:cNvSpPr txBox="1"/>
          <p:nvPr/>
        </p:nvSpPr>
        <p:spPr>
          <a:xfrm>
            <a:off x="895350" y="676275"/>
            <a:ext cx="10553700" cy="5632311"/>
          </a:xfrm>
          <a:prstGeom prst="rect">
            <a:avLst/>
          </a:prstGeom>
          <a:noFill/>
        </p:spPr>
        <p:txBody>
          <a:bodyPr wrap="square" rtlCol="0">
            <a:spAutoFit/>
          </a:bodyPr>
          <a:lstStyle/>
          <a:p>
            <a:pPr algn="just"/>
            <a:r>
              <a:rPr lang="vi-VN" sz="2000" b="1" i="0" dirty="0">
                <a:solidFill>
                  <a:srgbClr val="000000"/>
                </a:solidFill>
                <a:effectLst/>
                <a:latin typeface="Cambria" panose="02040503050406030204" pitchFamily="18" charset="0"/>
                <a:ea typeface="Cambria" panose="02040503050406030204" pitchFamily="18" charset="0"/>
              </a:rPr>
              <a:t>- Mở bài: </a:t>
            </a:r>
            <a:r>
              <a:rPr lang="vi-VN" sz="2000" b="0" i="0" dirty="0">
                <a:solidFill>
                  <a:srgbClr val="000000"/>
                </a:solidFill>
                <a:effectLst/>
                <a:latin typeface="Cambria" panose="02040503050406030204" pitchFamily="18" charset="0"/>
                <a:ea typeface="Cambria" panose="02040503050406030204" pitchFamily="18" charset="0"/>
              </a:rPr>
              <a:t>Hè về, nắng trong vắt như mật ong, gió thoảng từng cơn oi nồng. Bọn học trò chúng em bận bịu với những bài ôn thi, những dòng lưu bút viết vội. Một hương vị mùa hè lan tỏa khắp trường. Mọi người vội nhìn ra sân: hoa phượng nở đỏ sân trường rồi. Nhìn cây phượng vĩ trồng giữa sân trường em, chúng em biết mùa hè đã thật sự đến.</a:t>
            </a:r>
          </a:p>
          <a:p>
            <a:pPr algn="just"/>
            <a:r>
              <a:rPr lang="vi-VN" sz="2000" b="1" i="0" dirty="0">
                <a:solidFill>
                  <a:srgbClr val="000000"/>
                </a:solidFill>
                <a:effectLst/>
                <a:latin typeface="Cambria" panose="02040503050406030204" pitchFamily="18" charset="0"/>
                <a:ea typeface="Cambria" panose="02040503050406030204" pitchFamily="18" charset="0"/>
              </a:rPr>
              <a:t>- Thân bài:</a:t>
            </a:r>
          </a:p>
          <a:p>
            <a:pPr algn="just"/>
            <a:r>
              <a:rPr lang="vi-VN" sz="2000" b="0" i="0" dirty="0">
                <a:solidFill>
                  <a:srgbClr val="000000"/>
                </a:solidFill>
                <a:effectLst/>
                <a:latin typeface="Cambria" panose="02040503050406030204" pitchFamily="18" charset="0"/>
                <a:ea typeface="Cambria" panose="02040503050406030204" pitchFamily="18" charset="0"/>
              </a:rPr>
              <a:t>+ Cây phượng cao lắm, cao hơn cả tầng ba của tòa nhà em học.</a:t>
            </a:r>
          </a:p>
          <a:p>
            <a:pPr algn="just"/>
            <a:r>
              <a:rPr lang="vi-VN" sz="2000" b="0" i="0" dirty="0">
                <a:solidFill>
                  <a:srgbClr val="000000"/>
                </a:solidFill>
                <a:effectLst/>
                <a:latin typeface="Cambria" panose="02040503050406030204" pitchFamily="18" charset="0"/>
                <a:ea typeface="Cambria" panose="02040503050406030204" pitchFamily="18" charset="0"/>
              </a:rPr>
              <a:t>+ Thân cây to lớn đến phải hai bạn học sinh ôm vẫn chưa xuể.</a:t>
            </a:r>
          </a:p>
          <a:p>
            <a:pPr algn="just"/>
            <a:r>
              <a:rPr lang="vi-VN" sz="2000" b="0" i="0" dirty="0">
                <a:solidFill>
                  <a:srgbClr val="000000"/>
                </a:solidFill>
                <a:effectLst/>
                <a:latin typeface="Cambria" panose="02040503050406030204" pitchFamily="18" charset="0"/>
                <a:ea typeface="Cambria" panose="02040503050406030204" pitchFamily="18" charset="0"/>
              </a:rPr>
              <a:t>+ Lớp vỏ trên thân cây sần sùi, hằn từng khe, rãnh như là mặt ruộng vào mùa hạn.</a:t>
            </a:r>
          </a:p>
          <a:p>
            <a:pPr algn="just"/>
            <a:r>
              <a:rPr lang="vi-VN" sz="2000" b="0" i="0" dirty="0">
                <a:solidFill>
                  <a:srgbClr val="000000"/>
                </a:solidFill>
                <a:effectLst/>
                <a:latin typeface="Cambria" panose="02040503050406030204" pitchFamily="18" charset="0"/>
                <a:ea typeface="Cambria" panose="02040503050406030204" pitchFamily="18" charset="0"/>
              </a:rPr>
              <a:t>+ Bộ rễ của cây thì chắc hẳn rất to và dài. Vì chỉ với một phần nhô trên mặt đất đã to hơn cả bắp tay rồi.</a:t>
            </a:r>
          </a:p>
          <a:p>
            <a:pPr algn="just"/>
            <a:r>
              <a:rPr lang="vi-VN" sz="2000" b="0" i="0" dirty="0">
                <a:solidFill>
                  <a:srgbClr val="000000"/>
                </a:solidFill>
                <a:effectLst/>
                <a:latin typeface="Cambria" panose="02040503050406030204" pitchFamily="18" charset="0"/>
                <a:ea typeface="Cambria" panose="02040503050406030204" pitchFamily="18" charset="0"/>
              </a:rPr>
              <a:t>+ Cành chính của cây phượng thì chỉ gồm bốn cành. Nhưng từ đó, tỏa ra nhiều cành phụ lắm. Chúng đan vào nhau tạo thành một chiếc ô khổng lồ che bóng mát cho chúng em vui chơi.</a:t>
            </a:r>
          </a:p>
          <a:p>
            <a:pPr algn="just"/>
            <a:r>
              <a:rPr lang="vi-VN" sz="2000" b="0" i="0" dirty="0">
                <a:solidFill>
                  <a:srgbClr val="000000"/>
                </a:solidFill>
                <a:effectLst/>
                <a:latin typeface="Cambria" panose="02040503050406030204" pitchFamily="18" charset="0"/>
                <a:ea typeface="Cambria" panose="02040503050406030204" pitchFamily="18" charset="0"/>
              </a:rPr>
              <a:t>+ Những cánh hoa mỏng manh như cánh gián, đỏ tươi hơn cả mặt trời trở thành tín hiệu báo </a:t>
            </a:r>
            <a:r>
              <a:rPr lang="vi-VN" sz="2000" b="1" i="0" dirty="0">
                <a:solidFill>
                  <a:srgbClr val="000000"/>
                </a:solidFill>
                <a:effectLst/>
                <a:latin typeface="Cambria" panose="02040503050406030204" pitchFamily="18" charset="0"/>
                <a:ea typeface="Cambria" panose="02040503050406030204" pitchFamily="18" charset="0"/>
              </a:rPr>
              <a:t>cho chúng em sắp kết thúc năm học.</a:t>
            </a:r>
          </a:p>
          <a:p>
            <a:pPr algn="just"/>
            <a:r>
              <a:rPr lang="vi-VN" sz="2000" b="1" i="0" dirty="0">
                <a:solidFill>
                  <a:srgbClr val="000000"/>
                </a:solidFill>
                <a:effectLst/>
                <a:latin typeface="Cambria" panose="02040503050406030204" pitchFamily="18" charset="0"/>
                <a:ea typeface="Cambria" panose="02040503050406030204" pitchFamily="18" charset="0"/>
              </a:rPr>
              <a:t>- Kết bài: </a:t>
            </a:r>
            <a:r>
              <a:rPr lang="vi-VN" sz="2000" b="0" i="0" dirty="0">
                <a:solidFill>
                  <a:srgbClr val="000000"/>
                </a:solidFill>
                <a:effectLst/>
                <a:latin typeface="Cambria" panose="02040503050406030204" pitchFamily="18" charset="0"/>
                <a:ea typeface="Cambria" panose="02040503050406030204" pitchFamily="18" charset="0"/>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p>
        </p:txBody>
      </p:sp>
    </p:spTree>
    <p:custDataLst>
      <p:tags r:id="rId1"/>
    </p:custDataLst>
    <p:extLst>
      <p:ext uri="{BB962C8B-B14F-4D97-AF65-F5344CB8AC3E}">
        <p14:creationId xmlns:p14="http://schemas.microsoft.com/office/powerpoint/2010/main" val="763669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677329" y="1899859"/>
            <a:ext cx="6086046" cy="3785652"/>
          </a:xfrm>
          <a:prstGeom prst="rect">
            <a:avLst/>
          </a:prstGeom>
          <a:noFill/>
        </p:spPr>
        <p:txBody>
          <a:bodyPr wrap="square" rtlCol="0">
            <a:spAutoFit/>
          </a:bodyPr>
          <a:lstStyle/>
          <a:p>
            <a:pPr lvl="0" algn="ctr">
              <a:defRPr/>
            </a:pPr>
            <a:r>
              <a:rPr lang="en-US" sz="8000" b="1" dirty="0">
                <a:solidFill>
                  <a:srgbClr val="00B0F0"/>
                </a:solidFill>
                <a:latin typeface="Cambria" panose="02040503050406030204" pitchFamily="18" charset="0"/>
                <a:ea typeface="Cambria" panose="02040503050406030204" pitchFamily="18" charset="0"/>
              </a:rPr>
              <a:t>3. </a:t>
            </a:r>
            <a:r>
              <a:rPr lang="en-US" sz="8000" b="1" dirty="0" err="1">
                <a:solidFill>
                  <a:srgbClr val="00B0F0"/>
                </a:solidFill>
                <a:latin typeface="Cambria" panose="02040503050406030204" pitchFamily="18" charset="0"/>
                <a:ea typeface="Cambria" panose="02040503050406030204" pitchFamily="18" charset="0"/>
              </a:rPr>
              <a:t>Góp</a:t>
            </a:r>
            <a:r>
              <a:rPr lang="en-US" sz="8000" b="1" dirty="0">
                <a:solidFill>
                  <a:srgbClr val="00B0F0"/>
                </a:solidFill>
                <a:latin typeface="Cambria" panose="02040503050406030204" pitchFamily="18" charset="0"/>
                <a:ea typeface="Cambria" panose="02040503050406030204" pitchFamily="18" charset="0"/>
              </a:rPr>
              <a:t> ý </a:t>
            </a:r>
            <a:r>
              <a:rPr lang="en-US" sz="8000" b="1" dirty="0" err="1">
                <a:solidFill>
                  <a:srgbClr val="00B0F0"/>
                </a:solidFill>
                <a:latin typeface="Cambria" panose="02040503050406030204" pitchFamily="18" charset="0"/>
                <a:ea typeface="Cambria" panose="02040503050406030204" pitchFamily="18" charset="0"/>
              </a:rPr>
              <a:t>và</a:t>
            </a:r>
            <a:r>
              <a:rPr lang="en-US" sz="8000" b="1" dirty="0">
                <a:solidFill>
                  <a:srgbClr val="00B0F0"/>
                </a:solidFill>
                <a:latin typeface="Cambria" panose="02040503050406030204" pitchFamily="18" charset="0"/>
                <a:ea typeface="Cambria" panose="02040503050406030204" pitchFamily="18" charset="0"/>
              </a:rPr>
              <a:t> </a:t>
            </a:r>
            <a:r>
              <a:rPr lang="en-US" sz="8000" b="1" dirty="0" err="1">
                <a:solidFill>
                  <a:srgbClr val="00B0F0"/>
                </a:solidFill>
                <a:latin typeface="Cambria" panose="02040503050406030204" pitchFamily="18" charset="0"/>
                <a:ea typeface="Cambria" panose="02040503050406030204" pitchFamily="18" charset="0"/>
              </a:rPr>
              <a:t>chỉnh</a:t>
            </a:r>
            <a:r>
              <a:rPr lang="en-US" sz="8000" b="1" dirty="0">
                <a:solidFill>
                  <a:srgbClr val="00B0F0"/>
                </a:solidFill>
                <a:latin typeface="Cambria" panose="02040503050406030204" pitchFamily="18" charset="0"/>
                <a:ea typeface="Cambria" panose="02040503050406030204" pitchFamily="18" charset="0"/>
              </a:rPr>
              <a:t> </a:t>
            </a:r>
            <a:r>
              <a:rPr lang="en-US" sz="8000" b="1" dirty="0" err="1">
                <a:solidFill>
                  <a:srgbClr val="00B0F0"/>
                </a:solidFill>
                <a:latin typeface="Cambria" panose="02040503050406030204" pitchFamily="18" charset="0"/>
                <a:ea typeface="Cambria" panose="02040503050406030204" pitchFamily="18" charset="0"/>
              </a:rPr>
              <a:t>sửa</a:t>
            </a:r>
            <a:r>
              <a:rPr lang="en-US" sz="8000" b="1" dirty="0">
                <a:solidFill>
                  <a:srgbClr val="00B0F0"/>
                </a:solidFill>
                <a:latin typeface="Cambria" panose="02040503050406030204" pitchFamily="18" charset="0"/>
                <a:ea typeface="Cambria" panose="02040503050406030204" pitchFamily="18" charset="0"/>
              </a:rPr>
              <a:t> </a:t>
            </a:r>
            <a:r>
              <a:rPr lang="en-US" sz="8000" b="1" dirty="0" err="1">
                <a:solidFill>
                  <a:srgbClr val="00B0F0"/>
                </a:solidFill>
                <a:latin typeface="Cambria" panose="02040503050406030204" pitchFamily="18" charset="0"/>
                <a:ea typeface="Cambria" panose="02040503050406030204" pitchFamily="18" charset="0"/>
              </a:rPr>
              <a:t>dàn</a:t>
            </a:r>
            <a:r>
              <a:rPr lang="en-US" sz="8000" b="1" dirty="0">
                <a:solidFill>
                  <a:srgbClr val="00B0F0"/>
                </a:solidFill>
                <a:latin typeface="Cambria" panose="02040503050406030204" pitchFamily="18" charset="0"/>
                <a:ea typeface="Cambria" panose="02040503050406030204" pitchFamily="18" charset="0"/>
              </a:rPr>
              <a:t> ý</a:t>
            </a:r>
            <a:endParaRPr kumimoji="0" lang="en-US" sz="18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81447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4"/>
          <a:srcRect t="43014"/>
          <a:stretch>
            <a:fillRect/>
          </a:stretch>
        </p:blipFill>
        <p:spPr>
          <a:xfrm>
            <a:off x="0" y="3418840"/>
            <a:ext cx="12192635" cy="3439160"/>
          </a:xfrm>
          <a:prstGeom prst="rect">
            <a:avLst/>
          </a:prstGeom>
        </p:spPr>
      </p:pic>
      <p:sp>
        <p:nvSpPr>
          <p:cNvPr id="7" name="矩形 6"/>
          <p:cNvSpPr/>
          <p:nvPr/>
        </p:nvSpPr>
        <p:spPr>
          <a:xfrm>
            <a:off x="425508" y="410566"/>
            <a:ext cx="11340984" cy="5911625"/>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ea typeface="字魂37号-波纹乖乖体"/>
              <a:cs typeface="字魂37号-波纹乖乖体" panose="00000500000000000000" charset="-122"/>
            </a:endParaRPr>
          </a:p>
        </p:txBody>
      </p:sp>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5"/>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6"/>
          <a:stretch>
            <a:fillRect/>
          </a:stretch>
        </p:blipFill>
        <p:spPr>
          <a:xfrm>
            <a:off x="11077190" y="-10795"/>
            <a:ext cx="1792379" cy="2274005"/>
          </a:xfrm>
          <a:prstGeom prst="rect">
            <a:avLst/>
          </a:prstGeom>
        </p:spPr>
      </p:pic>
      <p:grpSp>
        <p:nvGrpSpPr>
          <p:cNvPr id="3" name="Group 2">
            <a:extLst>
              <a:ext uri="{FF2B5EF4-FFF2-40B4-BE49-F238E27FC236}">
                <a16:creationId xmlns:a16="http://schemas.microsoft.com/office/drawing/2014/main" id="{5D36FF96-AE92-4C43-9A1B-465DEDC12655}"/>
              </a:ext>
            </a:extLst>
          </p:cNvPr>
          <p:cNvGrpSpPr/>
          <p:nvPr/>
        </p:nvGrpSpPr>
        <p:grpSpPr>
          <a:xfrm>
            <a:off x="579092" y="1932414"/>
            <a:ext cx="3526183" cy="2849135"/>
            <a:chOff x="4350992" y="1465690"/>
            <a:chExt cx="7115894" cy="1164494"/>
          </a:xfrm>
        </p:grpSpPr>
        <p:sp>
          <p:nvSpPr>
            <p:cNvPr id="4" name="Rounded Rectangle 12">
              <a:extLst>
                <a:ext uri="{FF2B5EF4-FFF2-40B4-BE49-F238E27FC236}">
                  <a16:creationId xmlns:a16="http://schemas.microsoft.com/office/drawing/2014/main" id="{65CE3642-8FB0-D02B-BDCB-6D31E2C9CC3A}"/>
                </a:ext>
              </a:extLst>
            </p:cNvPr>
            <p:cNvSpPr/>
            <p:nvPr/>
          </p:nvSpPr>
          <p:spPr>
            <a:xfrm>
              <a:off x="4350992" y="1465690"/>
              <a:ext cx="7115894" cy="1164494"/>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206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C31039C-9258-51CA-5ACF-F1F2B01B664D}"/>
                </a:ext>
              </a:extLst>
            </p:cNvPr>
            <p:cNvSpPr txBox="1"/>
            <p:nvPr/>
          </p:nvSpPr>
          <p:spPr>
            <a:xfrm>
              <a:off x="4640791" y="1764678"/>
              <a:ext cx="6748569" cy="641549"/>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Về</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cục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mở</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bài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thân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bài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kết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bài</a:t>
              </a:r>
              <a:r>
                <a:rPr lang="en-US" sz="3200" b="0" i="0" dirty="0">
                  <a:solidFill>
                    <a:srgbClr val="000000"/>
                  </a:solidFill>
                  <a:effectLst/>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D3A48C46-0AFB-409C-9A38-08DB14191479}"/>
              </a:ext>
            </a:extLst>
          </p:cNvPr>
          <p:cNvGrpSpPr/>
          <p:nvPr/>
        </p:nvGrpSpPr>
        <p:grpSpPr>
          <a:xfrm>
            <a:off x="4493868" y="1884789"/>
            <a:ext cx="2868957" cy="2849135"/>
            <a:chOff x="4350992" y="1465690"/>
            <a:chExt cx="7115894" cy="1164494"/>
          </a:xfrm>
        </p:grpSpPr>
        <p:sp>
          <p:nvSpPr>
            <p:cNvPr id="18" name="Rounded Rectangle 12">
              <a:extLst>
                <a:ext uri="{FF2B5EF4-FFF2-40B4-BE49-F238E27FC236}">
                  <a16:creationId xmlns:a16="http://schemas.microsoft.com/office/drawing/2014/main" id="{033CC515-F04F-682E-21B1-10E37D315A22}"/>
                </a:ext>
              </a:extLst>
            </p:cNvPr>
            <p:cNvSpPr/>
            <p:nvPr/>
          </p:nvSpPr>
          <p:spPr>
            <a:xfrm>
              <a:off x="4350992" y="1465690"/>
              <a:ext cx="7115894" cy="1164494"/>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206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63A9FF75-4024-2653-E946-EB27E138E15D}"/>
                </a:ext>
              </a:extLst>
            </p:cNvPr>
            <p:cNvSpPr txBox="1"/>
            <p:nvPr/>
          </p:nvSpPr>
          <p:spPr>
            <a:xfrm>
              <a:off x="4640792" y="1764678"/>
              <a:ext cx="6748568" cy="440279"/>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Về</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tự</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miêu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tả</a:t>
              </a:r>
              <a:r>
                <a:rPr lang="en-US" sz="3200" b="0" i="0" dirty="0">
                  <a:solidFill>
                    <a:srgbClr val="000000"/>
                  </a:solidFill>
                  <a:effectLst/>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id="{41C8D898-433D-00F9-31EA-522E4213E5C7}"/>
              </a:ext>
            </a:extLst>
          </p:cNvPr>
          <p:cNvGrpSpPr/>
          <p:nvPr/>
        </p:nvGrpSpPr>
        <p:grpSpPr>
          <a:xfrm>
            <a:off x="7734300" y="1875264"/>
            <a:ext cx="3886201" cy="2849135"/>
            <a:chOff x="4350992" y="1465690"/>
            <a:chExt cx="7115894" cy="1164494"/>
          </a:xfrm>
        </p:grpSpPr>
        <p:sp>
          <p:nvSpPr>
            <p:cNvPr id="21" name="Rounded Rectangle 12">
              <a:extLst>
                <a:ext uri="{FF2B5EF4-FFF2-40B4-BE49-F238E27FC236}">
                  <a16:creationId xmlns:a16="http://schemas.microsoft.com/office/drawing/2014/main" id="{CAB31545-D6A5-FEF2-EE82-93B85556214C}"/>
                </a:ext>
              </a:extLst>
            </p:cNvPr>
            <p:cNvSpPr/>
            <p:nvPr/>
          </p:nvSpPr>
          <p:spPr>
            <a:xfrm>
              <a:off x="4350992" y="1465690"/>
              <a:ext cx="7115894" cy="1164494"/>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2060"/>
                </a:solidFill>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A0439476-6E75-FD52-364C-C8CC2CEF11B3}"/>
                </a:ext>
              </a:extLst>
            </p:cNvPr>
            <p:cNvSpPr txBox="1"/>
            <p:nvPr/>
          </p:nvSpPr>
          <p:spPr>
            <a:xfrm>
              <a:off x="4640791" y="1764678"/>
              <a:ext cx="6748567" cy="641549"/>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Về</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việc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lựa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những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đặc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điểm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của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cây</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để</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miêu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tả</a:t>
              </a:r>
              <a:r>
                <a:rPr lang="en-US" sz="3200" b="0" i="0" dirty="0">
                  <a:solidFill>
                    <a:srgbClr val="000000"/>
                  </a:solidFill>
                  <a:effectLst/>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1762709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0" name="图片 9"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2" name="图片 1" descr="图片1">
            <a:extLst>
              <a:ext uri="{FF2B5EF4-FFF2-40B4-BE49-F238E27FC236}">
                <a16:creationId xmlns:a16="http://schemas.microsoft.com/office/drawing/2014/main" id="{9D569EF8-5F6C-4CEE-A307-75366D195669}"/>
              </a:ext>
            </a:extLst>
          </p:cNvPr>
          <p:cNvPicPr>
            <a:picLocks noChangeAspect="1"/>
          </p:cNvPicPr>
          <p:nvPr/>
        </p:nvPicPr>
        <p:blipFill>
          <a:blip r:embed="rId5"/>
          <a:stretch>
            <a:fillRect/>
          </a:stretch>
        </p:blipFill>
        <p:spPr>
          <a:xfrm>
            <a:off x="1023302" y="958349"/>
            <a:ext cx="9868872" cy="3716736"/>
          </a:xfrm>
          <a:prstGeom prst="rect">
            <a:avLst/>
          </a:prstGeom>
        </p:spPr>
      </p:pic>
      <p:pic>
        <p:nvPicPr>
          <p:cNvPr id="2" name="Picture 1">
            <a:extLst>
              <a:ext uri="{FF2B5EF4-FFF2-40B4-BE49-F238E27FC236}">
                <a16:creationId xmlns:a16="http://schemas.microsoft.com/office/drawing/2014/main" id="{D4061479-7D56-43F7-B89E-848F10B07C53}"/>
              </a:ext>
            </a:extLst>
          </p:cNvPr>
          <p:cNvPicPr>
            <a:picLocks noChangeAspect="1"/>
          </p:cNvPicPr>
          <p:nvPr/>
        </p:nvPicPr>
        <p:blipFill>
          <a:blip r:embed="rId6"/>
          <a:stretch>
            <a:fillRect/>
          </a:stretch>
        </p:blipFill>
        <p:spPr>
          <a:xfrm>
            <a:off x="1299826" y="1477635"/>
            <a:ext cx="9565453" cy="2859272"/>
          </a:xfrm>
          <a:prstGeom prst="rect">
            <a:avLst/>
          </a:prstGeom>
        </p:spPr>
      </p:pic>
    </p:spTree>
    <p:custDataLst>
      <p:tags r:id="rId1"/>
    </p:custDataLst>
    <p:extLst>
      <p:ext uri="{BB962C8B-B14F-4D97-AF65-F5344CB8AC3E}">
        <p14:creationId xmlns:p14="http://schemas.microsoft.com/office/powerpoint/2010/main" val="3704598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52886"/>
            <a:ext cx="12192635" cy="3439160"/>
          </a:xfrm>
          <a:prstGeom prst="rect">
            <a:avLst/>
          </a:prstGeom>
        </p:spPr>
      </p:pic>
      <p:pic>
        <p:nvPicPr>
          <p:cNvPr id="2" name="图片 1" descr="图片1"/>
          <p:cNvPicPr>
            <a:picLocks noChangeAspect="1"/>
          </p:cNvPicPr>
          <p:nvPr/>
        </p:nvPicPr>
        <p:blipFill>
          <a:blip r:embed="rId4"/>
          <a:stretch>
            <a:fillRect/>
          </a:stretch>
        </p:blipFill>
        <p:spPr>
          <a:xfrm>
            <a:off x="561975" y="661035"/>
            <a:ext cx="11353799" cy="5920740"/>
          </a:xfrm>
          <a:prstGeom prst="rect">
            <a:avLst/>
          </a:prstGeom>
        </p:spPr>
      </p:pic>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5"/>
          <a:srcRect l="48361" b="76783"/>
          <a:stretch>
            <a:fillRect/>
          </a:stretch>
        </p:blipFill>
        <p:spPr>
          <a:xfrm>
            <a:off x="8343814" y="77028"/>
            <a:ext cx="4526915" cy="2273300"/>
          </a:xfrm>
          <a:prstGeom prst="rect">
            <a:avLst/>
          </a:prstGeom>
        </p:spPr>
      </p:pic>
      <p:sp>
        <p:nvSpPr>
          <p:cNvPr id="4" name="TextBox 3">
            <a:extLst>
              <a:ext uri="{FF2B5EF4-FFF2-40B4-BE49-F238E27FC236}">
                <a16:creationId xmlns:a16="http://schemas.microsoft.com/office/drawing/2014/main" id="{2C444AF4-181C-E7BB-1326-91F24A067B5C}"/>
              </a:ext>
            </a:extLst>
          </p:cNvPr>
          <p:cNvSpPr txBox="1"/>
          <p:nvPr/>
        </p:nvSpPr>
        <p:spPr>
          <a:xfrm>
            <a:off x="1247775" y="1609725"/>
            <a:ext cx="9658350" cy="3970318"/>
          </a:xfrm>
          <a:prstGeom prst="rect">
            <a:avLst/>
          </a:prstGeom>
          <a:noFill/>
        </p:spPr>
        <p:txBody>
          <a:bodyPr wrap="square" rtlCol="0">
            <a:spAutoFit/>
          </a:bodyPr>
          <a:lstStyle/>
          <a:p>
            <a:pPr algn="just"/>
            <a:r>
              <a:rPr lang="en-US" sz="3600" b="1" i="0" u="none" strike="noStrike" dirty="0" err="1">
                <a:solidFill>
                  <a:srgbClr val="313131"/>
                </a:solidFill>
                <a:effectLst/>
                <a:latin typeface="Cambria" panose="02040503050406030204" pitchFamily="18" charset="0"/>
                <a:ea typeface="Cambria" panose="02040503050406030204" pitchFamily="18" charset="0"/>
              </a:rPr>
              <a:t>Chọn</a:t>
            </a:r>
            <a:r>
              <a:rPr lang="en-US" sz="3600" b="1" i="0" u="none" strike="noStrike" dirty="0">
                <a:solidFill>
                  <a:srgbClr val="313131"/>
                </a:solidFill>
                <a:effectLst/>
                <a:latin typeface="Cambria" panose="02040503050406030204" pitchFamily="18" charset="0"/>
                <a:ea typeface="Cambria" panose="02040503050406030204" pitchFamily="18" charset="0"/>
              </a:rPr>
              <a:t> 1 </a:t>
            </a:r>
            <a:r>
              <a:rPr lang="en-US" sz="3600" b="1" i="0" u="none" strike="noStrike" dirty="0" err="1">
                <a:solidFill>
                  <a:srgbClr val="313131"/>
                </a:solidFill>
                <a:effectLst/>
                <a:latin typeface="Cambria" panose="02040503050406030204" pitchFamily="18" charset="0"/>
                <a:ea typeface="Cambria" panose="02040503050406030204" pitchFamily="18" charset="0"/>
              </a:rPr>
              <a:t>trong</a:t>
            </a:r>
            <a:r>
              <a:rPr lang="en-US" sz="3600" b="1" i="0" u="none" strike="noStrike" dirty="0">
                <a:solidFill>
                  <a:srgbClr val="313131"/>
                </a:solidFill>
                <a:effectLst/>
                <a:latin typeface="Cambria" panose="02040503050406030204" pitchFamily="18" charset="0"/>
                <a:ea typeface="Cambria" panose="02040503050406030204" pitchFamily="18" charset="0"/>
              </a:rPr>
              <a:t> 3 </a:t>
            </a:r>
            <a:r>
              <a:rPr lang="en-US" sz="3600" b="1" i="0" u="none" strike="noStrike" dirty="0" err="1">
                <a:solidFill>
                  <a:srgbClr val="313131"/>
                </a:solidFill>
                <a:effectLst/>
                <a:latin typeface="Cambria" panose="02040503050406030204" pitchFamily="18" charset="0"/>
                <a:ea typeface="Cambria" panose="02040503050406030204" pitchFamily="18" charset="0"/>
              </a:rPr>
              <a:t>đề</a:t>
            </a:r>
            <a:r>
              <a:rPr lang="en-US" sz="3600" b="1" i="0" u="none" strike="noStrike" dirty="0">
                <a:solidFill>
                  <a:srgbClr val="313131"/>
                </a:solidFill>
                <a:effectLst/>
                <a:latin typeface="Cambria" panose="02040503050406030204" pitchFamily="18" charset="0"/>
                <a:ea typeface="Cambria" panose="02040503050406030204" pitchFamily="18" charset="0"/>
              </a:rPr>
              <a:t> </a:t>
            </a:r>
            <a:r>
              <a:rPr lang="en-US" sz="3600" b="1" i="0" u="none" strike="noStrike" dirty="0" err="1">
                <a:solidFill>
                  <a:srgbClr val="313131"/>
                </a:solidFill>
                <a:effectLst/>
                <a:latin typeface="Cambria" panose="02040503050406030204" pitchFamily="18" charset="0"/>
                <a:ea typeface="Cambria" panose="02040503050406030204" pitchFamily="18" charset="0"/>
              </a:rPr>
              <a:t>dưới</a:t>
            </a:r>
            <a:r>
              <a:rPr lang="en-US" sz="3600" b="1" i="0" u="none" strike="noStrike" dirty="0">
                <a:solidFill>
                  <a:srgbClr val="313131"/>
                </a:solidFill>
                <a:effectLst/>
                <a:latin typeface="Cambria" panose="02040503050406030204" pitchFamily="18" charset="0"/>
                <a:ea typeface="Cambria" panose="02040503050406030204" pitchFamily="18" charset="0"/>
              </a:rPr>
              <a:t> </a:t>
            </a:r>
            <a:r>
              <a:rPr lang="en-US" sz="3600" b="1" i="0" u="none" strike="noStrike" dirty="0" err="1">
                <a:solidFill>
                  <a:srgbClr val="313131"/>
                </a:solidFill>
                <a:effectLst/>
                <a:latin typeface="Cambria" panose="02040503050406030204" pitchFamily="18" charset="0"/>
                <a:ea typeface="Cambria" panose="02040503050406030204" pitchFamily="18" charset="0"/>
              </a:rPr>
              <a:t>đây</a:t>
            </a:r>
            <a:r>
              <a:rPr lang="en-US" sz="3600" b="1" i="0" u="none" strike="noStrike" dirty="0">
                <a:solidFill>
                  <a:srgbClr val="313131"/>
                </a:solidFill>
                <a:effectLst/>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vi-VN" sz="3600" b="1" i="0" u="none" strike="noStrike" dirty="0">
                <a:solidFill>
                  <a:srgbClr val="002060"/>
                </a:solidFill>
                <a:effectLst/>
                <a:latin typeface="Cambria" panose="02040503050406030204" pitchFamily="18" charset="0"/>
                <a:ea typeface="Cambria" panose="02040503050406030204" pitchFamily="18" charset="0"/>
              </a:rPr>
              <a:t>Đề 1: </a:t>
            </a:r>
            <a:r>
              <a:rPr lang="vi-VN" sz="3600" i="0" u="none" strike="noStrike" dirty="0">
                <a:solidFill>
                  <a:srgbClr val="002060"/>
                </a:solidFill>
                <a:effectLst/>
                <a:latin typeface="Cambria" panose="02040503050406030204" pitchFamily="18" charset="0"/>
                <a:ea typeface="Cambria" panose="02040503050406030204" pitchFamily="18" charset="0"/>
              </a:rPr>
              <a:t>Viết bài văn miêu tả một cây ăn quả mà em yêu thích</a:t>
            </a:r>
            <a:r>
              <a:rPr lang="en-US" sz="3600" i="0" u="none" strike="noStrike" dirty="0">
                <a:solidFill>
                  <a:srgbClr val="002060"/>
                </a:solidFill>
                <a:effectLst/>
                <a:latin typeface="Cambria" panose="02040503050406030204" pitchFamily="18" charset="0"/>
                <a:ea typeface="Cambria" panose="02040503050406030204" pitchFamily="18" charset="0"/>
              </a:rPr>
              <a:t>.</a:t>
            </a:r>
            <a:endParaRPr lang="vi-VN" sz="3600" i="0" dirty="0">
              <a:solidFill>
                <a:srgbClr val="002060"/>
              </a:solidFill>
              <a:effectLst/>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600" b="1" i="0" u="none" strike="noStrike" dirty="0">
                <a:solidFill>
                  <a:srgbClr val="002060"/>
                </a:solidFill>
                <a:effectLst/>
                <a:latin typeface="Cambria" panose="02040503050406030204" pitchFamily="18" charset="0"/>
                <a:ea typeface="Cambria" panose="02040503050406030204" pitchFamily="18" charset="0"/>
              </a:rPr>
              <a:t>Đề 2: </a:t>
            </a:r>
            <a:r>
              <a:rPr lang="vi-VN" sz="3600" i="0" u="none" strike="noStrike" dirty="0">
                <a:solidFill>
                  <a:srgbClr val="002060"/>
                </a:solidFill>
                <a:effectLst/>
                <a:latin typeface="Cambria" panose="02040503050406030204" pitchFamily="18" charset="0"/>
                <a:ea typeface="Cambria" panose="02040503050406030204" pitchFamily="18" charset="0"/>
              </a:rPr>
              <a:t>Viết bài văn miêu tả một cây ở sân trường đã gắn bó với em và bạn bè</a:t>
            </a:r>
            <a:r>
              <a:rPr lang="en-US" sz="3600" i="0" u="none" strike="noStrike" dirty="0">
                <a:solidFill>
                  <a:srgbClr val="002060"/>
                </a:solidFill>
                <a:effectLst/>
                <a:latin typeface="Cambria" panose="02040503050406030204" pitchFamily="18" charset="0"/>
                <a:ea typeface="Cambria" panose="02040503050406030204" pitchFamily="18" charset="0"/>
              </a:rPr>
              <a:t>.</a:t>
            </a:r>
            <a:endParaRPr lang="vi-VN" sz="3600" i="0" dirty="0">
              <a:solidFill>
                <a:srgbClr val="002060"/>
              </a:solidFill>
              <a:effectLst/>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600" b="1" i="0" u="none" strike="noStrike" dirty="0">
                <a:solidFill>
                  <a:srgbClr val="002060"/>
                </a:solidFill>
                <a:effectLst/>
                <a:latin typeface="Cambria" panose="02040503050406030204" pitchFamily="18" charset="0"/>
                <a:ea typeface="Cambria" panose="02040503050406030204" pitchFamily="18" charset="0"/>
              </a:rPr>
              <a:t>Đề 3: </a:t>
            </a:r>
            <a:r>
              <a:rPr lang="vi-VN" sz="3600" i="0" u="none" strike="noStrike" dirty="0">
                <a:solidFill>
                  <a:srgbClr val="002060"/>
                </a:solidFill>
                <a:effectLst/>
                <a:latin typeface="Cambria" panose="02040503050406030204" pitchFamily="18" charset="0"/>
                <a:ea typeface="Cambria" panose="02040503050406030204" pitchFamily="18" charset="0"/>
              </a:rPr>
              <a:t>Viết bài văn miêu tả một cây mà em biết qua phim ảnh, sách báo</a:t>
            </a:r>
            <a:r>
              <a:rPr lang="en-US" sz="3600" i="0" u="none" strike="noStrike" dirty="0">
                <a:solidFill>
                  <a:srgbClr val="002060"/>
                </a:solidFill>
                <a:effectLst/>
                <a:latin typeface="Cambria" panose="02040503050406030204" pitchFamily="18" charset="0"/>
                <a:ea typeface="Cambria" panose="02040503050406030204" pitchFamily="18" charset="0"/>
              </a:rPr>
              <a:t>.</a:t>
            </a:r>
            <a:endParaRPr lang="vi-VN" sz="3600" i="0" dirty="0">
              <a:solidFill>
                <a:srgbClr val="002060"/>
              </a:solidFill>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93086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763054" y="2471359"/>
            <a:ext cx="608604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1. </a:t>
            </a:r>
            <a:r>
              <a:rPr kumimoji="0" lang="en-US" sz="88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Chuẩn</a:t>
            </a:r>
            <a:r>
              <a:rPr kumimoji="0" lang="en-US" sz="88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rPr>
              <a:t> </a:t>
            </a:r>
            <a:r>
              <a:rPr kumimoji="0" lang="en-US" sz="8800" b="1" i="0" u="none" strike="noStrike" kern="1200" cap="none" spc="0" normalizeH="0" noProof="0" dirty="0" err="1">
                <a:ln>
                  <a:noFill/>
                </a:ln>
                <a:solidFill>
                  <a:srgbClr val="00B0F0"/>
                </a:solidFill>
                <a:effectLst/>
                <a:uLnTx/>
                <a:uFillTx/>
                <a:latin typeface="Cambria" panose="02040503050406030204" pitchFamily="18" charset="0"/>
                <a:ea typeface="Cambria" panose="02040503050406030204" pitchFamily="18" charset="0"/>
              </a:rPr>
              <a:t>bị</a:t>
            </a:r>
            <a:endParaRPr kumimoji="0" lang="en-US" sz="20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0460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828800" y="409575"/>
            <a:ext cx="8191500" cy="646331"/>
          </a:xfrm>
          <a:prstGeom prst="rect">
            <a:avLst/>
          </a:prstGeom>
          <a:noFill/>
        </p:spPr>
        <p:txBody>
          <a:bodyPr wrap="square" rtlCol="0">
            <a:spAutoFit/>
          </a:bodyPr>
          <a:lstStyle/>
          <a:p>
            <a:pPr algn="ctr"/>
            <a:r>
              <a:rPr lang="en-US" sz="3600" b="1" dirty="0" err="1">
                <a:solidFill>
                  <a:srgbClr val="002060"/>
                </a:solidFill>
                <a:latin typeface="Cambria" panose="02040503050406030204" pitchFamily="18" charset="0"/>
                <a:ea typeface="Cambria" panose="02040503050406030204" pitchFamily="18" charset="0"/>
              </a:rPr>
              <a:t>Lựa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chọn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để</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miêu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a:t>
            </a:r>
          </a:p>
        </p:txBody>
      </p:sp>
      <p:pic>
        <p:nvPicPr>
          <p:cNvPr id="4" name="Picture 3">
            <a:extLst>
              <a:ext uri="{FF2B5EF4-FFF2-40B4-BE49-F238E27FC236}">
                <a16:creationId xmlns:a16="http://schemas.microsoft.com/office/drawing/2014/main" id="{E36679EF-895B-CE01-8513-033BB3DBBD46}"/>
              </a:ext>
            </a:extLst>
          </p:cNvPr>
          <p:cNvPicPr>
            <a:picLocks noChangeAspect="1"/>
          </p:cNvPicPr>
          <p:nvPr/>
        </p:nvPicPr>
        <p:blipFill>
          <a:blip r:embed="rId6"/>
          <a:stretch>
            <a:fillRect/>
          </a:stretch>
        </p:blipFill>
        <p:spPr>
          <a:xfrm>
            <a:off x="1562099" y="1471612"/>
            <a:ext cx="8905875" cy="4705271"/>
          </a:xfrm>
          <a:prstGeom prst="rect">
            <a:avLst/>
          </a:prstGeom>
        </p:spPr>
      </p:pic>
    </p:spTree>
    <p:custDataLst>
      <p:tags r:id="rId1"/>
    </p:custDataLst>
    <p:extLst>
      <p:ext uri="{BB962C8B-B14F-4D97-AF65-F5344CB8AC3E}">
        <p14:creationId xmlns:p14="http://schemas.microsoft.com/office/powerpoint/2010/main" val="3522701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026" name="Picture 2" descr="Cập nhật với hơn 98 hình ảnh cây phượng ở sân trường mới nhất - Tin Học Vui">
            <a:extLst>
              <a:ext uri="{FF2B5EF4-FFF2-40B4-BE49-F238E27FC236}">
                <a16:creationId xmlns:a16="http://schemas.microsoft.com/office/drawing/2014/main" id="{8E47E146-87DC-633A-B18D-9DE4AA340B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75" y="333375"/>
            <a:ext cx="4914900" cy="30668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y bàng vuông 16 năm tuổi ở Sài Gòn vào mùa nở hoa - VnExpress">
            <a:extLst>
              <a:ext uri="{FF2B5EF4-FFF2-40B4-BE49-F238E27FC236}">
                <a16:creationId xmlns:a16="http://schemas.microsoft.com/office/drawing/2014/main" id="{26A102D0-5603-0542-9772-544FC6B5D0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3927" y="333375"/>
            <a:ext cx="4695997" cy="3076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ây xà cừ: Ý nghĩa, hình ảnh, cách trồng, chăm sóc tại nhà">
            <a:extLst>
              <a:ext uri="{FF2B5EF4-FFF2-40B4-BE49-F238E27FC236}">
                <a16:creationId xmlns:a16="http://schemas.microsoft.com/office/drawing/2014/main" id="{61802201-F3C7-FCE4-5FCE-843EA7F64D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8075" y="3569493"/>
            <a:ext cx="5238750" cy="29170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630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057275" y="666750"/>
            <a:ext cx="102298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Ví</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dụ</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Lựa</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chọn</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cây</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phượng</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050" name="Picture 2" descr="Phượng vĩ – Wikipedia tiếng Việt">
            <a:extLst>
              <a:ext uri="{FF2B5EF4-FFF2-40B4-BE49-F238E27FC236}">
                <a16:creationId xmlns:a16="http://schemas.microsoft.com/office/drawing/2014/main" id="{2E5D5213-C804-AC86-03AC-652A14F505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6625" y="1528762"/>
            <a:ext cx="5429250" cy="40719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6719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933450" y="409575"/>
            <a:ext cx="10229850" cy="1754326"/>
          </a:xfrm>
          <a:prstGeom prst="rect">
            <a:avLst/>
          </a:prstGeom>
          <a:noFill/>
        </p:spPr>
        <p:txBody>
          <a:bodyPr wrap="square" rtlCol="0">
            <a:spAutoFit/>
          </a:bodyPr>
          <a:lstStyle/>
          <a:p>
            <a:pPr lvl="0" algn="just"/>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Lựa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chọn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trình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tự</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miêu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từng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bộ</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phận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của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hay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đặc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điểm</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của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theo</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từng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thời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kì</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phát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triển</a:t>
            </a:r>
            <a:r>
              <a:rPr lang="en-US" sz="3600" b="1" dirty="0">
                <a:solidFill>
                  <a:srgbClr val="00206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 name="图片 15">
            <a:extLst>
              <a:ext uri="{FF2B5EF4-FFF2-40B4-BE49-F238E27FC236}">
                <a16:creationId xmlns:a16="http://schemas.microsoft.com/office/drawing/2014/main" id="{243BC3B2-69A2-8770-B8C5-7BD0ABDE9BE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344251" y="2133300"/>
            <a:ext cx="4037559" cy="4285835"/>
          </a:xfrm>
          <a:prstGeom prst="rect">
            <a:avLst/>
          </a:prstGeom>
        </p:spPr>
      </p:pic>
    </p:spTree>
    <p:custDataLst>
      <p:tags r:id="rId1"/>
    </p:custDataLst>
    <p:extLst>
      <p:ext uri="{BB962C8B-B14F-4D97-AF65-F5344CB8AC3E}">
        <p14:creationId xmlns:p14="http://schemas.microsoft.com/office/powerpoint/2010/main" val="2556834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057275" y="666750"/>
            <a:ext cx="10229850" cy="646331"/>
          </a:xfrm>
          <a:prstGeom prst="rect">
            <a:avLst/>
          </a:prstGeom>
          <a:noFill/>
        </p:spPr>
        <p:txBody>
          <a:bodyPr wrap="square" rtlCol="0">
            <a:spAutoFit/>
          </a:bodyPr>
          <a:lstStyle/>
          <a:p>
            <a:pPr lvl="0" algn="ctr"/>
            <a:r>
              <a:rPr lang="en-US" sz="3600" b="1" dirty="0" err="1">
                <a:solidFill>
                  <a:srgbClr val="002060"/>
                </a:solidFill>
                <a:latin typeface="Cambria" panose="02040503050406030204" pitchFamily="18" charset="0"/>
                <a:ea typeface="Cambria" panose="02040503050406030204" pitchFamily="18" charset="0"/>
              </a:rPr>
              <a:t>Ví</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dụ</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Tả</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từng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bộ</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phận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của</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cây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phượng</a:t>
            </a:r>
            <a:r>
              <a:rPr lang="en-US" sz="3600" b="1" dirty="0">
                <a:solidFill>
                  <a:srgbClr val="FF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3074" name="Picture 2" descr="Đặc điểm, ý nghĩa, cách trồng và chăm sóc cây phượng vĩ">
            <a:extLst>
              <a:ext uri="{FF2B5EF4-FFF2-40B4-BE49-F238E27FC236}">
                <a16:creationId xmlns:a16="http://schemas.microsoft.com/office/drawing/2014/main" id="{0869E25E-4282-55FB-5673-AC6673DCB8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5074" y="1701816"/>
            <a:ext cx="7019926" cy="40826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90707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057275" y="666750"/>
            <a:ext cx="10229850" cy="646331"/>
          </a:xfrm>
          <a:prstGeom prst="rect">
            <a:avLst/>
          </a:prstGeom>
          <a:noFill/>
        </p:spPr>
        <p:txBody>
          <a:bodyPr wrap="square" rtlCol="0">
            <a:spAutoFit/>
          </a:bodyPr>
          <a:lstStyle/>
          <a:p>
            <a:pPr lvl="0" algn="just"/>
            <a:r>
              <a:rPr lang="en-US" sz="3600" b="1" dirty="0">
                <a:solidFill>
                  <a:srgbClr val="002060"/>
                </a:solidFill>
                <a:latin typeface="Cambria" panose="02040503050406030204" pitchFamily="18" charset="0"/>
                <a:ea typeface="Cambria" panose="02040503050406030204" pitchFamily="18" charset="0"/>
              </a:rPr>
              <a:t>- Quan </a:t>
            </a:r>
            <a:r>
              <a:rPr lang="en-US" sz="3600" b="1" dirty="0" err="1">
                <a:solidFill>
                  <a:srgbClr val="002060"/>
                </a:solidFill>
                <a:latin typeface="Cambria" panose="02040503050406030204" pitchFamily="18" charset="0"/>
                <a:ea typeface="Cambria" panose="02040503050406030204" pitchFamily="18" charset="0"/>
              </a:rPr>
              <a:t>sát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hoặc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nhớ</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lại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kết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quả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quan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sát</a:t>
            </a:r>
            <a:r>
              <a:rPr lang="en-US" sz="3600" b="1" dirty="0">
                <a:solidFill>
                  <a:srgbClr val="00206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E0154644-8E6E-D257-2856-E6F594F9CA29}"/>
              </a:ext>
            </a:extLst>
          </p:cNvPr>
          <p:cNvSpPr/>
          <p:nvPr/>
        </p:nvSpPr>
        <p:spPr>
          <a:xfrm>
            <a:off x="971550" y="1666876"/>
            <a:ext cx="10306050" cy="4695824"/>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1" i="0" dirty="0" err="1">
                <a:solidFill>
                  <a:srgbClr val="000000"/>
                </a:solidFill>
                <a:effectLst/>
                <a:latin typeface="Cambria" panose="02040503050406030204" pitchFamily="18" charset="0"/>
                <a:ea typeface="Cambria" panose="02040503050406030204" pitchFamily="18" charset="0"/>
              </a:rPr>
              <a:t>Ví</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dụ</a:t>
            </a:r>
            <a:r>
              <a:rPr lang="en-US" sz="2400" b="1" dirty="0">
                <a:solidFill>
                  <a:srgbClr val="000000"/>
                </a:solidFill>
                <a:latin typeface="Cambria" panose="02040503050406030204" pitchFamily="18" charset="0"/>
                <a:ea typeface="Cambria" panose="02040503050406030204" pitchFamily="18" charset="0"/>
              </a:rPr>
              <a:t>:</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Cây phượng cao lắm, cao hơn cả tầng ba của tòa nhà em học.</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Thân cây to lớn đến phải hai bạn học sinh ôm vẫn chưa xuể.</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Lớp vỏ trên thân cây sần sùi, hằn từng khe, rãnh như là mặt ruộng vào mùa hạn.</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Bộ rễ của cây thì chắc hẳn rất to và dài. Vì chỉ với một phần nhô trên mặt đất đã to hơn cả bắp tay rồi.</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Cành chính của cây phượng thì chỉ gồm bốn cành. Nhưng từ đó, tỏa ra nhiều cành phụ lắm. Chúng đan vào nhau tạo thành một chiếc ô khổng lồ che bóng mát cho chúng em vui chơi.</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Những cánh hoa mỏng manh như cánh gián, đỏ tươi hơn cả mặt trời trở thành tín hiệu báo cho chúng em sắp kết thúc năm học.</a:t>
            </a:r>
          </a:p>
        </p:txBody>
      </p:sp>
    </p:spTree>
    <p:custDataLst>
      <p:tags r:id="rId1"/>
    </p:custDataLst>
    <p:extLst>
      <p:ext uri="{BB962C8B-B14F-4D97-AF65-F5344CB8AC3E}">
        <p14:creationId xmlns:p14="http://schemas.microsoft.com/office/powerpoint/2010/main" val="3890983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41</TotalTime>
  <Words>801</Words>
  <Application>Microsoft Office PowerPoint</Application>
  <PresentationFormat>Widescreen</PresentationFormat>
  <Paragraphs>39</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Cambria</vt:lpstr>
      <vt:lpstr>字魂37号-波纹乖乖体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24</cp:revision>
  <dcterms:created xsi:type="dcterms:W3CDTF">2024-01-04T08:37:14Z</dcterms:created>
  <dcterms:modified xsi:type="dcterms:W3CDTF">2025-03-26T01:22:45Z</dcterms:modified>
  <cp:category>9Slide.vn</cp:category>
</cp:coreProperties>
</file>