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17"/>
  </p:notesMasterIdLst>
  <p:sldIdLst>
    <p:sldId id="281" r:id="rId3"/>
    <p:sldId id="287" r:id="rId4"/>
    <p:sldId id="284" r:id="rId5"/>
    <p:sldId id="286" r:id="rId6"/>
    <p:sldId id="526" r:id="rId7"/>
    <p:sldId id="285" r:id="rId8"/>
    <p:sldId id="527" r:id="rId9"/>
    <p:sldId id="528" r:id="rId10"/>
    <p:sldId id="529" r:id="rId11"/>
    <p:sldId id="530" r:id="rId12"/>
    <p:sldId id="531" r:id="rId13"/>
    <p:sldId id="532" r:id="rId14"/>
    <p:sldId id="533"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579" autoAdjust="0"/>
  </p:normalViewPr>
  <p:slideViewPr>
    <p:cSldViewPr snapToGrid="0">
      <p:cViewPr varScale="1">
        <p:scale>
          <a:sx n="86" d="100"/>
          <a:sy n="86" d="100"/>
        </p:scale>
        <p:origin x="15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47271-01D1-496A-94BF-410D5B80154F}"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78588-C0EB-48FE-BBB4-1B024BD5C4AC}" type="slidenum">
              <a:rPr lang="en-US" smtClean="0"/>
              <a:t>‹#›</a:t>
            </a:fld>
            <a:endParaRPr lang="en-US"/>
          </a:p>
        </p:txBody>
      </p:sp>
    </p:spTree>
    <p:extLst>
      <p:ext uri="{BB962C8B-B14F-4D97-AF65-F5344CB8AC3E}">
        <p14:creationId xmlns:p14="http://schemas.microsoft.com/office/powerpoint/2010/main" val="159654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A1F14-DA11-4E43-87F3-BE07CCE51531}"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4742452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D27D59-6977-44DD-8E4E-5EC5FBCC1A34}"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7743638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829C2E-4D1E-4F59-91D1-95B83ABEEBF7}"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1956498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746A1F-9E99-4E72-9D09-5F6A6C41B36D}"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8364139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3F7B2-BB06-4C2C-A0BF-C3C4D1F4133B}"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6671574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1285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DF3E7502-4270-831D-E904-67F116A1F157}"/>
              </a:ext>
            </a:extLst>
          </p:cNvPr>
          <p:cNvSpPr txBox="1"/>
          <p:nvPr userDrawn="1"/>
        </p:nvSpPr>
        <p:spPr>
          <a:xfrm>
            <a:off x="0" y="-1604665"/>
            <a:ext cx="12192000" cy="461665"/>
          </a:xfrm>
          <a:prstGeom prst="rect">
            <a:avLst/>
          </a:prstGeom>
          <a:noFill/>
        </p:spPr>
        <p:txBody>
          <a:bodyPr vert="horz" wrap="none"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608922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20D62634-793B-0C33-DBF9-18E85E10033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924969183"/>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7.emf"/><Relationship Id="rId3" Type="http://schemas.openxmlformats.org/officeDocument/2006/relationships/tags" Target="../tags/tag3.xml"/><Relationship Id="rId7" Type="http://schemas.openxmlformats.org/officeDocument/2006/relationships/image" Target="../media/image2.png"/><Relationship Id="rId12" Type="http://schemas.openxmlformats.org/officeDocument/2006/relationships/image" Target="../media/image6.emf"/><Relationship Id="rId2" Type="http://schemas.openxmlformats.org/officeDocument/2006/relationships/tags" Target="../tags/tag2.xml"/><Relationship Id="rId16" Type="http://schemas.openxmlformats.org/officeDocument/2006/relationships/image" Target="../media/image10.png"/><Relationship Id="rId1" Type="http://schemas.openxmlformats.org/officeDocument/2006/relationships/tags" Target="../tags/tag1.xml"/><Relationship Id="rId6" Type="http://schemas.openxmlformats.org/officeDocument/2006/relationships/slideLayout" Target="../slideLayouts/slideLayout1.xml"/><Relationship Id="rId11" Type="http://schemas.microsoft.com/office/2007/relationships/hdphoto" Target="../media/hdphoto1.wdp"/><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tags" Target="../tags/tag4.xml"/><Relationship Id="rId9" Type="http://schemas.openxmlformats.org/officeDocument/2006/relationships/image" Target="../media/image4.emf"/><Relationship Id="rId1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7.gif"/></Relationships>
</file>

<file path=ppt/slides/_rels/slide14.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7.emf"/><Relationship Id="rId3" Type="http://schemas.openxmlformats.org/officeDocument/2006/relationships/tags" Target="../tags/tag8.xml"/><Relationship Id="rId7" Type="http://schemas.openxmlformats.org/officeDocument/2006/relationships/image" Target="../media/image2.png"/><Relationship Id="rId12" Type="http://schemas.openxmlformats.org/officeDocument/2006/relationships/image" Target="../media/image6.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xml"/><Relationship Id="rId11" Type="http://schemas.microsoft.com/office/2007/relationships/hdphoto" Target="../media/hdphoto1.wdp"/><Relationship Id="rId5" Type="http://schemas.openxmlformats.org/officeDocument/2006/relationships/tags" Target="../tags/tag10.xml"/><Relationship Id="rId15" Type="http://schemas.openxmlformats.org/officeDocument/2006/relationships/image" Target="../media/image28.png"/><Relationship Id="rId10" Type="http://schemas.openxmlformats.org/officeDocument/2006/relationships/image" Target="../media/image5.png"/><Relationship Id="rId4" Type="http://schemas.openxmlformats.org/officeDocument/2006/relationships/tags" Target="../tags/tag9.xml"/><Relationship Id="rId9" Type="http://schemas.openxmlformats.org/officeDocument/2006/relationships/image" Target="../media/image4.emf"/><Relationship Id="rId14" Type="http://schemas.openxmlformats.org/officeDocument/2006/relationships/image" Target="../media/image8.emf"/></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sp>
        <p:nvSpPr>
          <p:cNvPr id="20" name="矩形: 圆角 10">
            <a:extLst>
              <a:ext uri="{FF2B5EF4-FFF2-40B4-BE49-F238E27FC236}">
                <a16:creationId xmlns:a16="http://schemas.microsoft.com/office/drawing/2014/main" id="{54FC6897-60B6-4C96-B82F-C55B92C8704D}"/>
              </a:ext>
            </a:extLst>
          </p:cNvPr>
          <p:cNvSpPr/>
          <p:nvPr/>
        </p:nvSpPr>
        <p:spPr>
          <a:xfrm>
            <a:off x="2278833" y="141482"/>
            <a:ext cx="7830358" cy="637633"/>
          </a:xfrm>
          <a:prstGeom prst="roundRect">
            <a:avLst>
              <a:gd name="adj" fmla="val 11805"/>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Thứ</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Ngày</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Tháng</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Năm</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endPar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endParaRPr>
          </a:p>
        </p:txBody>
      </p:sp>
      <p:pic>
        <p:nvPicPr>
          <p:cNvPr id="2" name="Picture 1">
            <a:extLst>
              <a:ext uri="{FF2B5EF4-FFF2-40B4-BE49-F238E27FC236}">
                <a16:creationId xmlns:a16="http://schemas.microsoft.com/office/drawing/2014/main" id="{520E1007-2890-307F-CC5C-586C66FB32FC}"/>
              </a:ext>
            </a:extLst>
          </p:cNvPr>
          <p:cNvPicPr>
            <a:picLocks noChangeAspect="1"/>
          </p:cNvPicPr>
          <p:nvPr/>
        </p:nvPicPr>
        <p:blipFill>
          <a:blip r:embed="rId15"/>
          <a:stretch>
            <a:fillRect/>
          </a:stretch>
        </p:blipFill>
        <p:spPr>
          <a:xfrm>
            <a:off x="2259022" y="2406730"/>
            <a:ext cx="7102456" cy="1072989"/>
          </a:xfrm>
          <a:prstGeom prst="rect">
            <a:avLst/>
          </a:prstGeom>
        </p:spPr>
      </p:pic>
      <p:pic>
        <p:nvPicPr>
          <p:cNvPr id="3" name="Picture 2">
            <a:extLst>
              <a:ext uri="{FF2B5EF4-FFF2-40B4-BE49-F238E27FC236}">
                <a16:creationId xmlns:a16="http://schemas.microsoft.com/office/drawing/2014/main" id="{109B39DC-EF73-E462-AABF-28D27E8E4CC7}"/>
              </a:ext>
            </a:extLst>
          </p:cNvPr>
          <p:cNvPicPr>
            <a:picLocks noChangeAspect="1"/>
          </p:cNvPicPr>
          <p:nvPr/>
        </p:nvPicPr>
        <p:blipFill>
          <a:blip r:embed="rId16"/>
          <a:stretch>
            <a:fillRect/>
          </a:stretch>
        </p:blipFill>
        <p:spPr>
          <a:xfrm>
            <a:off x="1876048" y="3399198"/>
            <a:ext cx="8687553" cy="1926503"/>
          </a:xfrm>
          <a:prstGeom prst="rect">
            <a:avLst/>
          </a:prstGeom>
        </p:spPr>
      </p:pic>
    </p:spTree>
    <p:extLst>
      <p:ext uri="{BB962C8B-B14F-4D97-AF65-F5344CB8AC3E}">
        <p14:creationId xmlns:p14="http://schemas.microsoft.com/office/powerpoint/2010/main" val="199759026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8E56A1-DBE0-254E-E206-BAAFE64966B6}"/>
              </a:ext>
            </a:extLst>
          </p:cNvPr>
          <p:cNvGrpSpPr/>
          <p:nvPr/>
        </p:nvGrpSpPr>
        <p:grpSpPr>
          <a:xfrm>
            <a:off x="3905249" y="1068704"/>
            <a:ext cx="7458075" cy="1645921"/>
            <a:chOff x="761999" y="5053760"/>
            <a:chExt cx="11187113" cy="4957631"/>
          </a:xfrm>
        </p:grpSpPr>
        <p:sp>
          <p:nvSpPr>
            <p:cNvPr id="5" name="Oval Callout 3">
              <a:extLst>
                <a:ext uri="{FF2B5EF4-FFF2-40B4-BE49-F238E27FC236}">
                  <a16:creationId xmlns:a16="http://schemas.microsoft.com/office/drawing/2014/main" id="{AFF1CB44-2967-DC02-9AE5-59170A1E9F4D}"/>
                </a:ext>
              </a:extLst>
            </p:cNvPr>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6" name="TextBox 5">
              <a:extLst>
                <a:ext uri="{FF2B5EF4-FFF2-40B4-BE49-F238E27FC236}">
                  <a16:creationId xmlns:a16="http://schemas.microsoft.com/office/drawing/2014/main" id="{0AC4929A-3D2E-3064-F5AF-2EA0DE9DD71A}"/>
                </a:ext>
              </a:extLst>
            </p:cNvPr>
            <p:cNvSpPr txBox="1"/>
            <p:nvPr/>
          </p:nvSpPr>
          <p:spPr>
            <a:xfrm>
              <a:off x="876301" y="5053760"/>
              <a:ext cx="10944224" cy="1985159"/>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Câu nào trong bài có sử dụng dấu ngoặc đơn?</a:t>
              </a:r>
              <a:endParaRPr lang="vi-VN" sz="4000" dirty="0">
                <a:solidFill>
                  <a:srgbClr val="000000"/>
                </a:solidFill>
                <a:latin typeface="Cambria" panose="02040503050406030204" pitchFamily="18" charset="0"/>
              </a:endParaRPr>
            </a:p>
          </p:txBody>
        </p:sp>
      </p:grpSp>
      <p:sp>
        <p:nvSpPr>
          <p:cNvPr id="7" name="Freeform 2">
            <a:extLst>
              <a:ext uri="{FF2B5EF4-FFF2-40B4-BE49-F238E27FC236}">
                <a16:creationId xmlns:a16="http://schemas.microsoft.com/office/drawing/2014/main" id="{B39350AE-D212-E27F-6036-CD61B8B93102}"/>
              </a:ext>
            </a:extLst>
          </p:cNvPr>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8" name="Group 7">
            <a:extLst>
              <a:ext uri="{FF2B5EF4-FFF2-40B4-BE49-F238E27FC236}">
                <a16:creationId xmlns:a16="http://schemas.microsoft.com/office/drawing/2014/main" id="{6099F624-47B9-BBC4-B288-AE80A81773FE}"/>
              </a:ext>
            </a:extLst>
          </p:cNvPr>
          <p:cNvGrpSpPr/>
          <p:nvPr/>
        </p:nvGrpSpPr>
        <p:grpSpPr>
          <a:xfrm>
            <a:off x="4438649" y="3145154"/>
            <a:ext cx="7458075" cy="1645921"/>
            <a:chOff x="761999" y="5053760"/>
            <a:chExt cx="11187113" cy="4957631"/>
          </a:xfrm>
        </p:grpSpPr>
        <p:sp>
          <p:nvSpPr>
            <p:cNvPr id="9" name="Oval Callout 3">
              <a:extLst>
                <a:ext uri="{FF2B5EF4-FFF2-40B4-BE49-F238E27FC236}">
                  <a16:creationId xmlns:a16="http://schemas.microsoft.com/office/drawing/2014/main" id="{97CB1990-DEB9-04D9-5A37-9988C1904686}"/>
                </a:ext>
              </a:extLst>
            </p:cNvPr>
            <p:cNvSpPr/>
            <p:nvPr/>
          </p:nvSpPr>
          <p:spPr>
            <a:xfrm>
              <a:off x="761999" y="5065190"/>
              <a:ext cx="11187113" cy="4946201"/>
            </a:xfrm>
            <a:prstGeom prst="wedgeRoundRectCallout">
              <a:avLst>
                <a:gd name="adj1" fmla="val -59531"/>
                <a:gd name="adj2" fmla="val -25354"/>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10" name="TextBox 9">
              <a:extLst>
                <a:ext uri="{FF2B5EF4-FFF2-40B4-BE49-F238E27FC236}">
                  <a16:creationId xmlns:a16="http://schemas.microsoft.com/office/drawing/2014/main" id="{AE1A8275-EA08-FF5A-CFEA-0FF6EC21F456}"/>
                </a:ext>
              </a:extLst>
            </p:cNvPr>
            <p:cNvSpPr txBox="1"/>
            <p:nvPr/>
          </p:nvSpPr>
          <p:spPr>
            <a:xfrm>
              <a:off x="876301" y="5053760"/>
              <a:ext cx="10944224" cy="3986292"/>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Dấu ngoặc đơn trong câu đó được dùng để làm gì? </a:t>
              </a:r>
              <a:endParaRPr lang="vi-VN" sz="4000" dirty="0">
                <a:solidFill>
                  <a:srgbClr val="000000"/>
                </a:solidFill>
                <a:latin typeface="Cambria" panose="02040503050406030204" pitchFamily="18" charset="0"/>
              </a:endParaRPr>
            </a:p>
          </p:txBody>
        </p:sp>
      </p:grpSp>
    </p:spTree>
    <p:extLst>
      <p:ext uri="{BB962C8B-B14F-4D97-AF65-F5344CB8AC3E}">
        <p14:creationId xmlns:p14="http://schemas.microsoft.com/office/powerpoint/2010/main" val="30819397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2" name="Picture 1">
            <a:extLst>
              <a:ext uri="{FF2B5EF4-FFF2-40B4-BE49-F238E27FC236}">
                <a16:creationId xmlns:a16="http://schemas.microsoft.com/office/drawing/2014/main" id="{A7B3B739-331C-E488-D046-E008504E5B9A}"/>
              </a:ext>
            </a:extLst>
          </p:cNvPr>
          <p:cNvPicPr>
            <a:picLocks noChangeAspect="1"/>
          </p:cNvPicPr>
          <p:nvPr/>
        </p:nvPicPr>
        <p:blipFill>
          <a:blip r:embed="rId4"/>
          <a:stretch>
            <a:fillRect/>
          </a:stretch>
        </p:blipFill>
        <p:spPr>
          <a:xfrm>
            <a:off x="4267200" y="1984040"/>
            <a:ext cx="7083145" cy="2217103"/>
          </a:xfrm>
          <a:prstGeom prst="rect">
            <a:avLst/>
          </a:prstGeom>
        </p:spPr>
      </p:pic>
    </p:spTree>
    <p:extLst>
      <p:ext uri="{BB962C8B-B14F-4D97-AF65-F5344CB8AC3E}">
        <p14:creationId xmlns:p14="http://schemas.microsoft.com/office/powerpoint/2010/main" val="17953154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CE2169-C9D5-6031-E310-A608D28B72D8}"/>
              </a:ext>
            </a:extLst>
          </p:cNvPr>
          <p:cNvPicPr>
            <a:picLocks noChangeAspect="1"/>
          </p:cNvPicPr>
          <p:nvPr/>
        </p:nvPicPr>
        <p:blipFill>
          <a:blip r:embed="rId2"/>
          <a:stretch>
            <a:fillRect/>
          </a:stretch>
        </p:blipFill>
        <p:spPr>
          <a:xfrm>
            <a:off x="1956464" y="4088949"/>
            <a:ext cx="8126672" cy="2609314"/>
          </a:xfrm>
          <a:prstGeom prst="rect">
            <a:avLst/>
          </a:prstGeom>
        </p:spPr>
      </p:pic>
      <p:pic>
        <p:nvPicPr>
          <p:cNvPr id="4" name="Picture 3">
            <a:extLst>
              <a:ext uri="{FF2B5EF4-FFF2-40B4-BE49-F238E27FC236}">
                <a16:creationId xmlns:a16="http://schemas.microsoft.com/office/drawing/2014/main" id="{EABE745C-9971-054E-179B-5C87CD9F982E}"/>
              </a:ext>
            </a:extLst>
          </p:cNvPr>
          <p:cNvPicPr>
            <a:picLocks noChangeAspect="1"/>
          </p:cNvPicPr>
          <p:nvPr/>
        </p:nvPicPr>
        <p:blipFill>
          <a:blip r:embed="rId3"/>
          <a:stretch>
            <a:fillRect/>
          </a:stretch>
        </p:blipFill>
        <p:spPr>
          <a:xfrm>
            <a:off x="1443575" y="2178084"/>
            <a:ext cx="9571550" cy="2139881"/>
          </a:xfrm>
          <a:prstGeom prst="rect">
            <a:avLst/>
          </a:prstGeom>
        </p:spPr>
      </p:pic>
    </p:spTree>
    <p:extLst>
      <p:ext uri="{BB962C8B-B14F-4D97-AF65-F5344CB8AC3E}">
        <p14:creationId xmlns:p14="http://schemas.microsoft.com/office/powerpoint/2010/main" val="1998645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BC6EBB-4758-03AC-9008-306B97F825F2}"/>
              </a:ext>
            </a:extLst>
          </p:cNvPr>
          <p:cNvGrpSpPr/>
          <p:nvPr/>
        </p:nvGrpSpPr>
        <p:grpSpPr>
          <a:xfrm>
            <a:off x="195532" y="128438"/>
            <a:ext cx="10903789" cy="3160220"/>
            <a:chOff x="146649" y="96328"/>
            <a:chExt cx="8177842" cy="2370165"/>
          </a:xfrm>
        </p:grpSpPr>
        <p:sp>
          <p:nvSpPr>
            <p:cNvPr id="3" name="Speech Bubble: Rectangle with Corners Rounded 2">
              <a:extLst>
                <a:ext uri="{FF2B5EF4-FFF2-40B4-BE49-F238E27FC236}">
                  <a16:creationId xmlns:a16="http://schemas.microsoft.com/office/drawing/2014/main" id="{1D5CE936-16A4-F5F6-C22D-DE7B1347F21D}"/>
                </a:ext>
              </a:extLst>
            </p:cNvPr>
            <p:cNvSpPr/>
            <p:nvPr/>
          </p:nvSpPr>
          <p:spPr>
            <a:xfrm>
              <a:off x="146649" y="96328"/>
              <a:ext cx="8177842" cy="2370165"/>
            </a:xfrm>
            <a:prstGeom prst="wedgeRoundRectCallout">
              <a:avLst>
                <a:gd name="adj1" fmla="val 32117"/>
                <a:gd name="adj2" fmla="val 69137"/>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a:extLst>
                <a:ext uri="{FF2B5EF4-FFF2-40B4-BE49-F238E27FC236}">
                  <a16:creationId xmlns:a16="http://schemas.microsoft.com/office/drawing/2014/main" id="{96F74A9E-FD89-FEA2-EA64-31C8FBEAB3D1}"/>
                </a:ext>
              </a:extLst>
            </p:cNvPr>
            <p:cNvSpPr txBox="1"/>
            <p:nvPr/>
          </p:nvSpPr>
          <p:spPr>
            <a:xfrm>
              <a:off x="288503" y="375429"/>
              <a:ext cx="7821811" cy="1731243"/>
            </a:xfrm>
            <a:prstGeom prst="rect">
              <a:avLst/>
            </a:prstGeom>
            <a:noFill/>
          </p:spPr>
          <p:txBody>
            <a:bodyPr wrap="square" rtlCol="0">
              <a:spAutoFit/>
            </a:bodyPr>
            <a:lstStyle/>
            <a:p>
              <a:pPr algn="just" defTabSz="1219170">
                <a:buClr>
                  <a:srgbClr val="000000"/>
                </a:buClr>
              </a:pPr>
              <a:r>
                <a:rPr lang="en-US" sz="4800" b="1" dirty="0">
                  <a:effectLst/>
                  <a:latin typeface="Cambria" panose="02040503050406030204" pitchFamily="18" charset="0"/>
                  <a:ea typeface="Cambria" panose="02040503050406030204" pitchFamily="18" charset="0"/>
                </a:rPr>
                <a:t>Trong </a:t>
              </a:r>
              <a:r>
                <a:rPr lang="en-US" sz="4800" b="1" dirty="0" err="1">
                  <a:effectLst/>
                  <a:latin typeface="Cambria" panose="02040503050406030204" pitchFamily="18" charset="0"/>
                  <a:ea typeface="Cambria" panose="02040503050406030204" pitchFamily="18" charset="0"/>
                </a:rPr>
                <a:t>thời</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gian</a:t>
              </a:r>
              <a:r>
                <a:rPr lang="en-US" sz="4800" b="1" dirty="0">
                  <a:effectLst/>
                  <a:latin typeface="Cambria" panose="02040503050406030204" pitchFamily="18" charset="0"/>
                  <a:ea typeface="Cambria" panose="02040503050406030204" pitchFamily="18" charset="0"/>
                </a:rPr>
                <a:t> 1 </a:t>
              </a:r>
              <a:r>
                <a:rPr lang="en-US" sz="4800" b="1" dirty="0" err="1">
                  <a:effectLst/>
                  <a:latin typeface="Cambria" panose="02040503050406030204" pitchFamily="18" charset="0"/>
                  <a:ea typeface="Cambria" panose="02040503050406030204" pitchFamily="18" charset="0"/>
                </a:rPr>
                <a:t>phút</a:t>
              </a:r>
              <a:r>
                <a:rPr lang="en-US" sz="4800" b="1"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Viết</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sử</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dụng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ngoặc</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đơn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để</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đánh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phần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chú</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thích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endParaRPr lang="en-US" sz="80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5" name="Picture 4" descr="Happy Cute Little Kid Boy With Light Idea Stock Vector - Illustration of  back, kawaii: 177079903">
            <a:extLst>
              <a:ext uri="{FF2B5EF4-FFF2-40B4-BE49-F238E27FC236}">
                <a16:creationId xmlns:a16="http://schemas.microsoft.com/office/drawing/2014/main" id="{E2B7158B-5B26-19A0-3328-3FCD11B8100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9173748" y="3457575"/>
            <a:ext cx="2613523" cy="3400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A6CBB402-5C3F-7890-0D39-9EE8C973337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3876675"/>
            <a:ext cx="3097658" cy="170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912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2" name="Picture 1">
            <a:extLst>
              <a:ext uri="{FF2B5EF4-FFF2-40B4-BE49-F238E27FC236}">
                <a16:creationId xmlns:a16="http://schemas.microsoft.com/office/drawing/2014/main" id="{62224261-38B8-43FD-B13E-2DEBB722FB99}"/>
              </a:ext>
            </a:extLst>
          </p:cNvPr>
          <p:cNvPicPr>
            <a:picLocks noChangeAspect="1"/>
          </p:cNvPicPr>
          <p:nvPr/>
        </p:nvPicPr>
        <p:blipFill>
          <a:blip r:embed="rId15"/>
          <a:stretch>
            <a:fillRect/>
          </a:stretch>
        </p:blipFill>
        <p:spPr>
          <a:xfrm>
            <a:off x="1478266" y="2477141"/>
            <a:ext cx="9102117" cy="2780017"/>
          </a:xfrm>
          <a:prstGeom prst="rect">
            <a:avLst/>
          </a:prstGeom>
        </p:spPr>
      </p:pic>
    </p:spTree>
    <p:extLst>
      <p:ext uri="{BB962C8B-B14F-4D97-AF65-F5344CB8AC3E}">
        <p14:creationId xmlns:p14="http://schemas.microsoft.com/office/powerpoint/2010/main" val="90527233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3FD8E8-F748-221A-7A74-0F99AFAE7525}"/>
              </a:ext>
            </a:extLst>
          </p:cNvPr>
          <p:cNvPicPr>
            <a:picLocks noChangeAspect="1"/>
          </p:cNvPicPr>
          <p:nvPr/>
        </p:nvPicPr>
        <p:blipFill>
          <a:blip r:embed="rId2"/>
          <a:stretch>
            <a:fillRect/>
          </a:stretch>
        </p:blipFill>
        <p:spPr>
          <a:xfrm>
            <a:off x="3488193" y="128708"/>
            <a:ext cx="5596613" cy="1609483"/>
          </a:xfrm>
          <a:prstGeom prst="rect">
            <a:avLst/>
          </a:prstGeom>
        </p:spPr>
      </p:pic>
      <p:sp>
        <p:nvSpPr>
          <p:cNvPr id="4" name="TextBox 3">
            <a:extLst>
              <a:ext uri="{FF2B5EF4-FFF2-40B4-BE49-F238E27FC236}">
                <a16:creationId xmlns:a16="http://schemas.microsoft.com/office/drawing/2014/main" id="{03B95B21-C0BA-8B28-843B-9D4BFEA5E721}"/>
              </a:ext>
            </a:extLst>
          </p:cNvPr>
          <p:cNvSpPr txBox="1"/>
          <p:nvPr/>
        </p:nvSpPr>
        <p:spPr>
          <a:xfrm>
            <a:off x="1276350" y="2381250"/>
            <a:ext cx="9886950" cy="1219821"/>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dụng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của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dùng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khi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2402808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70543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có</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gì</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khác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B?</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1</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2" name="Oval 1">
            <a:extLst>
              <a:ext uri="{FF2B5EF4-FFF2-40B4-BE49-F238E27FC236}">
                <a16:creationId xmlns:a16="http://schemas.microsoft.com/office/drawing/2014/main" id="{9CA13CCF-92D5-BCCD-D14E-11DB915C41E3}"/>
              </a:ext>
            </a:extLst>
          </p:cNvPr>
          <p:cNvSpPr/>
          <p:nvPr/>
        </p:nvSpPr>
        <p:spPr>
          <a:xfrm>
            <a:off x="1962150" y="2085975"/>
            <a:ext cx="1047750" cy="8286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3" name="Oval 2">
            <a:extLst>
              <a:ext uri="{FF2B5EF4-FFF2-40B4-BE49-F238E27FC236}">
                <a16:creationId xmlns:a16="http://schemas.microsoft.com/office/drawing/2014/main" id="{3C22E223-A540-23FB-F783-D7A7E03F97B2}"/>
              </a:ext>
            </a:extLst>
          </p:cNvPr>
          <p:cNvSpPr/>
          <p:nvPr/>
        </p:nvSpPr>
        <p:spPr>
          <a:xfrm>
            <a:off x="8248650" y="1990725"/>
            <a:ext cx="1047750" cy="8286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pic>
        <p:nvPicPr>
          <p:cNvPr id="5" name="Picture 4">
            <a:extLst>
              <a:ext uri="{FF2B5EF4-FFF2-40B4-BE49-F238E27FC236}">
                <a16:creationId xmlns:a16="http://schemas.microsoft.com/office/drawing/2014/main" id="{66F41D6E-B56F-5405-CB03-385CF7CF1CFC}"/>
              </a:ext>
            </a:extLst>
          </p:cNvPr>
          <p:cNvPicPr>
            <a:picLocks noChangeAspect="1"/>
          </p:cNvPicPr>
          <p:nvPr/>
        </p:nvPicPr>
        <p:blipFill>
          <a:blip r:embed="rId2"/>
          <a:stretch>
            <a:fillRect/>
          </a:stretch>
        </p:blipFill>
        <p:spPr>
          <a:xfrm>
            <a:off x="385762" y="3228974"/>
            <a:ext cx="4452938" cy="2873781"/>
          </a:xfrm>
          <a:prstGeom prst="rect">
            <a:avLst/>
          </a:prstGeom>
        </p:spPr>
      </p:pic>
      <p:pic>
        <p:nvPicPr>
          <p:cNvPr id="7" name="Picture 6">
            <a:extLst>
              <a:ext uri="{FF2B5EF4-FFF2-40B4-BE49-F238E27FC236}">
                <a16:creationId xmlns:a16="http://schemas.microsoft.com/office/drawing/2014/main" id="{CBFB880A-2339-B361-34DF-3A53E85404A4}"/>
              </a:ext>
            </a:extLst>
          </p:cNvPr>
          <p:cNvPicPr>
            <a:picLocks noChangeAspect="1"/>
          </p:cNvPicPr>
          <p:nvPr/>
        </p:nvPicPr>
        <p:blipFill>
          <a:blip r:embed="rId3"/>
          <a:stretch>
            <a:fillRect/>
          </a:stretch>
        </p:blipFill>
        <p:spPr>
          <a:xfrm>
            <a:off x="5834391" y="3228974"/>
            <a:ext cx="6043613" cy="2886075"/>
          </a:xfrm>
          <a:prstGeom prst="rect">
            <a:avLst/>
          </a:prstGeom>
        </p:spPr>
      </p:pic>
    </p:spTree>
    <p:extLst>
      <p:ext uri="{BB962C8B-B14F-4D97-AF65-F5344CB8AC3E}">
        <p14:creationId xmlns:p14="http://schemas.microsoft.com/office/powerpoint/2010/main" val="208913383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5F51625A-F0B8-B494-0DC0-B30E13D46CFC}"/>
              </a:ext>
            </a:extLst>
          </p:cNvPr>
          <p:cNvPicPr>
            <a:picLocks noChangeAspect="1"/>
          </p:cNvPicPr>
          <p:nvPr/>
        </p:nvPicPr>
        <p:blipFill>
          <a:blip r:embed="rId2"/>
          <a:stretch>
            <a:fillRect/>
          </a:stretch>
        </p:blipFill>
        <p:spPr>
          <a:xfrm>
            <a:off x="1952624" y="309562"/>
            <a:ext cx="8505825" cy="1547556"/>
          </a:xfrm>
          <a:prstGeom prst="rect">
            <a:avLst/>
          </a:prstGeom>
        </p:spPr>
      </p:pic>
      <p:sp>
        <p:nvSpPr>
          <p:cNvPr id="7" name="Rectangle: Rounded Corners 6">
            <a:extLst>
              <a:ext uri="{FF2B5EF4-FFF2-40B4-BE49-F238E27FC236}">
                <a16:creationId xmlns:a16="http://schemas.microsoft.com/office/drawing/2014/main" id="{31403F5E-94F7-6A7F-9B64-6F4E96722B8C}"/>
              </a:ext>
            </a:extLst>
          </p:cNvPr>
          <p:cNvSpPr/>
          <p:nvPr/>
        </p:nvSpPr>
        <p:spPr>
          <a:xfrm>
            <a:off x="1809750"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Không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sp>
        <p:nvSpPr>
          <p:cNvPr id="8" name="Rectangle: Rounded Corners 7">
            <a:extLst>
              <a:ext uri="{FF2B5EF4-FFF2-40B4-BE49-F238E27FC236}">
                <a16:creationId xmlns:a16="http://schemas.microsoft.com/office/drawing/2014/main" id="{2753148F-F2CF-EDEF-A87C-74FA55F6EE0B}"/>
              </a:ext>
            </a:extLst>
          </p:cNvPr>
          <p:cNvSpPr/>
          <p:nvPr/>
        </p:nvSpPr>
        <p:spPr>
          <a:xfrm>
            <a:off x="6276975"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pic>
        <p:nvPicPr>
          <p:cNvPr id="10" name="Picture 9">
            <a:extLst>
              <a:ext uri="{FF2B5EF4-FFF2-40B4-BE49-F238E27FC236}">
                <a16:creationId xmlns:a16="http://schemas.microsoft.com/office/drawing/2014/main" id="{45231631-07FE-C250-DD4C-4DCFF5525E17}"/>
              </a:ext>
            </a:extLst>
          </p:cNvPr>
          <p:cNvPicPr>
            <a:picLocks noChangeAspect="1"/>
          </p:cNvPicPr>
          <p:nvPr/>
        </p:nvPicPr>
        <p:blipFill>
          <a:blip r:embed="rId3"/>
          <a:stretch>
            <a:fillRect/>
          </a:stretch>
        </p:blipFill>
        <p:spPr>
          <a:xfrm>
            <a:off x="1854926" y="3352800"/>
            <a:ext cx="8289200" cy="1459447"/>
          </a:xfrm>
          <a:prstGeom prst="rect">
            <a:avLst/>
          </a:prstGeom>
        </p:spPr>
      </p:pic>
      <p:sp>
        <p:nvSpPr>
          <p:cNvPr id="11" name="Rectangle: Rounded Corners 10">
            <a:extLst>
              <a:ext uri="{FF2B5EF4-FFF2-40B4-BE49-F238E27FC236}">
                <a16:creationId xmlns:a16="http://schemas.microsoft.com/office/drawing/2014/main" id="{C342AE3C-3A62-E29D-A426-778209B79180}"/>
              </a:ext>
            </a:extLst>
          </p:cNvPr>
          <p:cNvSpPr/>
          <p:nvPr/>
        </p:nvSpPr>
        <p:spPr>
          <a:xfrm>
            <a:off x="1857375"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Không có thông tin về tên gọi khác của sông Bạch Đằng </a:t>
            </a:r>
            <a:endParaRPr lang="en-US" sz="2800" b="1"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D65B5064-C031-3B28-7390-4E418B49BF89}"/>
              </a:ext>
            </a:extLst>
          </p:cNvPr>
          <p:cNvSpPr/>
          <p:nvPr/>
        </p:nvSpPr>
        <p:spPr>
          <a:xfrm>
            <a:off x="6324600"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tên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gọi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Đằng</a:t>
            </a:r>
            <a:r>
              <a:rPr lang="en-US" sz="28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72806663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123825"/>
            <a:ext cx="10360479" cy="113347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Dấu ngoặc đơn trong mỗi câu ở cột B (bài tập 1) có tác dụng gì?</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2</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6" name="Picture 5">
            <a:extLst>
              <a:ext uri="{FF2B5EF4-FFF2-40B4-BE49-F238E27FC236}">
                <a16:creationId xmlns:a16="http://schemas.microsoft.com/office/drawing/2014/main" id="{99642205-9605-EA09-B65C-3B1A7D1C0321}"/>
              </a:ext>
            </a:extLst>
          </p:cNvPr>
          <p:cNvPicPr>
            <a:picLocks noChangeAspect="1"/>
          </p:cNvPicPr>
          <p:nvPr/>
        </p:nvPicPr>
        <p:blipFill>
          <a:blip r:embed="rId2"/>
          <a:stretch>
            <a:fillRect/>
          </a:stretch>
        </p:blipFill>
        <p:spPr>
          <a:xfrm>
            <a:off x="66675" y="2362200"/>
            <a:ext cx="6182453" cy="3076576"/>
          </a:xfrm>
          <a:prstGeom prst="rect">
            <a:avLst/>
          </a:prstGeom>
        </p:spPr>
      </p:pic>
      <p:sp>
        <p:nvSpPr>
          <p:cNvPr id="12" name="Rounded Rectangle 16">
            <a:extLst>
              <a:ext uri="{FF2B5EF4-FFF2-40B4-BE49-F238E27FC236}">
                <a16:creationId xmlns:a16="http://schemas.microsoft.com/office/drawing/2014/main" id="{F576FA1C-85E7-C983-46C4-A6E38B8C2B39}"/>
              </a:ext>
            </a:extLst>
          </p:cNvPr>
          <p:cNvSpPr/>
          <p:nvPr/>
        </p:nvSpPr>
        <p:spPr>
          <a:xfrm>
            <a:off x="6235247" y="24098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800" dirty="0" err="1">
                <a:solidFill>
                  <a:prstClr val="black"/>
                </a:solidFill>
                <a:latin typeface="Cambria" panose="02040503050406030204" pitchFamily="18" charset="0"/>
                <a:ea typeface="Cambria" panose="02040503050406030204" pitchFamily="18" charset="0"/>
              </a:rPr>
              <a:t>Bổ</a:t>
            </a:r>
            <a:r>
              <a:rPr lang="en-US" sz="2800" dirty="0">
                <a:solidFill>
                  <a:prstClr val="black"/>
                </a:solidFill>
                <a:latin typeface="Cambria" panose="02040503050406030204" pitchFamily="18" charset="0"/>
                <a:ea typeface="Cambria" panose="02040503050406030204" pitchFamily="18" charset="0"/>
              </a:rPr>
              <a:t> sung </a:t>
            </a:r>
            <a:r>
              <a:rPr lang="en-US" sz="2800" dirty="0" err="1">
                <a:solidFill>
                  <a:prstClr val="black"/>
                </a:solidFill>
                <a:latin typeface="Cambria" panose="02040503050406030204" pitchFamily="18" charset="0"/>
                <a:ea typeface="Cambria" panose="02040503050406030204" pitchFamily="18" charset="0"/>
              </a:rPr>
              <a:t>thông</a:t>
            </a:r>
            <a:r>
              <a:rPr lang="en-US" sz="2800" dirty="0">
                <a:solidFill>
                  <a:prstClr val="black"/>
                </a:solidFill>
                <a:latin typeface="Cambria" panose="02040503050406030204" pitchFamily="18" charset="0"/>
                <a:ea typeface="Cambria" panose="02040503050406030204" pitchFamily="18" charset="0"/>
              </a:rPr>
              <a:t> tin </a:t>
            </a:r>
            <a:r>
              <a:rPr lang="en-US" sz="2800" dirty="0" err="1">
                <a:solidFill>
                  <a:prstClr val="black"/>
                </a:solidFill>
                <a:latin typeface="Cambria" panose="02040503050406030204" pitchFamily="18" charset="0"/>
                <a:ea typeface="Cambria" panose="02040503050406030204" pitchFamily="18" charset="0"/>
              </a:rPr>
              <a:t>về</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sinh</a:t>
            </a:r>
            <a:r>
              <a:rPr lang="en-US" sz="2800" dirty="0">
                <a:solidFill>
                  <a:prstClr val="black"/>
                </a:solidFill>
                <a:latin typeface="Cambria" panose="02040503050406030204" pitchFamily="18" charset="0"/>
                <a:ea typeface="Cambria" panose="02040503050406030204" pitchFamily="18" charset="0"/>
              </a:rPr>
              <a:t> ,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mất</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của</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nhà</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văn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Nguyễn</a:t>
            </a:r>
            <a:r>
              <a:rPr lang="en-US" sz="2800" dirty="0">
                <a:solidFill>
                  <a:prstClr val="black"/>
                </a:solidFill>
                <a:latin typeface="Cambria" panose="02040503050406030204" pitchFamily="18" charset="0"/>
                <a:ea typeface="Cambria" panose="02040503050406030204" pitchFamily="18" charset="0"/>
              </a:rPr>
              <a:t> Phan </a:t>
            </a:r>
            <a:r>
              <a:rPr lang="en-US" sz="2800" dirty="0" err="1">
                <a:solidFill>
                  <a:prstClr val="black"/>
                </a:solidFill>
                <a:latin typeface="Cambria" panose="02040503050406030204" pitchFamily="18" charset="0"/>
                <a:ea typeface="Cambria" panose="02040503050406030204" pitchFamily="18" charset="0"/>
              </a:rPr>
              <a:t>Hách</a:t>
            </a:r>
            <a:r>
              <a:rPr lang="en-US" sz="2800" dirty="0">
                <a:solidFill>
                  <a:prstClr val="black"/>
                </a:solidFill>
                <a:latin typeface="Cambria" panose="02040503050406030204" pitchFamily="18" charset="0"/>
                <a:ea typeface="Cambria" panose="02040503050406030204" pitchFamily="18" charset="0"/>
              </a:rPr>
              <a:t>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Rounded Rectangle 16">
            <a:extLst>
              <a:ext uri="{FF2B5EF4-FFF2-40B4-BE49-F238E27FC236}">
                <a16:creationId xmlns:a16="http://schemas.microsoft.com/office/drawing/2014/main" id="{ED50205A-F8C0-6734-4311-37CCCAAEADB6}"/>
              </a:ext>
            </a:extLst>
          </p:cNvPr>
          <p:cNvSpPr/>
          <p:nvPr/>
        </p:nvSpPr>
        <p:spPr>
          <a:xfrm>
            <a:off x="6235247" y="39719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dirty="0" err="1">
                <a:solidFill>
                  <a:prstClr val="black"/>
                </a:solidFill>
                <a:latin typeface="Cambria" panose="02040503050406030204" pitchFamily="18" charset="0"/>
                <a:ea typeface="Cambria" panose="02040503050406030204" pitchFamily="18" charset="0"/>
              </a:rPr>
              <a:t>Bổ</a:t>
            </a:r>
            <a:r>
              <a:rPr lang="en-US" sz="3200" dirty="0">
                <a:solidFill>
                  <a:prstClr val="black"/>
                </a:solidFill>
                <a:latin typeface="Cambria" panose="02040503050406030204" pitchFamily="18" charset="0"/>
                <a:ea typeface="Cambria" panose="02040503050406030204" pitchFamily="18" charset="0"/>
              </a:rPr>
              <a:t> sung </a:t>
            </a:r>
            <a:r>
              <a:rPr lang="en-US" sz="3200" dirty="0" err="1">
                <a:solidFill>
                  <a:prstClr val="black"/>
                </a:solidFill>
                <a:latin typeface="Cambria" panose="02040503050406030204" pitchFamily="18" charset="0"/>
                <a:ea typeface="Cambria" panose="02040503050406030204" pitchFamily="18" charset="0"/>
              </a:rPr>
              <a:t>thông</a:t>
            </a:r>
            <a:r>
              <a:rPr lang="en-US" sz="3200" dirty="0">
                <a:solidFill>
                  <a:prstClr val="black"/>
                </a:solidFill>
                <a:latin typeface="Cambria" panose="02040503050406030204" pitchFamily="18" charset="0"/>
                <a:ea typeface="Cambria" panose="02040503050406030204" pitchFamily="18" charset="0"/>
              </a:rPr>
              <a:t> tin </a:t>
            </a:r>
            <a:r>
              <a:rPr lang="en-US" sz="3200" dirty="0" err="1">
                <a:solidFill>
                  <a:prstClr val="black"/>
                </a:solidFill>
                <a:latin typeface="Cambria" panose="02040503050406030204" pitchFamily="18" charset="0"/>
                <a:ea typeface="Cambria" panose="02040503050406030204" pitchFamily="18" charset="0"/>
              </a:rPr>
              <a:t>về</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tên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khác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của</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sông</a:t>
            </a:r>
            <a:r>
              <a:rPr lang="en-US" sz="3200" dirty="0">
                <a:solidFill>
                  <a:prstClr val="black"/>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747312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appy Cute Little Kid Girl With Respect Gesture | Kids cartoon characters,  Cartoon kids, Cute kids">
            <a:extLst>
              <a:ext uri="{FF2B5EF4-FFF2-40B4-BE49-F238E27FC236}">
                <a16:creationId xmlns:a16="http://schemas.microsoft.com/office/drawing/2014/main" id="{08B374E4-C938-9D63-D83D-10CA5677EB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3" b="100000" l="9467" r="89941">
                        <a14:foregroundMark x1="40237" y1="19822" x2="46154" y2="31657"/>
                        <a14:foregroundMark x1="56509" y1="20414" x2="60059" y2="31657"/>
                        <a14:foregroundMark x1="46746" y1="20414" x2="43491" y2="29290"/>
                      </a14:backgroundRemoval>
                    </a14:imgEffect>
                  </a14:imgLayer>
                </a14:imgProps>
              </a:ext>
              <a:ext uri="{28A0092B-C50C-407E-A947-70E740481C1C}">
                <a14:useLocalDpi xmlns:a14="http://schemas.microsoft.com/office/drawing/2010/main" val="0"/>
              </a:ext>
            </a:extLst>
          </a:blip>
          <a:srcRect l="22435" t="6654" r="14994" b="5983"/>
          <a:stretch/>
        </p:blipFill>
        <p:spPr bwMode="auto">
          <a:xfrm>
            <a:off x="4683206" y="4232092"/>
            <a:ext cx="1880717" cy="26259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ppy Cute Little Kid Boy With Light Idea Stock Vector - Illustration of  back, kawaii: 177079903">
            <a:extLst>
              <a:ext uri="{FF2B5EF4-FFF2-40B4-BE49-F238E27FC236}">
                <a16:creationId xmlns:a16="http://schemas.microsoft.com/office/drawing/2014/main" id="{F5958B2E-3B6A-4FE2-C033-EC04D344E2D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6049549" y="4093067"/>
            <a:ext cx="2231944" cy="29039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336222E-6CEE-570D-0178-F9D1A5089A55}"/>
              </a:ext>
            </a:extLst>
          </p:cNvPr>
          <p:cNvGrpSpPr/>
          <p:nvPr/>
        </p:nvGrpSpPr>
        <p:grpSpPr>
          <a:xfrm>
            <a:off x="1057896" y="1572061"/>
            <a:ext cx="10248280" cy="1831231"/>
            <a:chOff x="2086555" y="4567566"/>
            <a:chExt cx="7447303" cy="1500523"/>
          </a:xfrm>
        </p:grpSpPr>
        <p:sp>
          <p:nvSpPr>
            <p:cNvPr id="13" name="Rounded Rectangle 14">
              <a:extLst>
                <a:ext uri="{FF2B5EF4-FFF2-40B4-BE49-F238E27FC236}">
                  <a16:creationId xmlns:a16="http://schemas.microsoft.com/office/drawing/2014/main" id="{07551527-C1D5-8E54-B398-D6189A4536F4}"/>
                </a:ext>
              </a:extLst>
            </p:cNvPr>
            <p:cNvSpPr/>
            <p:nvPr/>
          </p:nvSpPr>
          <p:spPr>
            <a:xfrm>
              <a:off x="2086555" y="4567566"/>
              <a:ext cx="7447303" cy="1500523"/>
            </a:xfrm>
            <a:custGeom>
              <a:avLst/>
              <a:gdLst>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8"/>
                  </a:moveTo>
                  <a:cubicBezTo>
                    <a:pt x="-13136" y="112395"/>
                    <a:pt x="68952" y="18665"/>
                    <a:pt x="227182" y="0"/>
                  </a:cubicBezTo>
                  <a:cubicBezTo>
                    <a:pt x="2216102" y="165592"/>
                    <a:pt x="6087392" y="336680"/>
                    <a:pt x="7220119" y="0"/>
                  </a:cubicBezTo>
                  <a:cubicBezTo>
                    <a:pt x="7385108" y="13787"/>
                    <a:pt x="7456645" y="36216"/>
                    <a:pt x="7447303" y="168778"/>
                  </a:cubicBezTo>
                  <a:cubicBezTo>
                    <a:pt x="7522018" y="590703"/>
                    <a:pt x="7535790" y="1236820"/>
                    <a:pt x="7447303" y="1331743"/>
                  </a:cubicBezTo>
                  <a:cubicBezTo>
                    <a:pt x="7493707" y="1425290"/>
                    <a:pt x="7372660" y="1536102"/>
                    <a:pt x="7220119" y="1500523"/>
                  </a:cubicBezTo>
                  <a:cubicBezTo>
                    <a:pt x="4329548" y="2000369"/>
                    <a:pt x="1948844" y="1015757"/>
                    <a:pt x="227182" y="1500523"/>
                  </a:cubicBezTo>
                  <a:cubicBezTo>
                    <a:pt x="135234" y="1509526"/>
                    <a:pt x="15543" y="1456105"/>
                    <a:pt x="0" y="1331743"/>
                  </a:cubicBezTo>
                  <a:cubicBezTo>
                    <a:pt x="-120866" y="850943"/>
                    <a:pt x="-52723" y="604174"/>
                    <a:pt x="0" y="168778"/>
                  </a:cubicBezTo>
                  <a:close/>
                </a:path>
                <a:path w="7447303" h="1500523" stroke="0" extrusionOk="0">
                  <a:moveTo>
                    <a:pt x="0" y="168778"/>
                  </a:moveTo>
                  <a:cubicBezTo>
                    <a:pt x="26845" y="73815"/>
                    <a:pt x="109764" y="25360"/>
                    <a:pt x="227182" y="0"/>
                  </a:cubicBezTo>
                  <a:cubicBezTo>
                    <a:pt x="1843099" y="-797524"/>
                    <a:pt x="4457921" y="1020482"/>
                    <a:pt x="7220119" y="0"/>
                  </a:cubicBezTo>
                  <a:cubicBezTo>
                    <a:pt x="7368011" y="3895"/>
                    <a:pt x="7423653" y="67569"/>
                    <a:pt x="7447303" y="168778"/>
                  </a:cubicBezTo>
                  <a:cubicBezTo>
                    <a:pt x="7513674" y="511707"/>
                    <a:pt x="7420529" y="978450"/>
                    <a:pt x="7447303" y="1331743"/>
                  </a:cubicBezTo>
                  <a:cubicBezTo>
                    <a:pt x="7425426" y="1417181"/>
                    <a:pt x="7319415" y="1474034"/>
                    <a:pt x="7220119" y="1500523"/>
                  </a:cubicBezTo>
                  <a:cubicBezTo>
                    <a:pt x="5827255" y="2295466"/>
                    <a:pt x="2828139" y="1814205"/>
                    <a:pt x="227182" y="1500523"/>
                  </a:cubicBezTo>
                  <a:cubicBezTo>
                    <a:pt x="98611" y="1496017"/>
                    <a:pt x="8709" y="1463969"/>
                    <a:pt x="0" y="1331743"/>
                  </a:cubicBezTo>
                  <a:cubicBezTo>
                    <a:pt x="-158432" y="813174"/>
                    <a:pt x="861" y="293714"/>
                    <a:pt x="0" y="168778"/>
                  </a:cubicBezTo>
                  <a:close/>
                </a:path>
                <a:path w="7447303" h="1500523" fill="none" stroke="0" extrusionOk="0">
                  <a:moveTo>
                    <a:pt x="0" y="168778"/>
                  </a:moveTo>
                  <a:cubicBezTo>
                    <a:pt x="-8957" y="78065"/>
                    <a:pt x="94652" y="13140"/>
                    <a:pt x="227182" y="0"/>
                  </a:cubicBezTo>
                  <a:cubicBezTo>
                    <a:pt x="2307183" y="177786"/>
                    <a:pt x="6014269" y="41356"/>
                    <a:pt x="7220119" y="0"/>
                  </a:cubicBezTo>
                  <a:cubicBezTo>
                    <a:pt x="7372002" y="-6553"/>
                    <a:pt x="7440850" y="57907"/>
                    <a:pt x="7447303" y="168778"/>
                  </a:cubicBezTo>
                  <a:cubicBezTo>
                    <a:pt x="7533482" y="623868"/>
                    <a:pt x="7557736" y="1200560"/>
                    <a:pt x="7447303" y="1331743"/>
                  </a:cubicBezTo>
                  <a:cubicBezTo>
                    <a:pt x="7450176" y="1429243"/>
                    <a:pt x="7322722" y="1493535"/>
                    <a:pt x="7220119" y="1500523"/>
                  </a:cubicBezTo>
                  <a:cubicBezTo>
                    <a:pt x="4193601" y="1792897"/>
                    <a:pt x="1871379" y="1498516"/>
                    <a:pt x="227182" y="1500523"/>
                  </a:cubicBezTo>
                  <a:cubicBezTo>
                    <a:pt x="125712" y="1524183"/>
                    <a:pt x="19473" y="1437473"/>
                    <a:pt x="0" y="1331743"/>
                  </a:cubicBezTo>
                  <a:cubicBezTo>
                    <a:pt x="-52037" y="836771"/>
                    <a:pt x="-86299" y="624183"/>
                    <a:pt x="0" y="168778"/>
                  </a:cubicBezTo>
                  <a:close/>
                </a:path>
                <a:path w="7447303" h="1500523" fill="none" stroke="0" extrusionOk="0">
                  <a:moveTo>
                    <a:pt x="0" y="168778"/>
                  </a:moveTo>
                  <a:cubicBezTo>
                    <a:pt x="-3352" y="84781"/>
                    <a:pt x="62128" y="24540"/>
                    <a:pt x="227182" y="0"/>
                  </a:cubicBezTo>
                  <a:cubicBezTo>
                    <a:pt x="2400578" y="313202"/>
                    <a:pt x="6172105" y="85751"/>
                    <a:pt x="7220119" y="0"/>
                  </a:cubicBezTo>
                  <a:cubicBezTo>
                    <a:pt x="7388516" y="1704"/>
                    <a:pt x="7450971" y="52606"/>
                    <a:pt x="7447303" y="168778"/>
                  </a:cubicBezTo>
                  <a:cubicBezTo>
                    <a:pt x="7519600" y="584915"/>
                    <a:pt x="7540906" y="1213384"/>
                    <a:pt x="7447303" y="1331743"/>
                  </a:cubicBezTo>
                  <a:cubicBezTo>
                    <a:pt x="7470124" y="1400302"/>
                    <a:pt x="7346025" y="1494359"/>
                    <a:pt x="7220119" y="1500523"/>
                  </a:cubicBezTo>
                  <a:cubicBezTo>
                    <a:pt x="4126079" y="1910665"/>
                    <a:pt x="1710383" y="1163097"/>
                    <a:pt x="227182" y="1500523"/>
                  </a:cubicBezTo>
                  <a:cubicBezTo>
                    <a:pt x="138075" y="1507229"/>
                    <a:pt x="8871" y="1440469"/>
                    <a:pt x="0" y="1331743"/>
                  </a:cubicBezTo>
                  <a:cubicBezTo>
                    <a:pt x="-76428" y="849859"/>
                    <a:pt x="-69583" y="614857"/>
                    <a:pt x="0" y="168778"/>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custGeom>
                      <a:avLst/>
                      <a:gdLst>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8280" h="1831231" fill="none" extrusionOk="0">
                          <a:moveTo>
                            <a:pt x="0" y="205977"/>
                          </a:moveTo>
                          <a:cubicBezTo>
                            <a:pt x="-10681" y="116702"/>
                            <a:pt x="107231" y="16132"/>
                            <a:pt x="312627" y="0"/>
                          </a:cubicBezTo>
                          <a:cubicBezTo>
                            <a:pt x="3164584" y="185505"/>
                            <a:pt x="8363646" y="139232"/>
                            <a:pt x="9935652" y="0"/>
                          </a:cubicBezTo>
                          <a:cubicBezTo>
                            <a:pt x="10152902" y="13627"/>
                            <a:pt x="10256151" y="63636"/>
                            <a:pt x="10248280" y="205977"/>
                          </a:cubicBezTo>
                          <a:cubicBezTo>
                            <a:pt x="10351137" y="729695"/>
                            <a:pt x="10378503" y="1503071"/>
                            <a:pt x="10248280" y="1625253"/>
                          </a:cubicBezTo>
                          <a:cubicBezTo>
                            <a:pt x="10285209" y="1739240"/>
                            <a:pt x="10123254" y="1847930"/>
                            <a:pt x="9935652" y="1831231"/>
                          </a:cubicBezTo>
                          <a:cubicBezTo>
                            <a:pt x="5575976" y="2203663"/>
                            <a:pt x="2687308" y="1645259"/>
                            <a:pt x="312627" y="1831231"/>
                          </a:cubicBezTo>
                          <a:cubicBezTo>
                            <a:pt x="176411" y="1839549"/>
                            <a:pt x="10549" y="1756936"/>
                            <a:pt x="0" y="1625253"/>
                          </a:cubicBezTo>
                          <a:cubicBezTo>
                            <a:pt x="-110833" y="1033387"/>
                            <a:pt x="-85926" y="744879"/>
                            <a:pt x="0" y="205977"/>
                          </a:cubicBezTo>
                          <a:close/>
                        </a:path>
                        <a:path w="10248280" h="1831231" stroke="0" extrusionOk="0">
                          <a:moveTo>
                            <a:pt x="0" y="205977"/>
                          </a:moveTo>
                          <a:cubicBezTo>
                            <a:pt x="13933" y="89894"/>
                            <a:pt x="148114" y="27552"/>
                            <a:pt x="312627" y="0"/>
                          </a:cubicBezTo>
                          <a:cubicBezTo>
                            <a:pt x="2374485" y="-533271"/>
                            <a:pt x="6169138" y="894262"/>
                            <a:pt x="9935652" y="0"/>
                          </a:cubicBezTo>
                          <a:cubicBezTo>
                            <a:pt x="10134637" y="1614"/>
                            <a:pt x="10228936" y="87713"/>
                            <a:pt x="10248280" y="205977"/>
                          </a:cubicBezTo>
                          <a:cubicBezTo>
                            <a:pt x="10377241" y="649550"/>
                            <a:pt x="10218207" y="1107446"/>
                            <a:pt x="10248280" y="1625253"/>
                          </a:cubicBezTo>
                          <a:cubicBezTo>
                            <a:pt x="10243476" y="1731656"/>
                            <a:pt x="10092536" y="1813332"/>
                            <a:pt x="9935652" y="1831231"/>
                          </a:cubicBezTo>
                          <a:cubicBezTo>
                            <a:pt x="8190505" y="2409486"/>
                            <a:pt x="3929083" y="2051923"/>
                            <a:pt x="312627" y="1831231"/>
                          </a:cubicBezTo>
                          <a:cubicBezTo>
                            <a:pt x="140403" y="1828633"/>
                            <a:pt x="22652" y="1764187"/>
                            <a:pt x="0" y="1625253"/>
                          </a:cubicBezTo>
                          <a:cubicBezTo>
                            <a:pt x="-206006" y="982523"/>
                            <a:pt x="16890" y="366270"/>
                            <a:pt x="0" y="205977"/>
                          </a:cubicBezTo>
                          <a:close/>
                        </a:path>
                        <a:path w="10248280" h="1831231" fill="none" stroke="0" extrusionOk="0">
                          <a:moveTo>
                            <a:pt x="0" y="205977"/>
                          </a:moveTo>
                          <a:cubicBezTo>
                            <a:pt x="-1122" y="91626"/>
                            <a:pt x="113973" y="12905"/>
                            <a:pt x="312627" y="0"/>
                          </a:cubicBezTo>
                          <a:cubicBezTo>
                            <a:pt x="3318252" y="302548"/>
                            <a:pt x="8414844" y="-60379"/>
                            <a:pt x="9935652" y="0"/>
                          </a:cubicBezTo>
                          <a:cubicBezTo>
                            <a:pt x="10135547" y="938"/>
                            <a:pt x="10234171" y="84669"/>
                            <a:pt x="10248280" y="205977"/>
                          </a:cubicBezTo>
                          <a:cubicBezTo>
                            <a:pt x="10349386" y="752531"/>
                            <a:pt x="10405718" y="1462049"/>
                            <a:pt x="10248280" y="1625253"/>
                          </a:cubicBezTo>
                          <a:cubicBezTo>
                            <a:pt x="10263944" y="1722298"/>
                            <a:pt x="10104348" y="1816019"/>
                            <a:pt x="9935652" y="1831231"/>
                          </a:cubicBezTo>
                          <a:cubicBezTo>
                            <a:pt x="5411285" y="2173805"/>
                            <a:pt x="2462337" y="1662092"/>
                            <a:pt x="312627" y="1831231"/>
                          </a:cubicBezTo>
                          <a:cubicBezTo>
                            <a:pt x="172359" y="1836995"/>
                            <a:pt x="9747" y="1749677"/>
                            <a:pt x="0" y="1625253"/>
                          </a:cubicBezTo>
                          <a:cubicBezTo>
                            <a:pt x="-59012" y="1043526"/>
                            <a:pt x="-152824" y="787229"/>
                            <a:pt x="0" y="205977"/>
                          </a:cubicBezTo>
                          <a:close/>
                        </a:path>
                      </a:pathLst>
                    </a:cu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4" name="TextBox 13">
              <a:extLst>
                <a:ext uri="{FF2B5EF4-FFF2-40B4-BE49-F238E27FC236}">
                  <a16:creationId xmlns:a16="http://schemas.microsoft.com/office/drawing/2014/main" id="{8CFA0386-1044-8E1A-7BDA-31CDF46EA9FA}"/>
                </a:ext>
              </a:extLst>
            </p:cNvPr>
            <p:cNvSpPr txBox="1"/>
            <p:nvPr/>
          </p:nvSpPr>
          <p:spPr>
            <a:xfrm>
              <a:off x="2375160" y="4830918"/>
              <a:ext cx="6997313" cy="1084435"/>
            </a:xfrm>
            <a:prstGeom prst="rect">
              <a:avLst/>
            </a:prstGeom>
            <a:noFill/>
          </p:spPr>
          <p:txBody>
            <a:bodyPr wrap="square" rtlCol="0">
              <a:spAutoFit/>
            </a:bodyPr>
            <a:lstStyle/>
            <a:p>
              <a:pPr algn="just" defTabSz="1219170" fontAlgn="base">
                <a:spcBef>
                  <a:spcPct val="0"/>
                </a:spcBef>
                <a:spcAft>
                  <a:spcPct val="0"/>
                </a:spcAft>
              </a:pPr>
              <a:r>
                <a:rPr lang="en-US" sz="4000" dirty="0" err="1">
                  <a:solidFill>
                    <a:srgbClr val="FF0000"/>
                  </a:solidFill>
                  <a:ea typeface="Calibri" panose="020F0502020204030204" pitchFamily="34" charset="0"/>
                </a:rPr>
                <a:t>D</a:t>
              </a:r>
              <a:r>
                <a:rPr lang="en-US" sz="4000" dirty="0" err="1">
                  <a:solidFill>
                    <a:srgbClr val="FF0000"/>
                  </a:solidFill>
                  <a:effectLst/>
                  <a:ea typeface="Calibri" panose="020F0502020204030204" pitchFamily="34" charset="0"/>
                </a:rPr>
                <a:t>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ngoặc</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đơn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dùng</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để</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đánh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phần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chú</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giải</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thuyết</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minh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bổ</a:t>
              </a:r>
              <a:r>
                <a:rPr lang="en-US" sz="4000" dirty="0">
                  <a:solidFill>
                    <a:srgbClr val="FF0000"/>
                  </a:solidFill>
                  <a:effectLst/>
                  <a:ea typeface="Calibri" panose="020F0502020204030204" pitchFamily="34" charset="0"/>
                </a:rPr>
                <a:t> sung </a:t>
              </a:r>
              <a:r>
                <a:rPr lang="en-US" sz="4000" dirty="0" err="1">
                  <a:solidFill>
                    <a:srgbClr val="FF0000"/>
                  </a:solidFill>
                  <a:effectLst/>
                  <a:ea typeface="Calibri" panose="020F0502020204030204" pitchFamily="34" charset="0"/>
                </a:rPr>
                <a:t>thêm</a:t>
              </a:r>
              <a:r>
                <a:rPr lang="en-US" sz="4000" dirty="0">
                  <a:solidFill>
                    <a:srgbClr val="FF0000"/>
                  </a:solidFill>
                  <a:effectLst/>
                  <a:ea typeface="Calibri" panose="020F0502020204030204" pitchFamily="34" charset="0"/>
                </a:rPr>
                <a:t>) </a:t>
              </a:r>
              <a:endParaRPr lang="en-US" sz="7200" dirty="0">
                <a:solidFill>
                  <a:srgbClr val="FF0000"/>
                </a:solidFill>
                <a:ea typeface="宋体" pitchFamily="2" charset="-122"/>
                <a:cs typeface="Calibri" panose="020F0502020204030204" pitchFamily="34" charset="0"/>
              </a:endParaRPr>
            </a:p>
          </p:txBody>
        </p:sp>
      </p:grpSp>
      <p:grpSp>
        <p:nvGrpSpPr>
          <p:cNvPr id="16" name="Group 15">
            <a:extLst>
              <a:ext uri="{FF2B5EF4-FFF2-40B4-BE49-F238E27FC236}">
                <a16:creationId xmlns:a16="http://schemas.microsoft.com/office/drawing/2014/main" id="{6E3382EB-F7B2-B524-FA6C-FC1D4470CA24}"/>
              </a:ext>
            </a:extLst>
          </p:cNvPr>
          <p:cNvGrpSpPr/>
          <p:nvPr/>
        </p:nvGrpSpPr>
        <p:grpSpPr>
          <a:xfrm>
            <a:off x="4474010" y="201254"/>
            <a:ext cx="3112228" cy="769441"/>
            <a:chOff x="7876269" y="59722"/>
            <a:chExt cx="4236232" cy="1085728"/>
          </a:xfrm>
        </p:grpSpPr>
        <p:sp>
          <p:nvSpPr>
            <p:cNvPr id="17" name="Rectangle: Rounded Corners 43">
              <a:extLst>
                <a:ext uri="{FF2B5EF4-FFF2-40B4-BE49-F238E27FC236}">
                  <a16:creationId xmlns:a16="http://schemas.microsoft.com/office/drawing/2014/main" id="{5089A596-6E5A-117C-A765-C8C283C58137}"/>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8" name="Rectangle 17">
              <a:extLst>
                <a:ext uri="{FF2B5EF4-FFF2-40B4-BE49-F238E27FC236}">
                  <a16:creationId xmlns:a16="http://schemas.microsoft.com/office/drawing/2014/main" id="{293C0CC1-D203-F781-15A5-51F223DBF60C}"/>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Ghi</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nhớ</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406660055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Có thể đặt dấu ngoặc đơn vào vị trí nào trong mỗi đoạn văn dưới đây?</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3</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4" name="Rectangle: Rounded Corners 3">
            <a:extLst>
              <a:ext uri="{FF2B5EF4-FFF2-40B4-BE49-F238E27FC236}">
                <a16:creationId xmlns:a16="http://schemas.microsoft.com/office/drawing/2014/main" id="{675C7D45-BAF0-7BD9-CDF9-81E9ADE07F60}"/>
              </a:ext>
            </a:extLst>
          </p:cNvPr>
          <p:cNvSpPr/>
          <p:nvPr/>
        </p:nvSpPr>
        <p:spPr>
          <a:xfrm>
            <a:off x="685799" y="1790700"/>
            <a:ext cx="11096625" cy="4705350"/>
          </a:xfrm>
          <a:prstGeom prst="roundRect">
            <a:avLst/>
          </a:prstGeom>
          <a:ln w="28575">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F8A90EF8-5A5E-C38C-F628-41709E5C8691}"/>
              </a:ext>
            </a:extLst>
          </p:cNvPr>
          <p:cNvSpPr txBox="1"/>
          <p:nvPr/>
        </p:nvSpPr>
        <p:spPr>
          <a:xfrm>
            <a:off x="990600" y="2276475"/>
            <a:ext cx="10668000" cy="440120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Chiếc xe đưa tôi từ Buôn Ma Thuột lên Buôn Đôn một làng ở gần biên giới. Những cánh rừng khộp bát ngát và bằng phẳng, kéo dài như không bao giờ dứt ở hai bên đường.</a:t>
            </a:r>
          </a:p>
          <a:p>
            <a:pPr algn="r"/>
            <a:r>
              <a:rPr lang="vi-VN" sz="2800" b="0" i="0" dirty="0">
                <a:solidFill>
                  <a:srgbClr val="000000"/>
                </a:solidFill>
                <a:effectLst/>
                <a:latin typeface="Calibri" panose="020F0502020204030204" pitchFamily="34" charset="0"/>
                <a:cs typeface="Calibri" panose="020F0502020204030204" pitchFamily="34" charset="0"/>
              </a:rPr>
              <a:t>(Minh Khôi)</a:t>
            </a:r>
          </a:p>
          <a:p>
            <a:pPr algn="just"/>
            <a:r>
              <a:rPr lang="vi-VN" sz="2800" b="0" i="0" dirty="0">
                <a:solidFill>
                  <a:srgbClr val="000000"/>
                </a:solidFill>
                <a:effectLst/>
                <a:latin typeface="Calibri" panose="020F0502020204030204" pitchFamily="34" charset="0"/>
                <a:cs typeface="Calibri" panose="020F0502020204030204" pitchFamily="34" charset="0"/>
              </a:rPr>
              <a:t>b. 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a:t>
            </a:r>
          </a:p>
          <a:p>
            <a:pPr algn="r"/>
            <a:r>
              <a:rPr lang="vi-VN" sz="2800" b="0" i="1" dirty="0">
                <a:solidFill>
                  <a:srgbClr val="000000"/>
                </a:solidFill>
                <a:effectLst/>
                <a:latin typeface="Calibri" panose="020F0502020204030204" pitchFamily="34" charset="0"/>
                <a:cs typeface="Calibri" panose="020F0502020204030204" pitchFamily="34" charset="0"/>
              </a:rPr>
              <a:t>(Theo </a:t>
            </a:r>
            <a:r>
              <a:rPr lang="vi-VN" sz="2800" b="0" i="0" dirty="0">
                <a:solidFill>
                  <a:srgbClr val="000000"/>
                </a:solidFill>
                <a:effectLst/>
                <a:latin typeface="Calibri" panose="020F0502020204030204" pitchFamily="34" charset="0"/>
                <a:cs typeface="Calibri" panose="020F0502020204030204" pitchFamily="34" charset="0"/>
              </a:rPr>
              <a:t>Vũ Hùng</a:t>
            </a:r>
            <a:r>
              <a:rPr lang="vi-VN" sz="2800" b="0" i="1" dirty="0">
                <a:solidFill>
                  <a:srgbClr val="000000"/>
                </a:solidFill>
                <a:effectLst/>
                <a:latin typeface="Calibri" panose="020F0502020204030204" pitchFamily="34" charset="0"/>
                <a:cs typeface="Calibri" panose="020F0502020204030204" pitchFamily="34" charset="0"/>
              </a:rPr>
              <a:t>)</a:t>
            </a:r>
            <a:endParaRPr lang="vi-VN" sz="2800" b="0" i="0" dirty="0">
              <a:solidFill>
                <a:srgbClr val="000000"/>
              </a:solidFill>
              <a:effectLst/>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0B367D5-03B7-DCD9-492C-75B7B1F314A1}"/>
              </a:ext>
            </a:extLst>
          </p:cNvPr>
          <p:cNvSpPr txBox="1"/>
          <p:nvPr/>
        </p:nvSpPr>
        <p:spPr>
          <a:xfrm>
            <a:off x="8496300" y="2266950"/>
            <a:ext cx="885825" cy="584775"/>
          </a:xfrm>
          <a:prstGeom prst="rect">
            <a:avLst/>
          </a:prstGeom>
          <a:noFill/>
        </p:spPr>
        <p:txBody>
          <a:bodyPr wrap="square" rtlCol="0">
            <a:spAutoFit/>
          </a:bodyPr>
          <a:lstStyle/>
          <a:p>
            <a:r>
              <a:rPr lang="en-US" sz="3200" dirty="0">
                <a:solidFill>
                  <a:srgbClr val="FF0000"/>
                </a:solidFill>
              </a:rPr>
              <a:t>(</a:t>
            </a:r>
          </a:p>
        </p:txBody>
      </p:sp>
      <p:sp>
        <p:nvSpPr>
          <p:cNvPr id="9" name="TextBox 8">
            <a:extLst>
              <a:ext uri="{FF2B5EF4-FFF2-40B4-BE49-F238E27FC236}">
                <a16:creationId xmlns:a16="http://schemas.microsoft.com/office/drawing/2014/main" id="{EB5190B5-D91C-808D-4E09-3176EB41B65E}"/>
              </a:ext>
            </a:extLst>
          </p:cNvPr>
          <p:cNvSpPr txBox="1"/>
          <p:nvPr/>
        </p:nvSpPr>
        <p:spPr>
          <a:xfrm>
            <a:off x="1533525" y="2657475"/>
            <a:ext cx="885825" cy="584775"/>
          </a:xfrm>
          <a:prstGeom prst="rect">
            <a:avLst/>
          </a:prstGeom>
          <a:noFill/>
        </p:spPr>
        <p:txBody>
          <a:bodyPr wrap="square" rtlCol="0">
            <a:spAutoFit/>
          </a:bodyPr>
          <a:lstStyle/>
          <a:p>
            <a:r>
              <a:rPr lang="en-US" sz="3200" dirty="0">
                <a:solidFill>
                  <a:srgbClr val="FF0000"/>
                </a:solidFill>
              </a:rPr>
              <a:t>)</a:t>
            </a:r>
          </a:p>
        </p:txBody>
      </p:sp>
      <p:sp>
        <p:nvSpPr>
          <p:cNvPr id="12" name="TextBox 11">
            <a:extLst>
              <a:ext uri="{FF2B5EF4-FFF2-40B4-BE49-F238E27FC236}">
                <a16:creationId xmlns:a16="http://schemas.microsoft.com/office/drawing/2014/main" id="{3CC2A814-E724-BB83-CDD1-D6B4C4507BD8}"/>
              </a:ext>
            </a:extLst>
          </p:cNvPr>
          <p:cNvSpPr txBox="1"/>
          <p:nvPr/>
        </p:nvSpPr>
        <p:spPr>
          <a:xfrm>
            <a:off x="2924175" y="4343400"/>
            <a:ext cx="885825" cy="584775"/>
          </a:xfrm>
          <a:prstGeom prst="rect">
            <a:avLst/>
          </a:prstGeom>
          <a:noFill/>
        </p:spPr>
        <p:txBody>
          <a:bodyPr wrap="square" rtlCol="0">
            <a:spAutoFit/>
          </a:bodyPr>
          <a:lstStyle/>
          <a:p>
            <a:r>
              <a:rPr lang="en-US" sz="3200" dirty="0">
                <a:solidFill>
                  <a:srgbClr val="FF0000"/>
                </a:solidFill>
              </a:rPr>
              <a:t>(</a:t>
            </a:r>
          </a:p>
        </p:txBody>
      </p:sp>
      <p:sp>
        <p:nvSpPr>
          <p:cNvPr id="13" name="TextBox 12">
            <a:extLst>
              <a:ext uri="{FF2B5EF4-FFF2-40B4-BE49-F238E27FC236}">
                <a16:creationId xmlns:a16="http://schemas.microsoft.com/office/drawing/2014/main" id="{D318A1BC-6663-EB72-4F73-F98D39148F9E}"/>
              </a:ext>
            </a:extLst>
          </p:cNvPr>
          <p:cNvSpPr txBox="1"/>
          <p:nvPr/>
        </p:nvSpPr>
        <p:spPr>
          <a:xfrm>
            <a:off x="7934325" y="4324350"/>
            <a:ext cx="885825" cy="584775"/>
          </a:xfrm>
          <a:prstGeom prst="rect">
            <a:avLst/>
          </a:prstGeom>
          <a:noFill/>
        </p:spPr>
        <p:txBody>
          <a:bodyPr wrap="square" rtlCol="0">
            <a:spAutoFit/>
          </a:bodyPr>
          <a:lstStyle/>
          <a:p>
            <a:r>
              <a:rPr lang="en-US" sz="3200" dirty="0">
                <a:solidFill>
                  <a:srgbClr val="FF0000"/>
                </a:solidFill>
              </a:rPr>
              <a:t>)</a:t>
            </a:r>
          </a:p>
        </p:txBody>
      </p:sp>
    </p:spTree>
    <p:extLst>
      <p:ext uri="{BB962C8B-B14F-4D97-AF65-F5344CB8AC3E}">
        <p14:creationId xmlns:p14="http://schemas.microsoft.com/office/powerpoint/2010/main" val="42620144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8" grpId="0"/>
      <p:bldP spid="9"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3200" dirty="0">
                <a:solidFill>
                  <a:srgbClr val="0070C0"/>
                </a:solidFill>
                <a:latin typeface="Calibri"/>
                <a:ea typeface="字魂80号-萌趣小鱼体" panose="00000500000000000000" pitchFamily="2" charset="-122"/>
              </a:rPr>
              <a:t>Viết đoạn văn (2 – 3 câu) về cảnh đẹp của một vùng quê hoặc nơi em sinh sống, trong đó có dùng dấu ngoặc đơn</a:t>
            </a:r>
            <a:endParaRPr kumimoji="0" lang="zh-CN" altLang="en-US" sz="32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4</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3" name="Picture 2">
            <a:extLst>
              <a:ext uri="{FF2B5EF4-FFF2-40B4-BE49-F238E27FC236}">
                <a16:creationId xmlns:a16="http://schemas.microsoft.com/office/drawing/2014/main" id="{9838F9EB-C602-0BB2-8885-362FFE83DAAA}"/>
              </a:ext>
            </a:extLst>
          </p:cNvPr>
          <p:cNvPicPr>
            <a:picLocks noChangeAspect="1"/>
          </p:cNvPicPr>
          <p:nvPr/>
        </p:nvPicPr>
        <p:blipFill>
          <a:blip r:embed="rId2"/>
          <a:stretch>
            <a:fillRect/>
          </a:stretch>
        </p:blipFill>
        <p:spPr>
          <a:xfrm>
            <a:off x="709612" y="2105024"/>
            <a:ext cx="11339358" cy="3743325"/>
          </a:xfrm>
          <a:prstGeom prst="rect">
            <a:avLst/>
          </a:prstGeom>
        </p:spPr>
      </p:pic>
    </p:spTree>
    <p:extLst>
      <p:ext uri="{BB962C8B-B14F-4D97-AF65-F5344CB8AC3E}">
        <p14:creationId xmlns:p14="http://schemas.microsoft.com/office/powerpoint/2010/main" val="1153639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E1020FC2-8494-9511-A196-DBBDE21B7BF8}"/>
              </a:ext>
            </a:extLst>
          </p:cNvPr>
          <p:cNvGrpSpPr/>
          <p:nvPr/>
        </p:nvGrpSpPr>
        <p:grpSpPr>
          <a:xfrm>
            <a:off x="4559735" y="353654"/>
            <a:ext cx="3112228" cy="769441"/>
            <a:chOff x="7876269" y="59722"/>
            <a:chExt cx="4236232" cy="1085728"/>
          </a:xfrm>
        </p:grpSpPr>
        <p:sp>
          <p:nvSpPr>
            <p:cNvPr id="4" name="Rectangle: Rounded Corners 43">
              <a:extLst>
                <a:ext uri="{FF2B5EF4-FFF2-40B4-BE49-F238E27FC236}">
                  <a16:creationId xmlns:a16="http://schemas.microsoft.com/office/drawing/2014/main" id="{E4891B03-C0BC-4A0D-63BC-1A53D44A5062}"/>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5" name="Rectangle 4">
              <a:extLst>
                <a:ext uri="{FF2B5EF4-FFF2-40B4-BE49-F238E27FC236}">
                  <a16:creationId xmlns:a16="http://schemas.microsoft.com/office/drawing/2014/main" id="{D64BC19C-8FF1-2D65-807E-4D065FFB064A}"/>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Ví</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dụ</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9" name="TextBox 8">
            <a:extLst>
              <a:ext uri="{FF2B5EF4-FFF2-40B4-BE49-F238E27FC236}">
                <a16:creationId xmlns:a16="http://schemas.microsoft.com/office/drawing/2014/main" id="{1845BC48-2796-C4C3-3517-1D5871FA5DC5}"/>
              </a:ext>
            </a:extLst>
          </p:cNvPr>
          <p:cNvSpPr txBox="1"/>
          <p:nvPr/>
        </p:nvSpPr>
        <p:spPr>
          <a:xfrm>
            <a:off x="942975" y="1381125"/>
            <a:ext cx="10448925" cy="4031873"/>
          </a:xfrm>
          <a:prstGeom prst="rect">
            <a:avLst/>
          </a:prstGeom>
          <a:noFill/>
        </p:spPr>
        <p:txBody>
          <a:bodyPr wrap="square" rtlCol="0">
            <a:spAutoFit/>
          </a:bodyPr>
          <a:lstStyle/>
          <a:p>
            <a:pPr algn="just"/>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Mỗi dịp nghỉ hè, em thường về thăm quê ở Thường Tín (một huyện ngoại thành của thủ đô Hà Nội). Nơi đây là một vùng quê xinh đẹp và yên bình. Những buổi sáng, ông mặt trời thức dậy từ sớm để đánh thức mọi vật. Ấn tượng nhất phải kể đến cánh đồng lúa rộng mênh mông phía xa. Những bông lúa chín nặng trĩu, vàng ươm. Nhấp nhô giữa đồng là các bác nông dân đang làm việc hăng say. Khung cảnh mới đẹp làm sao!</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25999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4rjn05d">
      <a:majorFont>
        <a:latin typeface="A3.BoosterNextFYBlackRegular-San"/>
        <a:ea typeface="Microsoft YaHei"/>
        <a:cs typeface=""/>
      </a:majorFont>
      <a:minorFont>
        <a:latin typeface="A3.BoosterNextFYBlackRegular-S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46</TotalTime>
  <Words>475</Words>
  <Application>Microsoft Office PowerPoint</Application>
  <PresentationFormat>Widescreen</PresentationFormat>
  <Paragraphs>34</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等线</vt:lpstr>
      <vt:lpstr>宋体</vt:lpstr>
      <vt:lpstr>A3.BoosterNextFYBlackRegular-San</vt:lpstr>
      <vt:lpstr>Arial</vt:lpstr>
      <vt:lpstr>Calibri</vt:lpstr>
      <vt:lpstr>Cambria</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23</cp:revision>
  <dcterms:created xsi:type="dcterms:W3CDTF">2024-01-04T05:54:10Z</dcterms:created>
  <dcterms:modified xsi:type="dcterms:W3CDTF">2025-03-26T01:21:18Z</dcterms:modified>
  <cp:category>9Slide.vn</cp:category>
</cp:coreProperties>
</file>