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3" r:id="rId2"/>
    <p:sldId id="308" r:id="rId3"/>
    <p:sldId id="309" r:id="rId4"/>
    <p:sldId id="326" r:id="rId5"/>
    <p:sldId id="327" r:id="rId6"/>
    <p:sldId id="332" r:id="rId7"/>
    <p:sldId id="329" r:id="rId8"/>
    <p:sldId id="330" r:id="rId9"/>
    <p:sldId id="318" r:id="rId10"/>
    <p:sldId id="321" r:id="rId11"/>
    <p:sldId id="331" r:id="rId12"/>
    <p:sldId id="323" r:id="rId13"/>
    <p:sldId id="324"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06" autoAdjust="0"/>
  </p:normalViewPr>
  <p:slideViewPr>
    <p:cSldViewPr snapToGrid="0">
      <p:cViewPr varScale="1">
        <p:scale>
          <a:sx n="96" d="100"/>
          <a:sy n="96" d="100"/>
        </p:scale>
        <p:origin x="11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168A2-421E-40AE-8C38-956F5D0CE967}"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11DC-FBB1-4E1C-8570-1AA85BECCBEC}" type="slidenum">
              <a:rPr lang="en-US" smtClean="0"/>
              <a:t>‹#›</a:t>
            </a:fld>
            <a:endParaRPr lang="en-US"/>
          </a:p>
        </p:txBody>
      </p:sp>
    </p:spTree>
    <p:extLst>
      <p:ext uri="{BB962C8B-B14F-4D97-AF65-F5344CB8AC3E}">
        <p14:creationId xmlns:p14="http://schemas.microsoft.com/office/powerpoint/2010/main" val="121084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A11DC-FBB1-4E1C-8570-1AA85BECCBEC}" type="slidenum">
              <a:rPr lang="en-US" smtClean="0"/>
              <a:t>1</a:t>
            </a:fld>
            <a:endParaRPr lang="en-US"/>
          </a:p>
        </p:txBody>
      </p:sp>
    </p:spTree>
    <p:extLst>
      <p:ext uri="{BB962C8B-B14F-4D97-AF65-F5344CB8AC3E}">
        <p14:creationId xmlns:p14="http://schemas.microsoft.com/office/powerpoint/2010/main" val="199579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2CEB-7953-1525-2C42-8518BC0F5F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21BE35-C651-9E8E-C7BB-C902DE7270E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B64AE2-94CD-3287-33B9-FFEB97B4E49C}"/>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5" name="Footer Placeholder 4">
            <a:extLst>
              <a:ext uri="{FF2B5EF4-FFF2-40B4-BE49-F238E27FC236}">
                <a16:creationId xmlns:a16="http://schemas.microsoft.com/office/drawing/2014/main" id="{9DA62A7A-750D-07E8-5F86-B9CB30E334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C657F8-22F7-3873-5787-765545D256AD}"/>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99792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C6AC-7F24-174F-4A9C-38E9A3EE23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D1985-3693-22E6-8FBE-C6455056DE4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73D03-7C7F-94BB-63E9-B4114584281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5" name="Footer Placeholder 4">
            <a:extLst>
              <a:ext uri="{FF2B5EF4-FFF2-40B4-BE49-F238E27FC236}">
                <a16:creationId xmlns:a16="http://schemas.microsoft.com/office/drawing/2014/main" id="{5DBFD504-0D08-115C-662C-C7FD85DFCE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E9BAE8-9707-6675-1E26-2172D1FCE2C4}"/>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48607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0D405F-C99D-7CCB-1C91-52D3560B2B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72CAE-9E86-6BC0-FEC9-109A8247FC6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0CB85-6AB8-DA37-4E2D-5430F00A66C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5" name="Footer Placeholder 4">
            <a:extLst>
              <a:ext uri="{FF2B5EF4-FFF2-40B4-BE49-F238E27FC236}">
                <a16:creationId xmlns:a16="http://schemas.microsoft.com/office/drawing/2014/main" id="{FD94A0A5-2429-3E37-21E0-A3574FD668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E40EDE-81AE-9CF1-DD68-41090612DD26}"/>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326414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487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8408-F535-078B-0520-B5BED7975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26F118-B575-7402-8AAC-DA1F49B5BF8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8AD25-0C99-D8A7-61C6-1DAC6BAB992D}"/>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5" name="Footer Placeholder 4">
            <a:extLst>
              <a:ext uri="{FF2B5EF4-FFF2-40B4-BE49-F238E27FC236}">
                <a16:creationId xmlns:a16="http://schemas.microsoft.com/office/drawing/2014/main" id="{B3B60A8B-7BFC-FD55-EBE2-BDCE2CCEE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AA2B3B-F0EC-DD7D-5170-46E54C5E8026}"/>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pic>
        <p:nvPicPr>
          <p:cNvPr id="7" name="Picture 8">
            <a:extLst>
              <a:ext uri="{FF2B5EF4-FFF2-40B4-BE49-F238E27FC236}">
                <a16:creationId xmlns:a16="http://schemas.microsoft.com/office/drawing/2014/main" id="{DC62AE30-50C2-4F7E-B117-66BE47ABAD74}"/>
              </a:ext>
            </a:extLst>
          </p:cNvPr>
          <p:cNvPicPr>
            <a:picLocks noChangeAspect="1"/>
          </p:cNvPicPr>
          <p:nvPr userDrawn="1"/>
        </p:nvPicPr>
        <p:blipFill>
          <a:blip r:embed="rId2"/>
          <a:srcRect/>
          <a:stretch>
            <a:fillRect/>
          </a:stretch>
        </p:blipFill>
        <p:spPr>
          <a:xfrm>
            <a:off x="0" y="-8306"/>
            <a:ext cx="12192000" cy="6896405"/>
          </a:xfrm>
          <a:prstGeom prst="rect">
            <a:avLst/>
          </a:prstGeom>
        </p:spPr>
      </p:pic>
    </p:spTree>
    <p:extLst>
      <p:ext uri="{BB962C8B-B14F-4D97-AF65-F5344CB8AC3E}">
        <p14:creationId xmlns:p14="http://schemas.microsoft.com/office/powerpoint/2010/main" val="310966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74D8-2E0B-0C1A-F8E7-171D5A8B18B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1F79E-E705-12E9-B774-7B320FFD74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83186-C961-6FA2-4D48-185E48907BE6}"/>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5" name="Footer Placeholder 4">
            <a:extLst>
              <a:ext uri="{FF2B5EF4-FFF2-40B4-BE49-F238E27FC236}">
                <a16:creationId xmlns:a16="http://schemas.microsoft.com/office/drawing/2014/main" id="{8BAA813D-F019-6723-3343-6A04E8656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6BF470-78ED-0C68-1D0E-AC415AF2D2C0}"/>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54359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9518-E5F8-0293-71A3-7D20628BB1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6D5FACF-4285-560C-B7AB-4C789BA3BE7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08F0E7-FC0B-1E10-28D2-0215659893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521A8-F5D1-97F3-7161-686581C556F6}"/>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6" name="Footer Placeholder 5">
            <a:extLst>
              <a:ext uri="{FF2B5EF4-FFF2-40B4-BE49-F238E27FC236}">
                <a16:creationId xmlns:a16="http://schemas.microsoft.com/office/drawing/2014/main" id="{6CC83AEC-BEAB-CB23-6AEC-EE48C01801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FDD8A7-2DBE-04D0-D50F-55F6F22F5EEC}"/>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00511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BF7E-134A-1F81-C9D9-D2A4BE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FD3EEA7-0901-B775-086A-C3933A8ADD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B1BD0-86A1-99BE-7AA5-D735C80AFB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6DCB7-5F3F-27D3-324F-E94D85D925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B61E6-E428-5EF4-DC26-B9892BEDAB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7D460B-89BB-5944-9879-077B68F1BA5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8" name="Footer Placeholder 7">
            <a:extLst>
              <a:ext uri="{FF2B5EF4-FFF2-40B4-BE49-F238E27FC236}">
                <a16:creationId xmlns:a16="http://schemas.microsoft.com/office/drawing/2014/main" id="{06231FC9-3EA9-5684-799D-78BADEE3C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917D4D-8261-6746-3A99-7265833A20F3}"/>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32598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5808-C7E7-926A-6BC5-7F61258A72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C4A29B-7043-4893-E13F-FF07718AD850}"/>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4" name="Footer Placeholder 3">
            <a:extLst>
              <a:ext uri="{FF2B5EF4-FFF2-40B4-BE49-F238E27FC236}">
                <a16:creationId xmlns:a16="http://schemas.microsoft.com/office/drawing/2014/main" id="{D26D810B-E27E-F8C3-9260-3298ECFD12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1D967F-C33A-8691-97EE-AC290EE882A0}"/>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1613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E9875-95B8-C5BC-8AA1-48E9646918C3}"/>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3" name="Footer Placeholder 2">
            <a:extLst>
              <a:ext uri="{FF2B5EF4-FFF2-40B4-BE49-F238E27FC236}">
                <a16:creationId xmlns:a16="http://schemas.microsoft.com/office/drawing/2014/main" id="{0681E75E-D861-D648-081D-956DC264F2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E81A106-0179-AE21-2132-30C320246FBF}"/>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68814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0887-F4B2-8C6F-882A-D21ABE45A2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25FDC-E040-2CB5-62EC-5579D5A8B89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DA6D94-BF88-FB87-F565-3CAE0949FD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28EA1-1E43-1950-45FE-CABA39E84F02}"/>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6" name="Footer Placeholder 5">
            <a:extLst>
              <a:ext uri="{FF2B5EF4-FFF2-40B4-BE49-F238E27FC236}">
                <a16:creationId xmlns:a16="http://schemas.microsoft.com/office/drawing/2014/main" id="{95E4259A-3F4D-1B67-6C84-A9BAF718F3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07766C-032F-2A81-DD00-BD22C7D18F13}"/>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17782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FB2F-A881-6E37-5F61-48DDF7F2C1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DF931-5B30-F0DF-ECF0-E05D86B1D9F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1AD86-3712-7CDF-8FD0-D4D542A245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298A8-B056-D84D-6435-B3AB15D22A42}"/>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3/25/2025</a:t>
            </a:fld>
            <a:endParaRPr lang="en-US"/>
          </a:p>
        </p:txBody>
      </p:sp>
      <p:sp>
        <p:nvSpPr>
          <p:cNvPr id="6" name="Footer Placeholder 5">
            <a:extLst>
              <a:ext uri="{FF2B5EF4-FFF2-40B4-BE49-F238E27FC236}">
                <a16:creationId xmlns:a16="http://schemas.microsoft.com/office/drawing/2014/main" id="{975CD01E-9267-905A-4673-FAD204DC58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09BF6E-6A48-7686-CD1F-E8BC52714619}"/>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51236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64A03DC4-5D64-A585-9767-1C2EDD7C135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3521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0A9B4C7F-B769-598C-E4FB-1330AB33529D}"/>
              </a:ext>
            </a:extLst>
          </p:cNvPr>
          <p:cNvSpPr/>
          <p:nvPr/>
        </p:nvSpPr>
        <p:spPr>
          <a:xfrm>
            <a:off x="1219199" y="-1"/>
            <a:ext cx="10563225" cy="7038975"/>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19">
            <a:extLst>
              <a:ext uri="{FF2B5EF4-FFF2-40B4-BE49-F238E27FC236}">
                <a16:creationId xmlns:a16="http://schemas.microsoft.com/office/drawing/2014/main" id="{2BDDDD60-A452-A2F1-5AC1-2448A5539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6800" y="0"/>
            <a:ext cx="7315200" cy="1600200"/>
          </a:xfrm>
          <a:prstGeom prst="rect">
            <a:avLst/>
          </a:prstGeom>
        </p:spPr>
      </p:pic>
      <p:pic>
        <p:nvPicPr>
          <p:cNvPr id="7" name="Picture 19">
            <a:extLst>
              <a:ext uri="{FF2B5EF4-FFF2-40B4-BE49-F238E27FC236}">
                <a16:creationId xmlns:a16="http://schemas.microsoft.com/office/drawing/2014/main" id="{6D3E233F-EF61-7D41-3E5B-98329666C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0"/>
            <a:ext cx="7315200" cy="1600200"/>
          </a:xfrm>
          <a:prstGeom prst="rect">
            <a:avLst/>
          </a:prstGeom>
        </p:spPr>
      </p:pic>
      <p:sp>
        <p:nvSpPr>
          <p:cNvPr id="8" name="TextBox 7">
            <a:extLst>
              <a:ext uri="{FF2B5EF4-FFF2-40B4-BE49-F238E27FC236}">
                <a16:creationId xmlns:a16="http://schemas.microsoft.com/office/drawing/2014/main" id="{2AEECC3C-2110-BE80-A6C0-59D1A528DB1B}"/>
              </a:ext>
            </a:extLst>
          </p:cNvPr>
          <p:cNvSpPr txBox="1"/>
          <p:nvPr/>
        </p:nvSpPr>
        <p:spPr>
          <a:xfrm>
            <a:off x="4140696" y="783123"/>
            <a:ext cx="658988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rPr>
              <a:t>Thứ</a:t>
            </a:r>
            <a:r>
              <a:rPr kumimoji="0" lang="en-US" sz="4400" b="0" i="0" u="none" strike="noStrike" kern="1200" cap="none" spc="0" normalizeH="0" baseline="0" noProof="0" dirty="0">
                <a:ln>
                  <a:noFill/>
                </a:ln>
                <a:solidFill>
                  <a:prstClr val="black"/>
                </a:solidFill>
                <a:effectLst/>
                <a:uLnTx/>
                <a:uFillTx/>
              </a:rPr>
              <a:t>...</a:t>
            </a:r>
            <a:r>
              <a:rPr kumimoji="0" lang="en-US" sz="4400" b="0" i="0" u="none" strike="noStrike" kern="1200" cap="none" spc="0" normalizeH="0" baseline="0" noProof="0" dirty="0" err="1">
                <a:ln>
                  <a:noFill/>
                </a:ln>
                <a:solidFill>
                  <a:prstClr val="black"/>
                </a:solidFill>
                <a:effectLst/>
                <a:uLnTx/>
                <a:uFillTx/>
              </a:rPr>
              <a:t>ngày</a:t>
            </a:r>
            <a:r>
              <a:rPr kumimoji="0" lang="en-US" sz="4400" b="0" i="0" u="none" strike="noStrike" kern="1200" cap="none" spc="0" normalizeH="0" baseline="0" noProof="0" dirty="0">
                <a:ln>
                  <a:noFill/>
                </a:ln>
                <a:solidFill>
                  <a:prstClr val="black"/>
                </a:solidFill>
                <a:effectLst/>
                <a:uLnTx/>
                <a:uFillTx/>
              </a:rPr>
              <a:t>... </a:t>
            </a:r>
            <a:r>
              <a:rPr kumimoji="0" lang="en-US" sz="4400" b="0" i="0" u="none" strike="noStrike" kern="1200" cap="none" spc="0" normalizeH="0" baseline="0" noProof="0" dirty="0" err="1">
                <a:ln>
                  <a:noFill/>
                </a:ln>
                <a:solidFill>
                  <a:prstClr val="black"/>
                </a:solidFill>
                <a:effectLst/>
                <a:uLnTx/>
                <a:uFillTx/>
              </a:rPr>
              <a:t>tháng</a:t>
            </a:r>
            <a:r>
              <a:rPr kumimoji="0" lang="en-US" sz="4400" b="0" i="0" u="none" strike="noStrike" kern="1200" cap="none" spc="0" normalizeH="0" baseline="0" noProof="0" dirty="0">
                <a:ln>
                  <a:noFill/>
                </a:ln>
                <a:solidFill>
                  <a:prstClr val="black"/>
                </a:solidFill>
                <a:effectLst/>
                <a:uLnTx/>
                <a:uFillTx/>
              </a:rPr>
              <a:t>....</a:t>
            </a:r>
            <a:r>
              <a:rPr kumimoji="0" lang="en-US" sz="4400" b="0" i="0" u="none" strike="noStrike" kern="1200" cap="none" spc="0" normalizeH="0" baseline="0" noProof="0" dirty="0" err="1">
                <a:ln>
                  <a:noFill/>
                </a:ln>
                <a:solidFill>
                  <a:prstClr val="black"/>
                </a:solidFill>
                <a:effectLst/>
                <a:uLnTx/>
                <a:uFillTx/>
              </a:rPr>
              <a:t>năm</a:t>
            </a:r>
            <a:r>
              <a:rPr kumimoji="0" lang="en-US" sz="4400" b="0" i="0" u="none" strike="noStrike" kern="1200" cap="none" spc="0" normalizeH="0" baseline="0" noProof="0" dirty="0">
                <a:ln>
                  <a:noFill/>
                </a:ln>
                <a:solidFill>
                  <a:prstClr val="black"/>
                </a:solidFill>
                <a:effectLst/>
                <a:uLnTx/>
                <a:uFillTx/>
              </a:rPr>
              <a:t>....</a:t>
            </a:r>
          </a:p>
        </p:txBody>
      </p:sp>
      <p:pic>
        <p:nvPicPr>
          <p:cNvPr id="3" name="Google Shape;400;p51">
            <a:extLst>
              <a:ext uri="{FF2B5EF4-FFF2-40B4-BE49-F238E27FC236}">
                <a16:creationId xmlns:a16="http://schemas.microsoft.com/office/drawing/2014/main" id="{8ECBA22F-F936-B4C9-291F-191EED8AA774}"/>
              </a:ext>
            </a:extLst>
          </p:cNvPr>
          <p:cNvPicPr preferRelativeResize="0"/>
          <p:nvPr/>
        </p:nvPicPr>
        <p:blipFill>
          <a:blip r:embed="rId5">
            <a:alphaModFix/>
          </a:blip>
          <a:stretch>
            <a:fillRect/>
          </a:stretch>
        </p:blipFill>
        <p:spPr>
          <a:xfrm>
            <a:off x="0" y="2871019"/>
            <a:ext cx="3677265" cy="3986981"/>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930AA7D0-D2B9-125F-07E2-6619B2A95A6E}"/>
              </a:ext>
            </a:extLst>
          </p:cNvPr>
          <p:cNvPicPr>
            <a:picLocks noChangeAspect="1"/>
          </p:cNvPicPr>
          <p:nvPr/>
        </p:nvPicPr>
        <p:blipFill>
          <a:blip r:embed="rId6"/>
          <a:stretch>
            <a:fillRect/>
          </a:stretch>
        </p:blipFill>
        <p:spPr>
          <a:xfrm>
            <a:off x="5400523" y="1166933"/>
            <a:ext cx="3505504" cy="1609483"/>
          </a:xfrm>
          <a:prstGeom prst="rect">
            <a:avLst/>
          </a:prstGeom>
        </p:spPr>
      </p:pic>
      <p:pic>
        <p:nvPicPr>
          <p:cNvPr id="12" name="Picture 11">
            <a:extLst>
              <a:ext uri="{FF2B5EF4-FFF2-40B4-BE49-F238E27FC236}">
                <a16:creationId xmlns:a16="http://schemas.microsoft.com/office/drawing/2014/main" id="{08DE5F35-1D81-C659-18A0-4B48F1FE33B9}"/>
              </a:ext>
            </a:extLst>
          </p:cNvPr>
          <p:cNvPicPr>
            <a:picLocks noChangeAspect="1"/>
          </p:cNvPicPr>
          <p:nvPr/>
        </p:nvPicPr>
        <p:blipFill>
          <a:blip r:embed="rId7"/>
          <a:stretch>
            <a:fillRect/>
          </a:stretch>
        </p:blipFill>
        <p:spPr>
          <a:xfrm>
            <a:off x="3169593" y="2751092"/>
            <a:ext cx="8293364" cy="2773408"/>
          </a:xfrm>
          <a:prstGeom prst="rect">
            <a:avLst/>
          </a:prstGeom>
        </p:spPr>
      </p:pic>
    </p:spTree>
    <p:extLst>
      <p:ext uri="{BB962C8B-B14F-4D97-AF65-F5344CB8AC3E}">
        <p14:creationId xmlns:p14="http://schemas.microsoft.com/office/powerpoint/2010/main" val="1176493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C7C388FE-A58E-4F22-32D6-6703F2955A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a:extLst>
              <a:ext uri="{FF2B5EF4-FFF2-40B4-BE49-F238E27FC236}">
                <a16:creationId xmlns:a16="http://schemas.microsoft.com/office/drawing/2014/main" id="{11CA09A9-AC00-D881-E5B4-B773744ECABA}"/>
              </a:ext>
            </a:extLst>
          </p:cNvPr>
          <p:cNvSpPr txBox="1"/>
          <p:nvPr/>
        </p:nvSpPr>
        <p:spPr>
          <a:xfrm>
            <a:off x="788955" y="410966"/>
            <a:ext cx="9715072"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vi-VN" sz="4400" b="1" dirty="0">
                <a:solidFill>
                  <a:srgbClr val="002060"/>
                </a:solidFill>
                <a:latin typeface="Cambria" panose="02040503050406030204" pitchFamily="18" charset="0"/>
                <a:ea typeface="Cambria" panose="02040503050406030204" pitchFamily="18" charset="0"/>
              </a:rPr>
              <a:t>Em học được những gì về cách tả cây cối từ bài Cây cà chua.</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descr="A picture containing text, clipart&#10;&#10;Description automatically generated">
            <a:extLst>
              <a:ext uri="{FF2B5EF4-FFF2-40B4-BE49-F238E27FC236}">
                <a16:creationId xmlns:a16="http://schemas.microsoft.com/office/drawing/2014/main" id="{55A50E77-EA48-DDD5-B572-F5C812B091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93767" y="1929525"/>
            <a:ext cx="6267450" cy="5013960"/>
          </a:xfrm>
          <a:prstGeom prst="rect">
            <a:avLst/>
          </a:prstGeom>
        </p:spPr>
      </p:pic>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a:extLst>
              <a:ext uri="{FF2B5EF4-FFF2-40B4-BE49-F238E27FC236}">
                <a16:creationId xmlns:a16="http://schemas.microsoft.com/office/drawing/2014/main" id="{1ABC7165-C3FE-BFC6-47F1-0A7F0A2C329C}"/>
              </a:ext>
            </a:extLst>
          </p:cNvPr>
          <p:cNvSpPr/>
          <p:nvPr/>
        </p:nvSpPr>
        <p:spPr>
          <a:xfrm>
            <a:off x="4143376" y="2847976"/>
            <a:ext cx="7677150" cy="37338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Trình tự miêu tả cây </a:t>
            </a:r>
            <a:r>
              <a:rPr lang="vi-VN" sz="3200" dirty="0">
                <a:latin typeface="Cambria" panose="02040503050406030204" pitchFamily="18" charset="0"/>
                <a:ea typeface="Cambria" panose="02040503050406030204" pitchFamily="18" charset="0"/>
              </a:rPr>
              <a:t>(từ lúc cây mới mọc đến lúc cây ra quả,…)</a:t>
            </a:r>
          </a:p>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 Cách sử dụng biện pháp so sánh, nhân hóa </a:t>
            </a:r>
            <a:r>
              <a:rPr lang="vi-VN" sz="3200" dirty="0">
                <a:latin typeface="Cambria" panose="02040503050406030204" pitchFamily="18" charset="0"/>
                <a:ea typeface="Cambria" panose="02040503050406030204" pitchFamily="18" charset="0"/>
              </a:rPr>
              <a:t>khi tả lá hoa, tả quả.</a:t>
            </a:r>
            <a:endParaRPr lang="en-US" sz="3200" dirty="0">
              <a:latin typeface="Cambria" panose="02040503050406030204" pitchFamily="18" charset="0"/>
              <a:ea typeface="Cambria" panose="02040503050406030204" pitchFamily="18" charset="0"/>
            </a:endParaRPr>
          </a:p>
          <a:p>
            <a:pPr marL="457200" indent="-457200" algn="just">
              <a:lnSpc>
                <a:spcPct val="120000"/>
              </a:lnSpc>
              <a:buFont typeface="Arial" panose="020B0604020202020204" pitchFamily="34" charset="0"/>
              <a:buChar char="•"/>
            </a:pP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ộc lộ rõ tình cảm, cảm xúc </a:t>
            </a:r>
            <a:r>
              <a:rPr lang="vi-VN" sz="3200" dirty="0">
                <a:latin typeface="Cambria" panose="02040503050406030204" pitchFamily="18" charset="0"/>
                <a:ea typeface="Cambria" panose="02040503050406030204" pitchFamily="18" charset="0"/>
              </a:rPr>
              <a:t>của người viết đối với cây.</a:t>
            </a:r>
          </a:p>
        </p:txBody>
      </p:sp>
    </p:spTree>
    <p:extLst>
      <p:ext uri="{BB962C8B-B14F-4D97-AF65-F5344CB8AC3E}">
        <p14:creationId xmlns:p14="http://schemas.microsoft.com/office/powerpoint/2010/main" val="3729009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a:extLst>
              <a:ext uri="{FF2B5EF4-FFF2-40B4-BE49-F238E27FC236}">
                <a16:creationId xmlns:a16="http://schemas.microsoft.com/office/drawing/2014/main" id="{C1D11D9E-382F-4463-A4A6-0540970B8862}"/>
              </a:ext>
            </a:extLst>
          </p:cNvPr>
          <p:cNvGrpSpPr/>
          <p:nvPr/>
        </p:nvGrpSpPr>
        <p:grpSpPr>
          <a:xfrm>
            <a:off x="-225682" y="392774"/>
            <a:ext cx="9811472" cy="4302516"/>
            <a:chOff x="-81564" y="42076"/>
            <a:chExt cx="11721619" cy="5483924"/>
          </a:xfrm>
        </p:grpSpPr>
        <p:pic>
          <p:nvPicPr>
            <p:cNvPr id="11" name="Picture 10">
              <a:extLst>
                <a:ext uri="{FF2B5EF4-FFF2-40B4-BE49-F238E27FC236}">
                  <a16:creationId xmlns:a16="http://schemas.microsoft.com/office/drawing/2014/main" id="{86E00E9E-9567-4EFA-8694-A000FBFF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a:extLst>
                <a:ext uri="{FF2B5EF4-FFF2-40B4-BE49-F238E27FC236}">
                  <a16:creationId xmlns:a16="http://schemas.microsoft.com/office/drawing/2014/main" id="{D65AB69E-C7B0-4845-9C57-016DFD3F7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a:extLst>
                <a:ext uri="{FF2B5EF4-FFF2-40B4-BE49-F238E27FC236}">
                  <a16:creationId xmlns:a16="http://schemas.microsoft.com/office/drawing/2014/main" id="{6290537E-88B1-47B7-9821-87B44C8BF715}"/>
                </a:ext>
              </a:extLst>
            </p:cNvPr>
            <p:cNvSpPr txBox="1"/>
            <p:nvPr/>
          </p:nvSpPr>
          <p:spPr>
            <a:xfrm>
              <a:off x="750580" y="930097"/>
              <a:ext cx="10655365" cy="4511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Ghi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nhớ</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Ngoài tả lần lượt từng bộ phận của cây, ta có thể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tả từng đặc điểm của cây theo các giai đoạn sinh trưởng phát triển</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Có thể tả kết hợp sự vật, hoạt động liên quan đến cây.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a:extLst>
              <a:ext uri="{FF2B5EF4-FFF2-40B4-BE49-F238E27FC236}">
                <a16:creationId xmlns:a16="http://schemas.microsoft.com/office/drawing/2014/main" id="{76DAEF27-1B09-47A2-9701-B281C63C59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581584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a:extLst>
              <a:ext uri="{FF2B5EF4-FFF2-40B4-BE49-F238E27FC236}">
                <a16:creationId xmlns:a16="http://schemas.microsoft.com/office/drawing/2014/main" id="{9317F3DC-7D6C-5AB4-6866-FCBA189643D6}"/>
              </a:ext>
            </a:extLst>
          </p:cNvPr>
          <p:cNvPicPr>
            <a:picLocks noChangeAspect="1"/>
          </p:cNvPicPr>
          <p:nvPr/>
        </p:nvPicPr>
        <p:blipFill rotWithShape="1">
          <a:blip r:embed="rId2"/>
          <a:srcRect b="26243"/>
          <a:stretch/>
        </p:blipFill>
        <p:spPr>
          <a:xfrm>
            <a:off x="20" y="1282"/>
            <a:ext cx="12191980" cy="6856718"/>
          </a:xfrm>
          <a:prstGeom prst="rect">
            <a:avLst/>
          </a:prstGeom>
        </p:spPr>
      </p:pic>
      <p:pic>
        <p:nvPicPr>
          <p:cNvPr id="5" name="Picture 17">
            <a:extLst>
              <a:ext uri="{FF2B5EF4-FFF2-40B4-BE49-F238E27FC236}">
                <a16:creationId xmlns:a16="http://schemas.microsoft.com/office/drawing/2014/main" id="{74C119DB-2DF1-67F3-1D07-58F3A78A3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a:extLst>
              <a:ext uri="{FF2B5EF4-FFF2-40B4-BE49-F238E27FC236}">
                <a16:creationId xmlns:a16="http://schemas.microsoft.com/office/drawing/2014/main" id="{38FF11ED-D189-F4A4-E7B0-21AFD7A8D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a:extLst>
              <a:ext uri="{FF2B5EF4-FFF2-40B4-BE49-F238E27FC236}">
                <a16:creationId xmlns:a16="http://schemas.microsoft.com/office/drawing/2014/main" id="{E8AAB25E-32F5-FCEF-F5FE-3624BB04F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a:extLst>
              <a:ext uri="{FF2B5EF4-FFF2-40B4-BE49-F238E27FC236}">
                <a16:creationId xmlns:a16="http://schemas.microsoft.com/office/drawing/2014/main" id="{9BCA0235-A29E-7F0E-D296-DB2980C863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a:extLst>
              <a:ext uri="{FF2B5EF4-FFF2-40B4-BE49-F238E27FC236}">
                <a16:creationId xmlns:a16="http://schemas.microsoft.com/office/drawing/2014/main" id="{28A9711D-FA53-CC0D-8926-F9223F0FDA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a:extLst>
              <a:ext uri="{FF2B5EF4-FFF2-40B4-BE49-F238E27FC236}">
                <a16:creationId xmlns:a16="http://schemas.microsoft.com/office/drawing/2014/main" id="{ABA5AA82-E925-58D6-1712-6E1D4E35EA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a:extLst>
              <a:ext uri="{FF2B5EF4-FFF2-40B4-BE49-F238E27FC236}">
                <a16:creationId xmlns:a16="http://schemas.microsoft.com/office/drawing/2014/main" id="{88F11E9B-B7B1-6ADA-5DB5-68A94F2340E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p:blipFill>
        <p:spPr>
          <a:xfrm>
            <a:off x="48044" y="1894307"/>
            <a:ext cx="4633683" cy="5066943"/>
          </a:xfrm>
          <a:prstGeom prst="rect">
            <a:avLst/>
          </a:prstGeom>
        </p:spPr>
      </p:pic>
      <p:pic>
        <p:nvPicPr>
          <p:cNvPr id="2" name="Picture 24">
            <a:extLst>
              <a:ext uri="{FF2B5EF4-FFF2-40B4-BE49-F238E27FC236}">
                <a16:creationId xmlns:a16="http://schemas.microsoft.com/office/drawing/2014/main" id="{766D4D03-662F-7F59-A76C-BFC09171BC2E}"/>
              </a:ext>
            </a:extLst>
          </p:cNvPr>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a:extLst>
              <a:ext uri="{FF2B5EF4-FFF2-40B4-BE49-F238E27FC236}">
                <a16:creationId xmlns:a16="http://schemas.microsoft.com/office/drawing/2014/main" id="{3BDD457E-DE3D-BC4D-E3A4-AEC96D2A50F3}"/>
              </a:ext>
            </a:extLst>
          </p:cNvPr>
          <p:cNvPicPr>
            <a:picLocks noChangeAspect="1"/>
          </p:cNvPicPr>
          <p:nvPr/>
        </p:nvPicPr>
        <p:blipFill>
          <a:blip r:embed="rId10"/>
          <a:stretch>
            <a:fillRect/>
          </a:stretch>
        </p:blipFill>
        <p:spPr>
          <a:xfrm>
            <a:off x="3951784" y="1483453"/>
            <a:ext cx="7584081" cy="3700593"/>
          </a:xfrm>
          <a:prstGeom prst="rect">
            <a:avLst/>
          </a:prstGeom>
        </p:spPr>
      </p:pic>
    </p:spTree>
    <p:extLst>
      <p:ext uri="{BB962C8B-B14F-4D97-AF65-F5344CB8AC3E}">
        <p14:creationId xmlns:p14="http://schemas.microsoft.com/office/powerpoint/2010/main" val="2893163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CB386B0-4138-46D1-A551-53B33D78A055}"/>
              </a:ext>
            </a:extLst>
          </p:cNvPr>
          <p:cNvSpPr txBox="1"/>
          <p:nvPr/>
        </p:nvSpPr>
        <p:spPr>
          <a:xfrm>
            <a:off x="1290906" y="639780"/>
            <a:ext cx="1001527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C</a:t>
            </a:r>
            <a:r>
              <a:rPr lang="vi-VN" sz="3600" b="1" dirty="0">
                <a:solidFill>
                  <a:srgbClr val="002060"/>
                </a:solidFill>
                <a:latin typeface="Cambria" panose="02040503050406030204" pitchFamily="18" charset="0"/>
                <a:ea typeface="Cambria" panose="02040503050406030204" pitchFamily="18" charset="0"/>
              </a:rPr>
              <a:t>hia sẻ các bài văn miêu tả cây cối mà mình đã sưu tầm. Nêu những câu văn mà mình thích nhất.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092CE2EC-8106-4BCA-B28F-7FB6D8E1F2BC}"/>
              </a:ext>
            </a:extLst>
          </p:cNvPr>
          <p:cNvPicPr>
            <a:picLocks noChangeAspect="1"/>
          </p:cNvPicPr>
          <p:nvPr/>
        </p:nvPicPr>
        <p:blipFill>
          <a:blip r:embed="rId2"/>
          <a:stretch>
            <a:fillRect/>
          </a:stretch>
        </p:blipFill>
        <p:spPr>
          <a:xfrm>
            <a:off x="3671726" y="2212004"/>
            <a:ext cx="4513780" cy="4311785"/>
          </a:xfrm>
          <a:prstGeom prst="rect">
            <a:avLst/>
          </a:prstGeom>
        </p:spPr>
      </p:pic>
    </p:spTree>
    <p:extLst>
      <p:ext uri="{BB962C8B-B14F-4D97-AF65-F5344CB8AC3E}">
        <p14:creationId xmlns:p14="http://schemas.microsoft.com/office/powerpoint/2010/main" val="4269231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0A9B4C7F-B769-598C-E4FB-1330AB33529D}"/>
              </a:ext>
            </a:extLst>
          </p:cNvPr>
          <p:cNvSpPr/>
          <p:nvPr/>
        </p:nvSpPr>
        <p:spPr>
          <a:xfrm>
            <a:off x="2609849" y="1042988"/>
            <a:ext cx="7886701" cy="4772024"/>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2">
            <a:extLst>
              <a:ext uri="{FF2B5EF4-FFF2-40B4-BE49-F238E27FC236}">
                <a16:creationId xmlns:a16="http://schemas.microsoft.com/office/drawing/2014/main" id="{B1106F9C-A5F8-F992-6599-ECDD4E284023}"/>
              </a:ext>
            </a:extLst>
          </p:cNvPr>
          <p:cNvPicPr>
            <a:picLocks noChangeAspect="1"/>
          </p:cNvPicPr>
          <p:nvPr/>
        </p:nvPicPr>
        <p:blipFill>
          <a:blip r:embed="rId2"/>
          <a:srcRect/>
          <a:stretch>
            <a:fillRect/>
          </a:stretch>
        </p:blipFill>
        <p:spPr>
          <a:xfrm>
            <a:off x="112066" y="2538317"/>
            <a:ext cx="4473509" cy="4389630"/>
          </a:xfrm>
          <a:prstGeom prst="rect">
            <a:avLst/>
          </a:prstGeom>
        </p:spPr>
      </p:pic>
      <p:pic>
        <p:nvPicPr>
          <p:cNvPr id="6" name="Picture 19">
            <a:extLst>
              <a:ext uri="{FF2B5EF4-FFF2-40B4-BE49-F238E27FC236}">
                <a16:creationId xmlns:a16="http://schemas.microsoft.com/office/drawing/2014/main" id="{2BDDDD60-A452-A2F1-5AC1-2448A5539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6800" y="0"/>
            <a:ext cx="7315200" cy="1600200"/>
          </a:xfrm>
          <a:prstGeom prst="rect">
            <a:avLst/>
          </a:prstGeom>
        </p:spPr>
      </p:pic>
      <p:pic>
        <p:nvPicPr>
          <p:cNvPr id="7" name="Picture 19">
            <a:extLst>
              <a:ext uri="{FF2B5EF4-FFF2-40B4-BE49-F238E27FC236}">
                <a16:creationId xmlns:a16="http://schemas.microsoft.com/office/drawing/2014/main" id="{6D3E233F-EF61-7D41-3E5B-98329666C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0"/>
            <a:ext cx="7315200" cy="1600200"/>
          </a:xfrm>
          <a:prstGeom prst="rect">
            <a:avLst/>
          </a:prstGeom>
        </p:spPr>
      </p:pic>
      <p:pic>
        <p:nvPicPr>
          <p:cNvPr id="2" name="Picture 1">
            <a:extLst>
              <a:ext uri="{FF2B5EF4-FFF2-40B4-BE49-F238E27FC236}">
                <a16:creationId xmlns:a16="http://schemas.microsoft.com/office/drawing/2014/main" id="{D0613A07-5994-F49B-9360-E7D2DBA5A8B3}"/>
              </a:ext>
            </a:extLst>
          </p:cNvPr>
          <p:cNvPicPr>
            <a:picLocks noChangeAspect="1"/>
          </p:cNvPicPr>
          <p:nvPr/>
        </p:nvPicPr>
        <p:blipFill>
          <a:blip r:embed="rId5"/>
          <a:stretch>
            <a:fillRect/>
          </a:stretch>
        </p:blipFill>
        <p:spPr>
          <a:xfrm>
            <a:off x="3215711" y="1324577"/>
            <a:ext cx="7151228" cy="3694496"/>
          </a:xfrm>
          <a:prstGeom prst="rect">
            <a:avLst/>
          </a:prstGeom>
        </p:spPr>
      </p:pic>
    </p:spTree>
    <p:extLst>
      <p:ext uri="{BB962C8B-B14F-4D97-AF65-F5344CB8AC3E}">
        <p14:creationId xmlns:p14="http://schemas.microsoft.com/office/powerpoint/2010/main" val="1114454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CB386B0-4138-46D1-A551-53B33D78A055}"/>
              </a:ext>
            </a:extLst>
          </p:cNvPr>
          <p:cNvSpPr txBox="1"/>
          <p:nvPr/>
        </p:nvSpPr>
        <p:spPr>
          <a:xfrm>
            <a:off x="1685925" y="405619"/>
            <a:ext cx="9086850" cy="646331"/>
          </a:xfrm>
          <a:prstGeom prst="rect">
            <a:avLst/>
          </a:prstGeom>
          <a:noFill/>
        </p:spPr>
        <p:txBody>
          <a:bodyPr wrap="square" rtlCol="0">
            <a:spAutoFit/>
          </a:bodyPr>
          <a:lstStyle/>
          <a:p>
            <a:pPr lvl="0"/>
            <a:r>
              <a:rPr lang="en-US" sz="3600" b="1" dirty="0">
                <a:solidFill>
                  <a:srgbClr val="FF3399"/>
                </a:solidFill>
                <a:latin typeface="Cambria" panose="02040503050406030204" pitchFamily="18" charset="0"/>
                <a:ea typeface="Cambria" panose="02040503050406030204" pitchFamily="18" charset="0"/>
              </a:rPr>
              <a:t>1. </a:t>
            </a:r>
            <a:r>
              <a:rPr lang="vi-VN" sz="3600" b="1" dirty="0">
                <a:solidFill>
                  <a:srgbClr val="FF3399"/>
                </a:solidFill>
                <a:latin typeface="Cambria" panose="02040503050406030204" pitchFamily="18" charset="0"/>
                <a:ea typeface="Cambria" panose="02040503050406030204" pitchFamily="18" charset="0"/>
              </a:rPr>
              <a:t>Đọc bài văn dưới đây và trả lời câu 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4854755-AA13-4437-9483-1C9B827D07AA}"/>
              </a:ext>
            </a:extLst>
          </p:cNvPr>
          <p:cNvSpPr txBox="1"/>
          <p:nvPr/>
        </p:nvSpPr>
        <p:spPr>
          <a:xfrm>
            <a:off x="575353" y="990394"/>
            <a:ext cx="8292422" cy="4955203"/>
          </a:xfrm>
          <a:prstGeom prst="rect">
            <a:avLst/>
          </a:prstGeom>
          <a:noFill/>
        </p:spPr>
        <p:txBody>
          <a:bodyPr wrap="square" rtlCol="0">
            <a:spAutoFit/>
          </a:bodyPr>
          <a:lstStyle/>
          <a:p>
            <a:pPr algn="ctr"/>
            <a:r>
              <a:rPr lang="en-US" sz="2800" b="1" dirty="0">
                <a:solidFill>
                  <a:srgbClr val="002060"/>
                </a:solidFill>
                <a:latin typeface="Cambria" panose="02040503050406030204" pitchFamily="18" charset="0"/>
                <a:ea typeface="Cambria" panose="02040503050406030204" pitchFamily="18" charset="0"/>
              </a:rPr>
              <a:t>CÂY CÀ CHUA</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a:p>
            <a:pPr algn="r"/>
            <a:r>
              <a:rPr lang="vi-VN" dirty="0">
                <a:solidFill>
                  <a:srgbClr val="002060"/>
                </a:solidFill>
                <a:latin typeface="Cambria" panose="02040503050406030204" pitchFamily="18" charset="0"/>
                <a:ea typeface="Cambria" panose="02040503050406030204" pitchFamily="18" charset="0"/>
              </a:rPr>
              <a:t>(Theo Ngô Văn Phú)</a:t>
            </a:r>
          </a:p>
        </p:txBody>
      </p:sp>
      <p:pic>
        <p:nvPicPr>
          <p:cNvPr id="6" name="Picture 5">
            <a:extLst>
              <a:ext uri="{FF2B5EF4-FFF2-40B4-BE49-F238E27FC236}">
                <a16:creationId xmlns:a16="http://schemas.microsoft.com/office/drawing/2014/main" id="{869E6034-15F5-BC06-0BA1-B45B17471826}"/>
              </a:ext>
            </a:extLst>
          </p:cNvPr>
          <p:cNvPicPr>
            <a:picLocks noChangeAspect="1"/>
          </p:cNvPicPr>
          <p:nvPr/>
        </p:nvPicPr>
        <p:blipFill>
          <a:blip r:embed="rId2"/>
          <a:stretch>
            <a:fillRect/>
          </a:stretch>
        </p:blipFill>
        <p:spPr>
          <a:xfrm>
            <a:off x="8772524" y="1562101"/>
            <a:ext cx="2909445" cy="2276474"/>
          </a:xfrm>
          <a:prstGeom prst="rect">
            <a:avLst/>
          </a:prstGeom>
        </p:spPr>
      </p:pic>
    </p:spTree>
    <p:extLst>
      <p:ext uri="{BB962C8B-B14F-4D97-AF65-F5344CB8AC3E}">
        <p14:creationId xmlns:p14="http://schemas.microsoft.com/office/powerpoint/2010/main" val="2373994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942095" y="548419"/>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rPr>
              <a:t>a. </a:t>
            </a:r>
            <a:r>
              <a:rPr lang="en-US" sz="3200" dirty="0" err="1">
                <a:solidFill>
                  <a:srgbClr val="002060"/>
                </a:solidFill>
              </a:rPr>
              <a:t>Tìm</a:t>
            </a:r>
            <a:r>
              <a:rPr lang="en-US" sz="3200" dirty="0">
                <a:solidFill>
                  <a:srgbClr val="002060"/>
                </a:solidFill>
              </a:rPr>
              <a:t> </a:t>
            </a:r>
            <a:r>
              <a:rPr lang="en-US" sz="3200" dirty="0" err="1">
                <a:solidFill>
                  <a:srgbClr val="002060"/>
                </a:solidFill>
              </a:rPr>
              <a:t>phần</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nêu</a:t>
            </a:r>
            <a:r>
              <a:rPr lang="en-US" sz="3200" dirty="0">
                <a:solidFill>
                  <a:srgbClr val="002060"/>
                </a:solidFill>
              </a:rPr>
              <a:t> ý </a:t>
            </a:r>
            <a:r>
              <a:rPr lang="en-US" sz="3200" dirty="0" err="1">
                <a:solidFill>
                  <a:srgbClr val="002060"/>
                </a:solidFill>
              </a:rPr>
              <a:t>chính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từng</a:t>
            </a:r>
            <a:r>
              <a:rPr lang="en-US" sz="3200" dirty="0">
                <a:solidFill>
                  <a:srgbClr val="002060"/>
                </a:solidFill>
              </a:rPr>
              <a:t> </a:t>
            </a:r>
            <a:r>
              <a:rPr lang="en-US" sz="3200" dirty="0" err="1">
                <a:solidFill>
                  <a:srgbClr val="002060"/>
                </a:solidFill>
              </a:rPr>
              <a:t>phần</a:t>
            </a:r>
            <a:r>
              <a:rPr lang="en-US" sz="32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71450" y="2093166"/>
            <a:ext cx="2971800" cy="1250109"/>
            <a:chOff x="51502" y="449009"/>
            <a:chExt cx="3550365"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1114719" y="832975"/>
              <a:ext cx="2487148"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3105150" y="1885950"/>
            <a:ext cx="8515350" cy="1569660"/>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p:txBody>
      </p:sp>
      <p:sp>
        <p:nvSpPr>
          <p:cNvPr id="16" name="Arrow: Down 15">
            <a:extLst>
              <a:ext uri="{FF2B5EF4-FFF2-40B4-BE49-F238E27FC236}">
                <a16:creationId xmlns:a16="http://schemas.microsoft.com/office/drawing/2014/main" id="{8D6ADB4D-58D4-2793-82CC-3DD769A64896}"/>
              </a:ext>
            </a:extLst>
          </p:cNvPr>
          <p:cNvSpPr/>
          <p:nvPr/>
        </p:nvSpPr>
        <p:spPr>
          <a:xfrm>
            <a:off x="6648450" y="3448050"/>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1781176" y="4520344"/>
            <a:ext cx="9801224" cy="1870931"/>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Giới thiệu bao quát về ruộng cà chua </a:t>
            </a:r>
            <a:r>
              <a:rPr lang="vi-VN" sz="2800" dirty="0">
                <a:solidFill>
                  <a:srgbClr val="002060"/>
                </a:solidFill>
                <a:latin typeface="Cambria" panose="02040503050406030204" pitchFamily="18" charset="0"/>
                <a:ea typeface="Cambria" panose="02040503050406030204" pitchFamily="18" charset="0"/>
              </a:rPr>
              <a:t>(nơi trồng, thời điểm cà chua chín), </a:t>
            </a:r>
            <a:r>
              <a:rPr lang="vi-VN" sz="2800" b="1" dirty="0">
                <a:solidFill>
                  <a:srgbClr val="002060"/>
                </a:solidFill>
                <a:latin typeface="Cambria" panose="02040503050406030204" pitchFamily="18" charset="0"/>
                <a:ea typeface="Cambria" panose="02040503050406030204" pitchFamily="18" charset="0"/>
              </a:rPr>
              <a:t>công lao người vun trồng </a:t>
            </a:r>
            <a:r>
              <a:rPr lang="vi-VN" sz="2800" dirty="0">
                <a:solidFill>
                  <a:srgbClr val="002060"/>
                </a:solidFill>
                <a:latin typeface="Cambria" panose="02040503050406030204" pitchFamily="18" charset="0"/>
                <a:ea typeface="Cambria" panose="02040503050406030204" pitchFamily="18" charset="0"/>
              </a:rPr>
              <a:t>(khiến cho cà chua lớn lên trông thấy), </a:t>
            </a:r>
            <a:r>
              <a:rPr lang="vi-VN" sz="2800" b="1" dirty="0">
                <a:solidFill>
                  <a:srgbClr val="002060"/>
                </a:solidFill>
                <a:latin typeface="Cambria" panose="02040503050406030204" pitchFamily="18" charset="0"/>
                <a:ea typeface="Cambria" panose="02040503050406030204" pitchFamily="18" charset="0"/>
              </a:rPr>
              <a:t>ấn tượng chung về ruộng cà chua </a:t>
            </a:r>
            <a:r>
              <a:rPr lang="vi-VN" sz="2800" dirty="0">
                <a:solidFill>
                  <a:srgbClr val="002060"/>
                </a:solidFill>
                <a:latin typeface="Cambria" panose="02040503050406030204" pitchFamily="18" charset="0"/>
                <a:ea typeface="Cambria" panose="02040503050406030204" pitchFamily="18" charset="0"/>
              </a:rPr>
              <a:t>(ruộng cà chua đẹp từ lúc trồng đến khi thu hái).</a:t>
            </a:r>
          </a:p>
        </p:txBody>
      </p:sp>
    </p:spTree>
    <p:extLst>
      <p:ext uri="{BB962C8B-B14F-4D97-AF65-F5344CB8AC3E}">
        <p14:creationId xmlns:p14="http://schemas.microsoft.com/office/powerpoint/2010/main" val="213015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57500" y="1323975"/>
            <a:ext cx="8991600" cy="3170099"/>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lvl="0" algn="just"/>
            <a:r>
              <a:rPr lang="vi-VN" sz="2000" dirty="0">
                <a:solidFill>
                  <a:srgbClr val="002060"/>
                </a:solidFill>
                <a:latin typeface="Cambria" panose="02040503050406030204" pitchFamily="18" charset="0"/>
                <a:ea typeface="Cambria" panose="02040503050406030204" pitchFamily="18" charset="0"/>
              </a:rPr>
              <a:t>   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p:txBody>
      </p:sp>
      <p:sp>
        <p:nvSpPr>
          <p:cNvPr id="16" name="Arrow: Down 15">
            <a:extLst>
              <a:ext uri="{FF2B5EF4-FFF2-40B4-BE49-F238E27FC236}">
                <a16:creationId xmlns:a16="http://schemas.microsoft.com/office/drawing/2014/main" id="{8D6ADB4D-58D4-2793-82CC-3DD769A64896}"/>
              </a:ext>
            </a:extLst>
          </p:cNvPr>
          <p:cNvSpPr/>
          <p:nvPr/>
        </p:nvSpPr>
        <p:spPr>
          <a:xfrm>
            <a:off x="6591300" y="450532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981325" y="5596669"/>
            <a:ext cx="7781925" cy="117560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002060"/>
                </a:solidFill>
                <a:latin typeface="Cambria" panose="02040503050406030204" pitchFamily="18" charset="0"/>
                <a:ea typeface="Cambria" panose="02040503050406030204" pitchFamily="18" charset="0"/>
              </a:rPr>
              <a:t>Miêu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tả</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của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cây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cà</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chua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theo</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kì</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phát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triển</a:t>
            </a: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56464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Kết</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09875" y="1876425"/>
            <a:ext cx="8991600" cy="1569660"/>
          </a:xfrm>
          <a:prstGeom prst="rect">
            <a:avLst/>
          </a:prstGeom>
          <a:noFill/>
        </p:spPr>
        <p:txBody>
          <a:bodyPr wrap="square" rtlCol="0">
            <a:spAutoFit/>
          </a:bodyPr>
          <a:lstStyle/>
          <a:p>
            <a:pPr lvl="0"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p:txBody>
      </p:sp>
      <p:sp>
        <p:nvSpPr>
          <p:cNvPr id="16" name="Arrow: Down 15">
            <a:extLst>
              <a:ext uri="{FF2B5EF4-FFF2-40B4-BE49-F238E27FC236}">
                <a16:creationId xmlns:a16="http://schemas.microsoft.com/office/drawing/2014/main" id="{8D6ADB4D-58D4-2793-82CC-3DD769A64896}"/>
              </a:ext>
            </a:extLst>
          </p:cNvPr>
          <p:cNvSpPr/>
          <p:nvPr/>
        </p:nvSpPr>
        <p:spPr>
          <a:xfrm>
            <a:off x="6496050" y="364807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114550" y="4729894"/>
            <a:ext cx="9544050" cy="165185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002060"/>
                </a:solidFill>
                <a:latin typeface="Cambria" panose="02040503050406030204" pitchFamily="18" charset="0"/>
                <a:ea typeface="Cambria" panose="02040503050406030204" pitchFamily="18" charset="0"/>
              </a:rPr>
              <a:t>Bày tỏ cảm nghĩ về quả cà chua </a:t>
            </a:r>
            <a:r>
              <a:rPr lang="vi-VN" sz="3600" dirty="0">
                <a:solidFill>
                  <a:srgbClr val="002060"/>
                </a:solidFill>
                <a:latin typeface="Cambria" panose="02040503050406030204" pitchFamily="18" charset="0"/>
                <a:ea typeface="Cambria" panose="02040503050406030204" pitchFamily="18" charset="0"/>
              </a:rPr>
              <a:t>(cà chua có mặt trong bữa ăn của mọi nhà, là thứ quà bình dị của trẻ em vùng đất bãi).</a:t>
            </a:r>
          </a:p>
        </p:txBody>
      </p:sp>
    </p:spTree>
    <p:extLst>
      <p:ext uri="{BB962C8B-B14F-4D97-AF65-F5344CB8AC3E}">
        <p14:creationId xmlns:p14="http://schemas.microsoft.com/office/powerpoint/2010/main" val="3754468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b. Trong phần thân bài, đặc điểm của cây cà chua được miêu tả theo trình tự nào?</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C6B1D627-69B6-9BFA-6C08-F7DEEDFCE8ED}"/>
              </a:ext>
            </a:extLst>
          </p:cNvPr>
          <p:cNvSpPr/>
          <p:nvPr/>
        </p:nvSpPr>
        <p:spPr>
          <a:xfrm>
            <a:off x="866775" y="2139093"/>
            <a:ext cx="10506075" cy="2699607"/>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20000"/>
              </a:lnSpc>
            </a:pPr>
            <a:r>
              <a:rPr lang="vi-VN" sz="4000" b="1" dirty="0">
                <a:solidFill>
                  <a:srgbClr val="FF0000"/>
                </a:solidFill>
                <a:latin typeface="Cambria" panose="02040503050406030204" pitchFamily="18" charset="0"/>
                <a:ea typeface="Cambria" panose="02040503050406030204" pitchFamily="18" charset="0"/>
              </a:rPr>
              <a:t>Cây cà chua được tả theo trình tự thời gian,  các thời kỳ sinh trưởng phát triển của cây, khi cây còn đang lớn</a:t>
            </a:r>
            <a:endParaRPr lang="en-US" sz="40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8339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c. Sắp xếp các chi tiết dưới đây theo trình tự phát triển của cây cà chua.</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8443A57B-0AA1-11F2-CD8C-BB0074D0A91C}"/>
              </a:ext>
            </a:extLst>
          </p:cNvPr>
          <p:cNvSpPr/>
          <p:nvPr/>
        </p:nvSpPr>
        <p:spPr>
          <a:xfrm>
            <a:off x="666750" y="1695450"/>
            <a:ext cx="2143125" cy="838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vươn</a:t>
            </a:r>
            <a:r>
              <a:rPr lang="en-US" sz="3200" dirty="0">
                <a:solidFill>
                  <a:srgbClr val="002060"/>
                </a:solidFill>
              </a:rPr>
              <a:t> </a:t>
            </a:r>
            <a:r>
              <a:rPr lang="en-US" sz="3200" dirty="0" err="1">
                <a:solidFill>
                  <a:srgbClr val="002060"/>
                </a:solidFill>
              </a:rPr>
              <a:t>ngọn</a:t>
            </a:r>
            <a:endParaRPr lang="en-US" sz="3200" dirty="0">
              <a:solidFill>
                <a:srgbClr val="002060"/>
              </a:solidFill>
            </a:endParaRPr>
          </a:p>
        </p:txBody>
      </p:sp>
      <p:sp>
        <p:nvSpPr>
          <p:cNvPr id="5" name="Rectangle: Rounded Corners 4">
            <a:extLst>
              <a:ext uri="{FF2B5EF4-FFF2-40B4-BE49-F238E27FC236}">
                <a16:creationId xmlns:a16="http://schemas.microsoft.com/office/drawing/2014/main" id="{4C5CAB59-77C9-CD3F-B36E-197A2EC4397A}"/>
              </a:ext>
            </a:extLst>
          </p:cNvPr>
          <p:cNvSpPr/>
          <p:nvPr/>
        </p:nvSpPr>
        <p:spPr>
          <a:xfrm>
            <a:off x="3352800" y="1733550"/>
            <a:ext cx="1762125"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nở</a:t>
            </a:r>
            <a:r>
              <a:rPr lang="en-US" sz="3200" dirty="0">
                <a:solidFill>
                  <a:srgbClr val="002060"/>
                </a:solidFill>
              </a:rPr>
              <a:t> </a:t>
            </a:r>
            <a:r>
              <a:rPr lang="en-US" sz="3200" dirty="0" err="1">
                <a:solidFill>
                  <a:srgbClr val="002060"/>
                </a:solidFill>
              </a:rPr>
              <a:t>hoa</a:t>
            </a:r>
            <a:endParaRPr lang="en-US" sz="3200" dirty="0">
              <a:solidFill>
                <a:srgbClr val="002060"/>
              </a:solidFill>
            </a:endParaRPr>
          </a:p>
        </p:txBody>
      </p:sp>
      <p:sp>
        <p:nvSpPr>
          <p:cNvPr id="6" name="Rectangle: Rounded Corners 5">
            <a:extLst>
              <a:ext uri="{FF2B5EF4-FFF2-40B4-BE49-F238E27FC236}">
                <a16:creationId xmlns:a16="http://schemas.microsoft.com/office/drawing/2014/main" id="{66F8C11F-70D1-DADC-8F2C-F216B6863D9A}"/>
              </a:ext>
            </a:extLst>
          </p:cNvPr>
          <p:cNvSpPr/>
          <p:nvPr/>
        </p:nvSpPr>
        <p:spPr>
          <a:xfrm>
            <a:off x="5705475" y="1695450"/>
            <a:ext cx="1762125"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toả</a:t>
            </a:r>
            <a:r>
              <a:rPr lang="en-US" sz="3200" dirty="0">
                <a:solidFill>
                  <a:srgbClr val="002060"/>
                </a:solidFill>
              </a:rPr>
              <a:t> </a:t>
            </a:r>
            <a:r>
              <a:rPr lang="en-US" sz="3200" dirty="0" err="1">
                <a:solidFill>
                  <a:srgbClr val="002060"/>
                </a:solidFill>
              </a:rPr>
              <a:t>tán</a:t>
            </a:r>
            <a:endParaRPr lang="en-US" sz="3200" dirty="0">
              <a:solidFill>
                <a:srgbClr val="002060"/>
              </a:solidFill>
            </a:endParaRPr>
          </a:p>
        </p:txBody>
      </p:sp>
      <p:sp>
        <p:nvSpPr>
          <p:cNvPr id="7" name="Rectangle: Rounded Corners 6">
            <a:extLst>
              <a:ext uri="{FF2B5EF4-FFF2-40B4-BE49-F238E27FC236}">
                <a16:creationId xmlns:a16="http://schemas.microsoft.com/office/drawing/2014/main" id="{640193EA-63EE-E348-7AF2-5A5D8952AAB1}"/>
              </a:ext>
            </a:extLst>
          </p:cNvPr>
          <p:cNvSpPr/>
          <p:nvPr/>
        </p:nvSpPr>
        <p:spPr>
          <a:xfrm>
            <a:off x="7886700" y="1695450"/>
            <a:ext cx="1533525"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ra</a:t>
            </a:r>
            <a:r>
              <a:rPr lang="en-US" sz="3200" dirty="0">
                <a:solidFill>
                  <a:srgbClr val="002060"/>
                </a:solidFill>
              </a:rPr>
              <a:t> </a:t>
            </a:r>
            <a:r>
              <a:rPr lang="en-US" sz="3200" dirty="0" err="1">
                <a:solidFill>
                  <a:srgbClr val="002060"/>
                </a:solidFill>
              </a:rPr>
              <a:t>quả</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30ECEE78-7B43-BF28-6FBC-3790663C76E8}"/>
              </a:ext>
            </a:extLst>
          </p:cNvPr>
          <p:cNvSpPr/>
          <p:nvPr/>
        </p:nvSpPr>
        <p:spPr>
          <a:xfrm>
            <a:off x="9848850" y="1666875"/>
            <a:ext cx="1800225"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quả</a:t>
            </a:r>
            <a:r>
              <a:rPr lang="en-US" sz="3200" dirty="0">
                <a:solidFill>
                  <a:srgbClr val="002060"/>
                </a:solidFill>
              </a:rPr>
              <a:t> </a:t>
            </a:r>
            <a:r>
              <a:rPr lang="en-US" sz="3200" dirty="0" err="1">
                <a:solidFill>
                  <a:srgbClr val="002060"/>
                </a:solidFill>
              </a:rPr>
              <a:t>chín</a:t>
            </a:r>
            <a:endParaRPr lang="en-US" sz="3200" dirty="0">
              <a:solidFill>
                <a:srgbClr val="002060"/>
              </a:solidFill>
            </a:endParaRPr>
          </a:p>
        </p:txBody>
      </p:sp>
    </p:spTree>
    <p:extLst>
      <p:ext uri="{BB962C8B-B14F-4D97-AF65-F5344CB8AC3E}">
        <p14:creationId xmlns:p14="http://schemas.microsoft.com/office/powerpoint/2010/main" val="2973310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875E-6 -3.33333E-6 L 1.875E-6 0.25 " pathEditMode="relative" rAng="0" ptsTypes="AA">
                                      <p:cBhvr>
                                        <p:cTn id="38" dur="2000" fill="hold"/>
                                        <p:tgtEl>
                                          <p:spTgt spid="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375E-6 -3.33333E-6 L -0.20195 0.25139 " pathEditMode="relative" rAng="0" ptsTypes="AA">
                                      <p:cBhvr>
                                        <p:cTn id="42" dur="2000" fill="hold"/>
                                        <p:tgtEl>
                                          <p:spTgt spid="6"/>
                                        </p:tgtEl>
                                        <p:attrNameLst>
                                          <p:attrName>ppt_x</p:attrName>
                                          <p:attrName>ppt_y</p:attrName>
                                        </p:attrNameLst>
                                      </p:cBhvr>
                                      <p:rCtr x="-10104" y="125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375E-6 1.11111E-6 L 0.15664 0.24722 " pathEditMode="relative" rAng="0" ptsTypes="AA">
                                      <p:cBhvr>
                                        <p:cTn id="46" dur="2000" fill="hold"/>
                                        <p:tgtEl>
                                          <p:spTgt spid="5"/>
                                        </p:tgtEl>
                                        <p:attrNameLst>
                                          <p:attrName>ppt_x</p:attrName>
                                          <p:attrName>ppt_y</p:attrName>
                                        </p:attrNameLst>
                                      </p:cBhvr>
                                      <p:rCtr x="7826" y="1236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3.33333E-6 L -0.04571 0.25 " pathEditMode="relative" rAng="0" ptsTypes="AA">
                                      <p:cBhvr>
                                        <p:cTn id="50" dur="2000" fill="hold"/>
                                        <p:tgtEl>
                                          <p:spTgt spid="7"/>
                                        </p:tgtEl>
                                        <p:attrNameLst>
                                          <p:attrName>ppt_x</p:attrName>
                                          <p:attrName>ppt_y</p:attrName>
                                        </p:attrNameLst>
                                      </p:cBhvr>
                                      <p:rCtr x="-2292" y="12500"/>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6.25E-7 3.33333E-6 L -0.05273 0.25277 " pathEditMode="relative" rAng="0" ptsTypes="AA">
                                      <p:cBhvr>
                                        <p:cTn id="54" dur="2000" fill="hold"/>
                                        <p:tgtEl>
                                          <p:spTgt spid="8"/>
                                        </p:tgtEl>
                                        <p:attrNameLst>
                                          <p:attrName>ppt_x</p:attrName>
                                          <p:attrName>ppt_y</p:attrName>
                                        </p:attrNameLst>
                                      </p:cBhvr>
                                      <p:rCtr x="-2643"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d. Trong bài văn, chi tiết nào cho thấy tác giả tả cây kết hợp với tả những sự vật có liên quan đến cây?</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30F2022-426F-F3DE-5E4A-B09822F2B577}"/>
              </a:ext>
            </a:extLst>
          </p:cNvPr>
          <p:cNvSpPr/>
          <p:nvPr/>
        </p:nvSpPr>
        <p:spPr>
          <a:xfrm>
            <a:off x="866775" y="2139093"/>
            <a:ext cx="10477499" cy="30520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Các chi tiết: </a:t>
            </a:r>
            <a:r>
              <a:rPr lang="vi-VN" sz="3200" b="1" i="1" dirty="0">
                <a:effectLst/>
                <a:latin typeface="Cambria" panose="02040503050406030204" pitchFamily="18" charset="0"/>
                <a:ea typeface="Cambria" panose="02040503050406030204" pitchFamily="18" charset="0"/>
              </a:rPr>
              <a:t>Nắng gửi thêm màu đẹp trên hoa;</a:t>
            </a:r>
            <a:r>
              <a:rPr lang="vi-VN" sz="3200" b="1"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Nắng lại đến tạo vị thơm vị mát tụ dần trong quả.</a:t>
            </a:r>
            <a:endParaRPr lang="en-US" sz="3200" b="1" i="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Nắng là hiện tượng thiên nhiên có tác động đến cây cà chua nắng làm cho sắc hoa cà chua thêm đẹp. Nắng giúp cho quả c</a:t>
            </a:r>
            <a:r>
              <a:rPr lang="en-US" sz="3200" dirty="0">
                <a:latin typeface="Cambria" panose="02040503050406030204" pitchFamily="18" charset="0"/>
                <a:ea typeface="Cambria" panose="02040503050406030204" pitchFamily="18" charset="0"/>
              </a:rPr>
              <a:t>à</a:t>
            </a:r>
            <a:r>
              <a:rPr lang="vi-VN" sz="3200" dirty="0">
                <a:effectLst/>
                <a:latin typeface="Cambria" panose="02040503050406030204" pitchFamily="18" charset="0"/>
                <a:ea typeface="Cambria" panose="02040503050406030204" pitchFamily="18" charset="0"/>
              </a:rPr>
              <a:t> chua có vị thơm mát.</a:t>
            </a:r>
            <a:endParaRPr lang="en-US" sz="32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036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a:extLst>
              <a:ext uri="{FF2B5EF4-FFF2-40B4-BE49-F238E27FC236}">
                <a16:creationId xmlns:a16="http://schemas.microsoft.com/office/drawing/2014/main" id="{C1D11D9E-382F-4463-A4A6-0540970B8862}"/>
              </a:ext>
            </a:extLst>
          </p:cNvPr>
          <p:cNvGrpSpPr/>
          <p:nvPr/>
        </p:nvGrpSpPr>
        <p:grpSpPr>
          <a:xfrm>
            <a:off x="-225682" y="392774"/>
            <a:ext cx="9811472" cy="4302516"/>
            <a:chOff x="-81564" y="42076"/>
            <a:chExt cx="11721619" cy="5483924"/>
          </a:xfrm>
        </p:grpSpPr>
        <p:pic>
          <p:nvPicPr>
            <p:cNvPr id="11" name="Picture 10">
              <a:extLst>
                <a:ext uri="{FF2B5EF4-FFF2-40B4-BE49-F238E27FC236}">
                  <a16:creationId xmlns:a16="http://schemas.microsoft.com/office/drawing/2014/main" id="{86E00E9E-9567-4EFA-8694-A000FBFF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a:extLst>
                <a:ext uri="{FF2B5EF4-FFF2-40B4-BE49-F238E27FC236}">
                  <a16:creationId xmlns:a16="http://schemas.microsoft.com/office/drawing/2014/main" id="{D65AB69E-C7B0-4845-9C57-016DFD3F7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a:extLst>
                <a:ext uri="{FF2B5EF4-FFF2-40B4-BE49-F238E27FC236}">
                  <a16:creationId xmlns:a16="http://schemas.microsoft.com/office/drawing/2014/main" id="{6290537E-88B1-47B7-9821-87B44C8BF715}"/>
                </a:ext>
              </a:extLst>
            </p:cNvPr>
            <p:cNvSpPr txBox="1"/>
            <p:nvPr/>
          </p:nvSpPr>
          <p:spPr>
            <a:xfrm>
              <a:off x="739200" y="1270029"/>
              <a:ext cx="10655365" cy="3883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Lưu ý: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Các em đã tìm hiểu các trình tự tả cây, tả theo bộ phận của cây và tả cây theo thời gian, theo từng thời kỳ phát triển của cây hoặc theo mùa xuân, hạ, thu, đông hay từng buổi trong ngày. Nhưng khi tả cây theo trình tự thời gian vẫn phải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hợp cả các bộ phận của cây</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a:extLst>
              <a:ext uri="{FF2B5EF4-FFF2-40B4-BE49-F238E27FC236}">
                <a16:creationId xmlns:a16="http://schemas.microsoft.com/office/drawing/2014/main" id="{76DAEF27-1B09-47A2-9701-B281C63C59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649218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TotalTime>
  <Words>1158</Words>
  <Application>Microsoft Office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41</cp:revision>
  <dcterms:created xsi:type="dcterms:W3CDTF">2023-12-18T04:23:58Z</dcterms:created>
  <dcterms:modified xsi:type="dcterms:W3CDTF">2025-03-25T07:53:59Z</dcterms:modified>
  <cp:category>9Slide.vn</cp:category>
</cp:coreProperties>
</file>