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89" r:id="rId2"/>
    <p:sldId id="334" r:id="rId3"/>
    <p:sldId id="329" r:id="rId4"/>
    <p:sldId id="344" r:id="rId5"/>
    <p:sldId id="335" r:id="rId6"/>
    <p:sldId id="400" r:id="rId7"/>
    <p:sldId id="337" r:id="rId8"/>
    <p:sldId id="343" r:id="rId9"/>
    <p:sldId id="401" r:id="rId10"/>
    <p:sldId id="402" r:id="rId11"/>
    <p:sldId id="306" r:id="rId12"/>
    <p:sldId id="345" r:id="rId13"/>
    <p:sldId id="328" r:id="rId14"/>
    <p:sldId id="295" r:id="rId15"/>
    <p:sldId id="302" r:id="rId16"/>
    <p:sldId id="330"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A2170-2E57-4AEE-BAC2-D4A1E2F454E6}" type="datetimeFigureOut">
              <a:rPr lang="vi-VN" smtClean="0"/>
              <a:t>06/03/2024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A5761D-F732-4AFB-A8D4-E865226FDFA4}" type="slidenum">
              <a:rPr lang="vi-VN" smtClean="0"/>
              <a:t>‹#›</a:t>
            </a:fld>
            <a:endParaRPr lang="vi-VN"/>
          </a:p>
        </p:txBody>
      </p:sp>
    </p:spTree>
    <p:extLst>
      <p:ext uri="{BB962C8B-B14F-4D97-AF65-F5344CB8AC3E}">
        <p14:creationId xmlns:p14="http://schemas.microsoft.com/office/powerpoint/2010/main" val="1323554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096356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8414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5464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6155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US"/>
              <a:t>Trong hoạt động “Kí ức vui vẻ”, GV chia lớp thành các nhóm 4, nhóm trưởng mỗi nhóm sẽ là người dẫn dắt hoạt động trong nhóm mình, cho các thành viên chia sẻ với các thành viên khác, nhóm trưởng tập hợp lại những việc đã làm thể hiện sự thân thiện với bạn bè và ghi vào phần ý kiến chung của cá nhóm.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Slide HS </a:t>
            </a:r>
            <a:r>
              <a:rPr lang="en-US" dirty="0" err="1"/>
              <a:t>trình</a:t>
            </a:r>
            <a:r>
              <a:rPr lang="en-US" baseline="0" dirty="0"/>
              <a:t> </a:t>
            </a:r>
            <a:r>
              <a:rPr lang="en-US" baseline="0" dirty="0" err="1"/>
              <a:t>bày</a:t>
            </a:r>
            <a:endParaRPr dirty="0"/>
          </a:p>
        </p:txBody>
      </p:sp>
    </p:spTree>
    <p:extLst>
      <p:ext uri="{BB962C8B-B14F-4D97-AF65-F5344CB8AC3E}">
        <p14:creationId xmlns:p14="http://schemas.microsoft.com/office/powerpoint/2010/main" val="739473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688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2</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38271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8B1A-53DC-58C1-6816-9BA1B07AA3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820A3A4-6FB4-E02D-810C-BDA5097189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56995F0-BBB4-1457-7A37-64C1E32E8954}"/>
              </a:ext>
            </a:extLst>
          </p:cNvPr>
          <p:cNvSpPr>
            <a:spLocks noGrp="1"/>
          </p:cNvSpPr>
          <p:nvPr>
            <p:ph type="dt" sz="half" idx="10"/>
          </p:nvPr>
        </p:nvSpPr>
        <p:spPr/>
        <p:txBody>
          <a:bodyPr/>
          <a:lstStyle/>
          <a:p>
            <a:fld id="{F0AD6E43-8A9A-4BEC-AF40-EC845F4251DE}" type="datetimeFigureOut">
              <a:rPr lang="vi-VN" smtClean="0"/>
              <a:t>06/03/2024</a:t>
            </a:fld>
            <a:endParaRPr lang="vi-VN"/>
          </a:p>
        </p:txBody>
      </p:sp>
      <p:sp>
        <p:nvSpPr>
          <p:cNvPr id="5" name="Footer Placeholder 4">
            <a:extLst>
              <a:ext uri="{FF2B5EF4-FFF2-40B4-BE49-F238E27FC236}">
                <a16:creationId xmlns:a16="http://schemas.microsoft.com/office/drawing/2014/main" id="{64D40167-ABDC-B940-5C61-C9C375E2BA7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1A1D7D2-8F91-954B-3C27-ACC4FC627928}"/>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1690222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1A446-C18E-EB41-AB72-D00552A117C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E2E8D-C5E0-EA43-1538-FA1A0A8EE7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FAC0ABE-350F-17EA-F4C3-E9C73F744845}"/>
              </a:ext>
            </a:extLst>
          </p:cNvPr>
          <p:cNvSpPr>
            <a:spLocks noGrp="1"/>
          </p:cNvSpPr>
          <p:nvPr>
            <p:ph type="dt" sz="half" idx="10"/>
          </p:nvPr>
        </p:nvSpPr>
        <p:spPr/>
        <p:txBody>
          <a:bodyPr/>
          <a:lstStyle/>
          <a:p>
            <a:fld id="{F0AD6E43-8A9A-4BEC-AF40-EC845F4251DE}" type="datetimeFigureOut">
              <a:rPr lang="vi-VN" smtClean="0"/>
              <a:t>06/03/2024</a:t>
            </a:fld>
            <a:endParaRPr lang="vi-VN"/>
          </a:p>
        </p:txBody>
      </p:sp>
      <p:sp>
        <p:nvSpPr>
          <p:cNvPr id="5" name="Footer Placeholder 4">
            <a:extLst>
              <a:ext uri="{FF2B5EF4-FFF2-40B4-BE49-F238E27FC236}">
                <a16:creationId xmlns:a16="http://schemas.microsoft.com/office/drawing/2014/main" id="{52183CAB-E327-D4FA-1B7B-0D1E45EFFC6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09AB598-C24D-9CB8-E011-D0EA001DC128}"/>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1470124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0E1C1F-3DCF-A58D-F4D1-E565DD2CA6A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4C8122C-3D8C-691F-AE08-0E708DC29C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6B27FC5-FFD8-9918-CAC9-EE30A46AA0A5}"/>
              </a:ext>
            </a:extLst>
          </p:cNvPr>
          <p:cNvSpPr>
            <a:spLocks noGrp="1"/>
          </p:cNvSpPr>
          <p:nvPr>
            <p:ph type="dt" sz="half" idx="10"/>
          </p:nvPr>
        </p:nvSpPr>
        <p:spPr/>
        <p:txBody>
          <a:bodyPr/>
          <a:lstStyle/>
          <a:p>
            <a:fld id="{F0AD6E43-8A9A-4BEC-AF40-EC845F4251DE}" type="datetimeFigureOut">
              <a:rPr lang="vi-VN" smtClean="0"/>
              <a:t>06/03/2024</a:t>
            </a:fld>
            <a:endParaRPr lang="vi-VN"/>
          </a:p>
        </p:txBody>
      </p:sp>
      <p:sp>
        <p:nvSpPr>
          <p:cNvPr id="5" name="Footer Placeholder 4">
            <a:extLst>
              <a:ext uri="{FF2B5EF4-FFF2-40B4-BE49-F238E27FC236}">
                <a16:creationId xmlns:a16="http://schemas.microsoft.com/office/drawing/2014/main" id="{2AEF97D5-1C25-A1DD-BC26-23661F9441F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681AC26-452D-8BDA-6F40-7AB017862287}"/>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1820533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1344046123"/>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79790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1893515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875942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DB8B-9F44-FA9E-2683-D7FE34218F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FE8E86F-3853-63CB-EB9D-8D13B90904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EE5E68-F035-FA9F-5D6B-385A2D0C17C4}"/>
              </a:ext>
            </a:extLst>
          </p:cNvPr>
          <p:cNvSpPr>
            <a:spLocks noGrp="1"/>
          </p:cNvSpPr>
          <p:nvPr>
            <p:ph type="dt" sz="half" idx="10"/>
          </p:nvPr>
        </p:nvSpPr>
        <p:spPr/>
        <p:txBody>
          <a:bodyPr/>
          <a:lstStyle/>
          <a:p>
            <a:fld id="{F0AD6E43-8A9A-4BEC-AF40-EC845F4251DE}" type="datetimeFigureOut">
              <a:rPr lang="vi-VN" smtClean="0"/>
              <a:t>06/03/2024</a:t>
            </a:fld>
            <a:endParaRPr lang="vi-VN"/>
          </a:p>
        </p:txBody>
      </p:sp>
      <p:sp>
        <p:nvSpPr>
          <p:cNvPr id="5" name="Footer Placeholder 4">
            <a:extLst>
              <a:ext uri="{FF2B5EF4-FFF2-40B4-BE49-F238E27FC236}">
                <a16:creationId xmlns:a16="http://schemas.microsoft.com/office/drawing/2014/main" id="{B05011B9-523E-1CD5-E14E-6DF479293D0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FB8E859-9259-FB95-F7AB-1F5720A7DE8A}"/>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2086769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F5D3E-C7F5-38A4-CE18-A68F56D534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ABD0CB5-17F0-B073-D5D8-F814049092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AAE3C5-39C6-68F1-089A-F0E85A0B33CC}"/>
              </a:ext>
            </a:extLst>
          </p:cNvPr>
          <p:cNvSpPr>
            <a:spLocks noGrp="1"/>
          </p:cNvSpPr>
          <p:nvPr>
            <p:ph type="dt" sz="half" idx="10"/>
          </p:nvPr>
        </p:nvSpPr>
        <p:spPr/>
        <p:txBody>
          <a:bodyPr/>
          <a:lstStyle/>
          <a:p>
            <a:fld id="{F0AD6E43-8A9A-4BEC-AF40-EC845F4251DE}" type="datetimeFigureOut">
              <a:rPr lang="vi-VN" smtClean="0"/>
              <a:t>06/03/2024</a:t>
            </a:fld>
            <a:endParaRPr lang="vi-VN"/>
          </a:p>
        </p:txBody>
      </p:sp>
      <p:sp>
        <p:nvSpPr>
          <p:cNvPr id="5" name="Footer Placeholder 4">
            <a:extLst>
              <a:ext uri="{FF2B5EF4-FFF2-40B4-BE49-F238E27FC236}">
                <a16:creationId xmlns:a16="http://schemas.microsoft.com/office/drawing/2014/main" id="{6B2ACA76-7498-3D4D-6295-BB8779F05A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05BD65-951B-79B4-E420-CDD5F259C3BB}"/>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1497772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D7F4E-50C0-6D06-35B1-28DB251F13F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35ECCBA-78EE-3666-43C2-3CFFD33FF3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3D46E50-DC1A-FA93-8C4C-5B63C1EB66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EC894-F13C-272E-1AB9-D4E3CAD57BAE}"/>
              </a:ext>
            </a:extLst>
          </p:cNvPr>
          <p:cNvSpPr>
            <a:spLocks noGrp="1"/>
          </p:cNvSpPr>
          <p:nvPr>
            <p:ph type="dt" sz="half" idx="10"/>
          </p:nvPr>
        </p:nvSpPr>
        <p:spPr/>
        <p:txBody>
          <a:bodyPr/>
          <a:lstStyle/>
          <a:p>
            <a:fld id="{F0AD6E43-8A9A-4BEC-AF40-EC845F4251DE}" type="datetimeFigureOut">
              <a:rPr lang="vi-VN" smtClean="0"/>
              <a:t>06/03/2024</a:t>
            </a:fld>
            <a:endParaRPr lang="vi-VN"/>
          </a:p>
        </p:txBody>
      </p:sp>
      <p:sp>
        <p:nvSpPr>
          <p:cNvPr id="6" name="Footer Placeholder 5">
            <a:extLst>
              <a:ext uri="{FF2B5EF4-FFF2-40B4-BE49-F238E27FC236}">
                <a16:creationId xmlns:a16="http://schemas.microsoft.com/office/drawing/2014/main" id="{D8A38E15-E977-24EA-7330-4D83796C0EB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FACC4AF-CBFA-EFB8-40AC-094CB3C269CC}"/>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1019520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0C475-B22B-5116-0819-15E1DEF6670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A50032E-7D12-2588-857E-3110C6F18C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1D68EE-AA20-A42B-076F-9816A190F2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9868657-AA52-02C1-3CCD-1C94F036C2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022219-EEF6-4C16-B29D-C8022FE40C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C9DA15F-3E4E-A64E-6682-9774AAAD8468}"/>
              </a:ext>
            </a:extLst>
          </p:cNvPr>
          <p:cNvSpPr>
            <a:spLocks noGrp="1"/>
          </p:cNvSpPr>
          <p:nvPr>
            <p:ph type="dt" sz="half" idx="10"/>
          </p:nvPr>
        </p:nvSpPr>
        <p:spPr/>
        <p:txBody>
          <a:bodyPr/>
          <a:lstStyle/>
          <a:p>
            <a:fld id="{F0AD6E43-8A9A-4BEC-AF40-EC845F4251DE}" type="datetimeFigureOut">
              <a:rPr lang="vi-VN" smtClean="0"/>
              <a:t>06/03/2024</a:t>
            </a:fld>
            <a:endParaRPr lang="vi-VN"/>
          </a:p>
        </p:txBody>
      </p:sp>
      <p:sp>
        <p:nvSpPr>
          <p:cNvPr id="8" name="Footer Placeholder 7">
            <a:extLst>
              <a:ext uri="{FF2B5EF4-FFF2-40B4-BE49-F238E27FC236}">
                <a16:creationId xmlns:a16="http://schemas.microsoft.com/office/drawing/2014/main" id="{2CBCED57-52F2-C1E4-FACF-59349BE283D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77D72ED-813A-DBDF-E3F4-5D9996C4D2AD}"/>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194126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1EBA4-F748-3033-A909-273D4AEB7BA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91ED491-59E5-9186-9416-5AD41B7E5BE8}"/>
              </a:ext>
            </a:extLst>
          </p:cNvPr>
          <p:cNvSpPr>
            <a:spLocks noGrp="1"/>
          </p:cNvSpPr>
          <p:nvPr>
            <p:ph type="dt" sz="half" idx="10"/>
          </p:nvPr>
        </p:nvSpPr>
        <p:spPr/>
        <p:txBody>
          <a:bodyPr/>
          <a:lstStyle/>
          <a:p>
            <a:fld id="{F0AD6E43-8A9A-4BEC-AF40-EC845F4251DE}" type="datetimeFigureOut">
              <a:rPr lang="vi-VN" smtClean="0"/>
              <a:t>06/03/2024</a:t>
            </a:fld>
            <a:endParaRPr lang="vi-VN"/>
          </a:p>
        </p:txBody>
      </p:sp>
      <p:sp>
        <p:nvSpPr>
          <p:cNvPr id="4" name="Footer Placeholder 3">
            <a:extLst>
              <a:ext uri="{FF2B5EF4-FFF2-40B4-BE49-F238E27FC236}">
                <a16:creationId xmlns:a16="http://schemas.microsoft.com/office/drawing/2014/main" id="{BFD7913D-EDB0-EEB3-5DC1-BDA4918A3F1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4209676-9645-EA34-E070-ABDD4BCBA46F}"/>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2024446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B460F1-26C4-8A2B-ADF5-5AC56C2FD91B}"/>
              </a:ext>
            </a:extLst>
          </p:cNvPr>
          <p:cNvSpPr>
            <a:spLocks noGrp="1"/>
          </p:cNvSpPr>
          <p:nvPr>
            <p:ph type="dt" sz="half" idx="10"/>
          </p:nvPr>
        </p:nvSpPr>
        <p:spPr/>
        <p:txBody>
          <a:bodyPr/>
          <a:lstStyle/>
          <a:p>
            <a:fld id="{F0AD6E43-8A9A-4BEC-AF40-EC845F4251DE}" type="datetimeFigureOut">
              <a:rPr lang="vi-VN" smtClean="0"/>
              <a:t>06/03/2024</a:t>
            </a:fld>
            <a:endParaRPr lang="vi-VN"/>
          </a:p>
        </p:txBody>
      </p:sp>
      <p:sp>
        <p:nvSpPr>
          <p:cNvPr id="3" name="Footer Placeholder 2">
            <a:extLst>
              <a:ext uri="{FF2B5EF4-FFF2-40B4-BE49-F238E27FC236}">
                <a16:creationId xmlns:a16="http://schemas.microsoft.com/office/drawing/2014/main" id="{A46C0504-140B-72AC-92E3-E9849E51A9B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8B563D37-1896-A425-4608-F55BBD5C1FF7}"/>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2147156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902B1-C7F3-D224-347B-E15DEDFBE3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1C9ABD1-069A-B047-81E9-F7213ABA3B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4152690-6B71-097E-4432-ACE273180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F0D3C4-38E2-3AE1-715B-0E3E58A9230F}"/>
              </a:ext>
            </a:extLst>
          </p:cNvPr>
          <p:cNvSpPr>
            <a:spLocks noGrp="1"/>
          </p:cNvSpPr>
          <p:nvPr>
            <p:ph type="dt" sz="half" idx="10"/>
          </p:nvPr>
        </p:nvSpPr>
        <p:spPr/>
        <p:txBody>
          <a:bodyPr/>
          <a:lstStyle/>
          <a:p>
            <a:fld id="{F0AD6E43-8A9A-4BEC-AF40-EC845F4251DE}" type="datetimeFigureOut">
              <a:rPr lang="vi-VN" smtClean="0"/>
              <a:t>06/03/2024</a:t>
            </a:fld>
            <a:endParaRPr lang="vi-VN"/>
          </a:p>
        </p:txBody>
      </p:sp>
      <p:sp>
        <p:nvSpPr>
          <p:cNvPr id="6" name="Footer Placeholder 5">
            <a:extLst>
              <a:ext uri="{FF2B5EF4-FFF2-40B4-BE49-F238E27FC236}">
                <a16:creationId xmlns:a16="http://schemas.microsoft.com/office/drawing/2014/main" id="{14B72098-E4EA-1DE8-4445-013AE9F83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04199F0-5E11-62F4-F081-9C1C3D1CCF29}"/>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1331219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71C4-A8EA-94BF-6D78-492D5A24E2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104E8B5-A2DC-7754-1C3C-BF53A074FA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02C9C79-0F73-DB06-32A7-04BA7229BF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F3D0D7-E938-7CC8-8685-7F577E014B6B}"/>
              </a:ext>
            </a:extLst>
          </p:cNvPr>
          <p:cNvSpPr>
            <a:spLocks noGrp="1"/>
          </p:cNvSpPr>
          <p:nvPr>
            <p:ph type="dt" sz="half" idx="10"/>
          </p:nvPr>
        </p:nvSpPr>
        <p:spPr/>
        <p:txBody>
          <a:bodyPr/>
          <a:lstStyle/>
          <a:p>
            <a:fld id="{F0AD6E43-8A9A-4BEC-AF40-EC845F4251DE}" type="datetimeFigureOut">
              <a:rPr lang="vi-VN" smtClean="0"/>
              <a:t>06/03/2024</a:t>
            </a:fld>
            <a:endParaRPr lang="vi-VN"/>
          </a:p>
        </p:txBody>
      </p:sp>
      <p:sp>
        <p:nvSpPr>
          <p:cNvPr id="6" name="Footer Placeholder 5">
            <a:extLst>
              <a:ext uri="{FF2B5EF4-FFF2-40B4-BE49-F238E27FC236}">
                <a16:creationId xmlns:a16="http://schemas.microsoft.com/office/drawing/2014/main" id="{3A764000-3A2E-8872-D587-A5935D7B86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F1243F7-324A-F834-FDA9-E6E9C97F4479}"/>
              </a:ext>
            </a:extLst>
          </p:cNvPr>
          <p:cNvSpPr>
            <a:spLocks noGrp="1"/>
          </p:cNvSpPr>
          <p:nvPr>
            <p:ph type="sldNum" sz="quarter" idx="12"/>
          </p:nvPr>
        </p:nvSpPr>
        <p:spPr/>
        <p:txBody>
          <a:bodyPr/>
          <a:lstStyle/>
          <a:p>
            <a:fld id="{CCF4B182-CABF-4E86-B6E4-19DC277D4137}" type="slidenum">
              <a:rPr lang="vi-VN" smtClean="0"/>
              <a:t>‹#›</a:t>
            </a:fld>
            <a:endParaRPr lang="vi-VN"/>
          </a:p>
        </p:txBody>
      </p:sp>
    </p:spTree>
    <p:extLst>
      <p:ext uri="{BB962C8B-B14F-4D97-AF65-F5344CB8AC3E}">
        <p14:creationId xmlns:p14="http://schemas.microsoft.com/office/powerpoint/2010/main" val="2268323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81C59-5505-DDB2-E46C-6D5FFC836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5E77163-E779-1949-D131-E57FD950A6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984A36C-F071-4717-3FFE-70E4742BC7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AD6E43-8A9A-4BEC-AF40-EC845F4251DE}" type="datetimeFigureOut">
              <a:rPr lang="vi-VN" smtClean="0"/>
              <a:t>06/03/2024</a:t>
            </a:fld>
            <a:endParaRPr lang="vi-VN"/>
          </a:p>
        </p:txBody>
      </p:sp>
      <p:sp>
        <p:nvSpPr>
          <p:cNvPr id="5" name="Footer Placeholder 4">
            <a:extLst>
              <a:ext uri="{FF2B5EF4-FFF2-40B4-BE49-F238E27FC236}">
                <a16:creationId xmlns:a16="http://schemas.microsoft.com/office/drawing/2014/main" id="{D39EF9C6-4FEE-9D30-5ECC-3AE3FC9844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C61F7C7-5B10-1F79-F5E6-66507E5FCE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F4B182-CABF-4E86-B6E4-19DC277D4137}" type="slidenum">
              <a:rPr lang="vi-VN" smtClean="0"/>
              <a:t>‹#›</a:t>
            </a:fld>
            <a:endParaRPr lang="vi-VN"/>
          </a:p>
        </p:txBody>
      </p:sp>
    </p:spTree>
    <p:extLst>
      <p:ext uri="{BB962C8B-B14F-4D97-AF65-F5344CB8AC3E}">
        <p14:creationId xmlns:p14="http://schemas.microsoft.com/office/powerpoint/2010/main" val="3686737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5.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7.png"/><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jpg"/></Relationships>
</file>

<file path=ppt/slides/_rels/slide1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1.png"/><Relationship Id="rId5" Type="http://schemas.microsoft.com/office/2007/relationships/hdphoto" Target="../media/hdphoto4.wdp"/><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wmf"/></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36.png"/><Relationship Id="rId2" Type="http://schemas.openxmlformats.org/officeDocument/2006/relationships/image" Target="../media/image40.emf"/><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2213C84-B181-45DE-8E58-3F959F27994B}"/>
              </a:ext>
            </a:extLst>
          </p:cNvPr>
          <p:cNvGrpSpPr/>
          <p:nvPr/>
        </p:nvGrpSpPr>
        <p:grpSpPr>
          <a:xfrm>
            <a:off x="-227715" y="1385255"/>
            <a:ext cx="12518406" cy="5472745"/>
            <a:chOff x="-148674" y="369491"/>
            <a:chExt cx="12518406" cy="6488508"/>
          </a:xfrm>
        </p:grpSpPr>
        <p:pic>
          <p:nvPicPr>
            <p:cNvPr id="6" name="图片 5">
              <a:extLst>
                <a:ext uri="{FF2B5EF4-FFF2-40B4-BE49-F238E27FC236}">
                  <a16:creationId xmlns:a16="http://schemas.microsoft.com/office/drawing/2014/main" id="{4C4DA85F-32FA-4D04-9A1A-28CFC500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7" name="Picture 2" descr="F:\未标题-1.png">
              <a:extLst>
                <a:ext uri="{FF2B5EF4-FFF2-40B4-BE49-F238E27FC236}">
                  <a16:creationId xmlns:a16="http://schemas.microsoft.com/office/drawing/2014/main" id="{88F9C6EB-D8CB-4200-A373-1E820E2B6A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C62B4755-DD00-448B-A100-ADC8BAEA61D3}"/>
                </a:ext>
              </a:extLst>
            </p:cNvPr>
            <p:cNvPicPr>
              <a:picLocks noChangeAspect="1"/>
            </p:cNvPicPr>
            <p:nvPr/>
          </p:nvPicPr>
          <p:blipFill>
            <a:blip r:embed="rId6"/>
            <a:stretch>
              <a:fillRect/>
            </a:stretch>
          </p:blipFill>
          <p:spPr>
            <a:xfrm>
              <a:off x="117394" y="369491"/>
              <a:ext cx="5091915" cy="4391193"/>
            </a:xfrm>
            <a:prstGeom prst="rect">
              <a:avLst/>
            </a:prstGeom>
          </p:spPr>
        </p:pic>
        <p:pic>
          <p:nvPicPr>
            <p:cNvPr id="9" name="图片 8">
              <a:extLst>
                <a:ext uri="{FF2B5EF4-FFF2-40B4-BE49-F238E27FC236}">
                  <a16:creationId xmlns:a16="http://schemas.microsoft.com/office/drawing/2014/main" id="{5547289C-0771-4B4D-8EF8-ACC674DC6A1E}"/>
                </a:ext>
              </a:extLst>
            </p:cNvPr>
            <p:cNvPicPr>
              <a:picLocks noChangeAspect="1"/>
            </p:cNvPicPr>
            <p:nvPr/>
          </p:nvPicPr>
          <p:blipFill>
            <a:blip r:embed="rId7"/>
            <a:stretch>
              <a:fillRect/>
            </a:stretch>
          </p:blipFill>
          <p:spPr>
            <a:xfrm>
              <a:off x="0" y="4760684"/>
              <a:ext cx="12218080" cy="2097315"/>
            </a:xfrm>
            <a:prstGeom prst="rect">
              <a:avLst/>
            </a:prstGeom>
          </p:spPr>
        </p:pic>
      </p:grpSp>
      <p:pic>
        <p:nvPicPr>
          <p:cNvPr id="4" name="图片 3">
            <a:extLst>
              <a:ext uri="{FF2B5EF4-FFF2-40B4-BE49-F238E27FC236}">
                <a16:creationId xmlns:a16="http://schemas.microsoft.com/office/drawing/2014/main" id="{CBC91064-6058-4A4C-BE4C-009D57CC0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4679" y="3115285"/>
            <a:ext cx="5018872" cy="3354737"/>
          </a:xfrm>
          <a:prstGeom prst="rect">
            <a:avLst/>
          </a:prstGeom>
        </p:spPr>
      </p:pic>
      <p:pic>
        <p:nvPicPr>
          <p:cNvPr id="12" name="图片 27"/>
          <p:cNvPicPr>
            <a:picLocks noChangeAspect="1"/>
          </p:cNvPicPr>
          <p:nvPr/>
        </p:nvPicPr>
        <p:blipFill>
          <a:blip r:embed="rId9"/>
          <a:stretch>
            <a:fillRect/>
          </a:stretch>
        </p:blipFill>
        <p:spPr>
          <a:xfrm>
            <a:off x="-79041" y="4523318"/>
            <a:ext cx="2106132" cy="1946704"/>
          </a:xfrm>
          <a:prstGeom prst="rect">
            <a:avLst/>
          </a:prstGeom>
        </p:spPr>
      </p:pic>
      <p:sp>
        <p:nvSpPr>
          <p:cNvPr id="15" name="Google Shape;961;p9">
            <a:extLst>
              <a:ext uri="{FF2B5EF4-FFF2-40B4-BE49-F238E27FC236}">
                <a16:creationId xmlns:a16="http://schemas.microsoft.com/office/drawing/2014/main" id="{54285490-B3CA-4238-8F72-37AECC567B86}"/>
              </a:ext>
            </a:extLst>
          </p:cNvPr>
          <p:cNvSpPr/>
          <p:nvPr/>
        </p:nvSpPr>
        <p:spPr>
          <a:xfrm>
            <a:off x="3715232" y="669441"/>
            <a:ext cx="7406289" cy="76940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4400" b="1" i="0" u="none" strike="noStrike" kern="1200" cap="none" spc="0" normalizeH="0" baseline="0" noProof="0" dirty="0" err="1">
                <a:ln>
                  <a:noFill/>
                </a:ln>
                <a:solidFill>
                  <a:srgbClr val="00B0F0"/>
                </a:solidFill>
                <a:effectLst/>
                <a:uLnTx/>
                <a:uFillTx/>
                <a:latin typeface="Arial"/>
                <a:ea typeface="Arial"/>
                <a:cs typeface="Arial"/>
                <a:sym typeface="Arial"/>
              </a:rPr>
              <a:t>Công</a:t>
            </a:r>
            <a:r>
              <a:rPr kumimoji="0" lang="en-US" sz="4400" b="1" i="0" u="none" strike="noStrike" kern="1200" cap="none" spc="0" normalizeH="0" noProof="0" dirty="0">
                <a:ln>
                  <a:noFill/>
                </a:ln>
                <a:solidFill>
                  <a:srgbClr val="00B0F0"/>
                </a:solidFill>
                <a:effectLst/>
                <a:uLnTx/>
                <a:uFillTx/>
                <a:latin typeface="Arial"/>
                <a:ea typeface="Arial"/>
                <a:cs typeface="Arial"/>
                <a:sym typeface="Arial"/>
              </a:rPr>
              <a:t> </a:t>
            </a:r>
            <a:r>
              <a:rPr kumimoji="0" lang="en-US" sz="4400" b="1" i="0" u="none" strike="noStrike" kern="1200" cap="none" spc="0" normalizeH="0" noProof="0" dirty="0" err="1">
                <a:ln>
                  <a:noFill/>
                </a:ln>
                <a:solidFill>
                  <a:srgbClr val="00B0F0"/>
                </a:solidFill>
                <a:effectLst/>
                <a:uLnTx/>
                <a:uFillTx/>
                <a:latin typeface="Arial"/>
                <a:ea typeface="Arial"/>
                <a:cs typeface="Arial"/>
                <a:sym typeface="Arial"/>
              </a:rPr>
              <a:t>nghệ</a:t>
            </a:r>
            <a:endParaRPr kumimoji="0" sz="44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71729CB0-88F8-4AD0-BB89-2D84F45F1087}"/>
              </a:ext>
            </a:extLst>
          </p:cNvPr>
          <p:cNvPicPr>
            <a:picLocks noChangeAspect="1"/>
          </p:cNvPicPr>
          <p:nvPr/>
        </p:nvPicPr>
        <p:blipFill>
          <a:blip r:embed="rId10"/>
          <a:stretch>
            <a:fillRect/>
          </a:stretch>
        </p:blipFill>
        <p:spPr>
          <a:xfrm>
            <a:off x="3859652" y="1442120"/>
            <a:ext cx="7407282" cy="1847248"/>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1031955" y="320672"/>
            <a:ext cx="10546715" cy="1360212"/>
            <a:chOff x="9848" y="3032"/>
            <a:chExt cx="16609" cy="1622"/>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563"/>
            </a:xfrm>
            <a:prstGeom prst="rect">
              <a:avLst/>
            </a:prstGeom>
            <a:noFill/>
          </p:spPr>
          <p:txBody>
            <a:bodyPr wrap="square" rtlCol="0">
              <a:spAutoFit/>
            </a:bodyPr>
            <a:lstStyle/>
            <a:p>
              <a:pPr marL="0" marR="0" algn="just">
                <a:lnSpc>
                  <a:spcPct val="112000"/>
                </a:lnSpc>
                <a:spcBef>
                  <a:spcPts val="600"/>
                </a:spcBef>
                <a:spcAft>
                  <a:spcPts val="0"/>
                </a:spcAft>
              </a:pP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khiển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s-E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080250" y="1938441"/>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vi-VN" sz="3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Biển chỉ dẫn có hình vuông/hình chữ nhật/hình mũi tên, nền màu xanh lam, hình vẽ và chữ viết màu trắng. Nếu nền màu trắng thì hình vẽ và chữ viết màu đen trừ một số trường hợp ngoại lệ.</a:t>
            </a:r>
            <a:endParaRPr kumimoji="0" lang="en-US" sz="3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27DAAAE8-D656-462C-BA3F-131AB58E71F5}"/>
              </a:ext>
            </a:extLst>
          </p:cNvPr>
          <p:cNvPicPr/>
          <p:nvPr/>
        </p:nvPicPr>
        <p:blipFill>
          <a:blip r:embed="rId4">
            <a:clrChange>
              <a:clrFrom>
                <a:srgbClr val="F5F5F5">
                  <a:alpha val="100000"/>
                </a:srgbClr>
              </a:clrFrom>
              <a:clrTo>
                <a:srgbClr val="F5F5F5">
                  <a:alpha val="100000"/>
                  <a:alpha val="0"/>
                </a:srgbClr>
              </a:clrTo>
            </a:clrChange>
          </a:blip>
          <a:stretch>
            <a:fillRect/>
          </a:stretch>
        </p:blipFill>
        <p:spPr>
          <a:xfrm>
            <a:off x="347014" y="156394"/>
            <a:ext cx="1081405" cy="1205865"/>
          </a:xfrm>
          <a:prstGeom prst="rect">
            <a:avLst/>
          </a:prstGeom>
          <a:noFill/>
          <a:ln w="9525">
            <a:noFill/>
          </a:ln>
        </p:spPr>
      </p:pic>
      <p:pic>
        <p:nvPicPr>
          <p:cNvPr id="3" name="Picture 2">
            <a:extLst>
              <a:ext uri="{FF2B5EF4-FFF2-40B4-BE49-F238E27FC236}">
                <a16:creationId xmlns:a16="http://schemas.microsoft.com/office/drawing/2014/main" id="{D3FD4C63-9C69-4564-85D7-C61B19D45E75}"/>
              </a:ext>
            </a:extLst>
          </p:cNvPr>
          <p:cNvPicPr>
            <a:picLocks noChangeAspect="1"/>
          </p:cNvPicPr>
          <p:nvPr/>
        </p:nvPicPr>
        <p:blipFill>
          <a:blip r:embed="rId5"/>
          <a:stretch>
            <a:fillRect/>
          </a:stretch>
        </p:blipFill>
        <p:spPr>
          <a:xfrm>
            <a:off x="968005" y="4229432"/>
            <a:ext cx="2654153" cy="1990615"/>
          </a:xfrm>
          <a:prstGeom prst="rect">
            <a:avLst/>
          </a:prstGeom>
        </p:spPr>
      </p:pic>
      <p:pic>
        <p:nvPicPr>
          <p:cNvPr id="7" name="Picture 6">
            <a:extLst>
              <a:ext uri="{FF2B5EF4-FFF2-40B4-BE49-F238E27FC236}">
                <a16:creationId xmlns:a16="http://schemas.microsoft.com/office/drawing/2014/main" id="{627F2F78-21F9-405F-9648-68BB47E38BCA}"/>
              </a:ext>
            </a:extLst>
          </p:cNvPr>
          <p:cNvPicPr>
            <a:picLocks noChangeAspect="1"/>
          </p:cNvPicPr>
          <p:nvPr/>
        </p:nvPicPr>
        <p:blipFill>
          <a:blip r:embed="rId6"/>
          <a:stretch>
            <a:fillRect/>
          </a:stretch>
        </p:blipFill>
        <p:spPr>
          <a:xfrm>
            <a:off x="5009374" y="4201189"/>
            <a:ext cx="2188868" cy="1953700"/>
          </a:xfrm>
          <a:prstGeom prst="rect">
            <a:avLst/>
          </a:prstGeom>
        </p:spPr>
      </p:pic>
      <p:pic>
        <p:nvPicPr>
          <p:cNvPr id="13" name="Picture 12">
            <a:extLst>
              <a:ext uri="{FF2B5EF4-FFF2-40B4-BE49-F238E27FC236}">
                <a16:creationId xmlns:a16="http://schemas.microsoft.com/office/drawing/2014/main" id="{B827B307-7D9F-4185-B03B-DC34E911B88F}"/>
              </a:ext>
            </a:extLst>
          </p:cNvPr>
          <p:cNvPicPr>
            <a:picLocks noChangeAspect="1"/>
          </p:cNvPicPr>
          <p:nvPr/>
        </p:nvPicPr>
        <p:blipFill>
          <a:blip r:embed="rId7"/>
          <a:stretch>
            <a:fillRect/>
          </a:stretch>
        </p:blipFill>
        <p:spPr>
          <a:xfrm>
            <a:off x="8396065" y="4229099"/>
            <a:ext cx="1896251" cy="1737024"/>
          </a:xfrm>
          <a:prstGeom prst="rect">
            <a:avLst/>
          </a:prstGeom>
        </p:spPr>
      </p:pic>
    </p:spTree>
    <p:extLst>
      <p:ext uri="{BB962C8B-B14F-4D97-AF65-F5344CB8AC3E}">
        <p14:creationId xmlns:p14="http://schemas.microsoft.com/office/powerpoint/2010/main" val="3836343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55493" y="-100082"/>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438252" y="552649"/>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75434" y="-144010"/>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1317" y="962744"/>
            <a:ext cx="6957916" cy="3942632"/>
          </a:xfrm>
          <a:prstGeom prst="rect">
            <a:avLst/>
          </a:prstGeom>
          <a:noFill/>
          <a:ln>
            <a:noFill/>
          </a:ln>
        </p:spPr>
      </p:pic>
      <p:sp>
        <p:nvSpPr>
          <p:cNvPr id="1012" name="Google Shape;1012;p13"/>
          <p:cNvSpPr txBox="1"/>
          <p:nvPr/>
        </p:nvSpPr>
        <p:spPr>
          <a:xfrm>
            <a:off x="2687334" y="1136117"/>
            <a:ext cx="6542501" cy="3365912"/>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08135" y="2789598"/>
            <a:ext cx="2225153" cy="2398435"/>
          </a:xfrm>
          <a:prstGeom prst="rect">
            <a:avLst/>
          </a:prstGeom>
          <a:noFill/>
          <a:ln>
            <a:noFill/>
          </a:ln>
        </p:spPr>
      </p:pic>
      <p:sp>
        <p:nvSpPr>
          <p:cNvPr id="9" name="TextBox 8"/>
          <p:cNvSpPr txBox="1"/>
          <p:nvPr/>
        </p:nvSpPr>
        <p:spPr>
          <a:xfrm>
            <a:off x="2559507" y="1481020"/>
            <a:ext cx="6709330" cy="1754326"/>
          </a:xfrm>
          <a:prstGeom prst="rect">
            <a:avLst/>
          </a:prstGeom>
          <a:noFill/>
        </p:spPr>
        <p:txBody>
          <a:bodyPr wrap="square" rtlCol="0">
            <a:spAutoFit/>
          </a:bodyPr>
          <a:lstStyle/>
          <a:p>
            <a:pPr lvl="0" algn="just"/>
            <a:r>
              <a:rPr lang="vi-VN" sz="3600" b="1" dirty="0">
                <a:solidFill>
                  <a:srgbClr val="000000"/>
                </a:solidFill>
                <a:latin typeface="Times New Roman" panose="02020603050405020304" pitchFamily="18" charset="0"/>
                <a:cs typeface="Times New Roman" panose="02020603050405020304" pitchFamily="18" charset="0"/>
              </a:rPr>
              <a:t>   Ngoài các loại biển báo giao thông học hôm nay các em còn biết loại biển báo nào khác?</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19" name="Google Shape;1019;p13"/>
          <p:cNvPicPr preferRelativeResize="0"/>
          <p:nvPr/>
        </p:nvPicPr>
        <p:blipFill rotWithShape="1">
          <a:blip r:embed="rId11">
            <a:alphaModFix/>
          </a:blip>
          <a:srcRect/>
          <a:stretch/>
        </p:blipFill>
        <p:spPr>
          <a:xfrm rot="420713">
            <a:off x="9517464" y="2859427"/>
            <a:ext cx="1326145" cy="2972393"/>
          </a:xfrm>
          <a:prstGeom prst="rect">
            <a:avLst/>
          </a:prstGeom>
          <a:noFill/>
          <a:ln>
            <a:noFill/>
          </a:ln>
          <a:effectLst>
            <a:outerShdw blurRad="50800" dist="38100" dir="5400000" algn="t" rotWithShape="0">
              <a:srgbClr val="000000">
                <a:alpha val="40000"/>
              </a:srgbClr>
            </a:outerShdw>
          </a:effectLst>
        </p:spPr>
      </p:pic>
      <p:pic>
        <p:nvPicPr>
          <p:cNvPr id="20" name="Google Shape;1020;p13"/>
          <p:cNvPicPr preferRelativeResize="0"/>
          <p:nvPr/>
        </p:nvPicPr>
        <p:blipFill rotWithShape="1">
          <a:blip r:embed="rId12">
            <a:alphaModFix/>
          </a:blip>
          <a:srcRect/>
          <a:stretch/>
        </p:blipFill>
        <p:spPr>
          <a:xfrm>
            <a:off x="9265263" y="3787375"/>
            <a:ext cx="1858273" cy="2749544"/>
          </a:xfrm>
          <a:prstGeom prst="rect">
            <a:avLst/>
          </a:prstGeom>
          <a:noFill/>
          <a:ln>
            <a:noFill/>
          </a:ln>
        </p:spPr>
      </p:pic>
    </p:spTree>
    <p:extLst>
      <p:ext uri="{BB962C8B-B14F-4D97-AF65-F5344CB8AC3E}">
        <p14:creationId xmlns:p14="http://schemas.microsoft.com/office/powerpoint/2010/main" val="57971044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ển báo hiệu lệnh là gì? Tìm hiểu ý nghĩa của các loại biển báo hiệu lệnh  | anycar.vn">
            <a:extLst>
              <a:ext uri="{FF2B5EF4-FFF2-40B4-BE49-F238E27FC236}">
                <a16:creationId xmlns:a16="http://schemas.microsoft.com/office/drawing/2014/main" id="{BDD05041-D3AF-4963-97E5-360D6D77A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63" b="180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345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9666" b="3333"/>
          <a:stretch/>
        </p:blipFill>
        <p:spPr>
          <a:xfrm>
            <a:off x="0" y="-1"/>
            <a:ext cx="12332494" cy="6923314"/>
          </a:xfrm>
          <a:prstGeom prst="rect">
            <a:avLst/>
          </a:prstGeom>
        </p:spPr>
      </p:pic>
      <p:pic>
        <p:nvPicPr>
          <p:cNvPr id="17" name="图片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528" b="99394" l="9645" r="74613">
                        <a14:foregroundMark x1="26752" y1="91753" x2="30209" y2="94421"/>
                        <a14:foregroundMark x1="60146" y1="81928" x2="59691" y2="86901"/>
                        <a14:foregroundMark x1="57143" y1="89327" x2="62693" y2="90055"/>
                        <a14:foregroundMark x1="56233" y1="91449" x2="53230" y2="95149"/>
                        <a14:foregroundMark x1="67607" y1="92298" x2="66970" y2="93996"/>
                        <a14:foregroundMark x1="84895" y1="76228" x2="84895" y2="82171"/>
                        <a14:foregroundMark x1="77161" y1="84597" x2="78708" y2="85021"/>
                        <a14:foregroundMark x1="78708" y1="92177" x2="79800" y2="92602"/>
                        <a14:foregroundMark x1="82803" y1="90176" x2="81893" y2="91571"/>
                        <a14:foregroundMark x1="93449" y1="85446" x2="95359" y2="85870"/>
                        <a14:foregroundMark x1="37034" y1="72711" x2="44586" y2="74106"/>
                        <a14:foregroundMark x1="65696" y1="72589" x2="67243" y2="73560"/>
                        <a14:foregroundMark x1="37671" y1="83263" x2="37671" y2="89388"/>
                        <a14:foregroundMark x1="40946" y1="94239" x2="45223" y2="92784"/>
                        <a14:backgroundMark x1="28935" y1="86719" x2="28207" y2="88175"/>
                        <a14:backgroundMark x1="38944" y1="93329" x2="38944" y2="96422"/>
                        <a14:backgroundMark x1="52411" y1="85324" x2="53503" y2="88478"/>
                        <a14:backgroundMark x1="43403" y1="89145" x2="44677" y2="89569"/>
                        <a14:backgroundMark x1="42584" y1="85324" x2="43858" y2="85446"/>
                        <a14:backgroundMark x1="59054" y1="93451" x2="60783" y2="97271"/>
                        <a14:backgroundMark x1="69336" y1="90055" x2="73339" y2="97150"/>
                        <a14:backgroundMark x1="78253" y1="86598" x2="81893" y2="87871"/>
                        <a14:backgroundMark x1="79982" y1="84354" x2="80801" y2="83445"/>
                        <a14:backgroundMark x1="76342" y1="83869" x2="76342" y2="85203"/>
                        <a14:backgroundMark x1="94904" y1="87750" x2="96633" y2="89448"/>
                        <a14:backgroundMark x1="26206" y1="73438" x2="31483" y2="74106"/>
                        <a14:backgroundMark x1="29572" y1="78714" x2="30846" y2="78714"/>
                        <a14:backgroundMark x1="20837" y1="72408" x2="29754" y2="75682"/>
                        <a14:backgroundMark x1="34486" y1="72589" x2="30482" y2="76410"/>
                        <a14:backgroundMark x1="43221" y1="72286" x2="45405" y2="73863"/>
                        <a14:backgroundMark x1="45223" y1="78532" x2="55414" y2="77138"/>
                        <a14:backgroundMark x1="43494" y1="78108" x2="49227" y2="79139"/>
                        <a14:backgroundMark x1="46861" y1="79139" x2="57780" y2="76289"/>
                        <a14:backgroundMark x1="57143" y1="77138" x2="58053" y2="78290"/>
                        <a14:backgroundMark x1="29390" y1="77259" x2="31119" y2="79260"/>
                      </a14:backgroundRemoval>
                    </a14:imgEffect>
                  </a14:imgLayer>
                </a14:imgProps>
              </a:ext>
              <a:ext uri="{28A0092B-C50C-407E-A947-70E740481C1C}">
                <a14:useLocalDpi xmlns:a14="http://schemas.microsoft.com/office/drawing/2010/main" val="0"/>
              </a:ext>
            </a:extLst>
          </a:blip>
          <a:srcRect t="69792"/>
          <a:stretch/>
        </p:blipFill>
        <p:spPr>
          <a:xfrm>
            <a:off x="1049735" y="3223024"/>
            <a:ext cx="8165389" cy="3700289"/>
          </a:xfrm>
          <a:prstGeom prst="rect">
            <a:avLst/>
          </a:prstGeom>
        </p:spPr>
      </p:pic>
      <p:pic>
        <p:nvPicPr>
          <p:cNvPr id="6" name="图片 1">
            <a:extLst>
              <a:ext uri="{FF2B5EF4-FFF2-40B4-BE49-F238E27FC236}">
                <a16:creationId xmlns:a16="http://schemas.microsoft.com/office/drawing/2014/main" id="{27E80DB1-5E32-4DD6-BDAE-3C7C54501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6009" y="-241492"/>
            <a:ext cx="9762566" cy="4089591"/>
          </a:xfrm>
          <a:prstGeom prst="rect">
            <a:avLst/>
          </a:prstGeom>
        </p:spPr>
      </p:pic>
      <p:pic>
        <p:nvPicPr>
          <p:cNvPr id="4" name="Picture 3">
            <a:extLst>
              <a:ext uri="{FF2B5EF4-FFF2-40B4-BE49-F238E27FC236}">
                <a16:creationId xmlns:a16="http://schemas.microsoft.com/office/drawing/2014/main" id="{3D8348EA-3A5C-4482-B6C5-205EBB6A0DCC}"/>
              </a:ext>
            </a:extLst>
          </p:cNvPr>
          <p:cNvPicPr>
            <a:picLocks noChangeAspect="1"/>
          </p:cNvPicPr>
          <p:nvPr/>
        </p:nvPicPr>
        <p:blipFill>
          <a:blip r:embed="rId7"/>
          <a:stretch>
            <a:fillRect/>
          </a:stretch>
        </p:blipFill>
        <p:spPr>
          <a:xfrm>
            <a:off x="2398809" y="1663754"/>
            <a:ext cx="8023031" cy="1682642"/>
          </a:xfrm>
          <a:prstGeom prst="rect">
            <a:avLst/>
          </a:prstGeom>
        </p:spPr>
      </p:pic>
    </p:spTree>
    <p:extLst>
      <p:ext uri="{BB962C8B-B14F-4D97-AF65-F5344CB8AC3E}">
        <p14:creationId xmlns:p14="http://schemas.microsoft.com/office/powerpoint/2010/main" val="4140222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92" y="934671"/>
            <a:ext cx="11220576" cy="560067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538" y="1027511"/>
            <a:ext cx="10361468" cy="5362078"/>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8343" y="3260669"/>
            <a:ext cx="2275493" cy="3558572"/>
          </a:xfrm>
          <a:prstGeom prst="rect">
            <a:avLst/>
          </a:prstGeom>
        </p:spPr>
      </p:pic>
      <p:sp>
        <p:nvSpPr>
          <p:cNvPr id="15" name="Google Shape;1045;p15"/>
          <p:cNvSpPr/>
          <p:nvPr/>
        </p:nvSpPr>
        <p:spPr>
          <a:xfrm>
            <a:off x="1712461" y="1282149"/>
            <a:ext cx="8952225" cy="2454964"/>
          </a:xfrm>
          <a:prstGeom prst="wedgeRoundRectCallout">
            <a:avLst>
              <a:gd name="adj1" fmla="val -57613"/>
              <a:gd name="adj2" fmla="val 6820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457200" lvl="0" indent="-457200" algn="just">
              <a:buClr>
                <a:srgbClr val="000000"/>
              </a:buClr>
              <a:buFont typeface="Wingdings" panose="05000000000000000000" pitchFamily="2" charset="2"/>
              <a:buChar char="Ø"/>
              <a:defRPr/>
            </a:pPr>
            <a:r>
              <a:rPr lang="vi-VN" sz="2800" b="1" kern="0" dirty="0">
                <a:solidFill>
                  <a:srgbClr val="002060"/>
                </a:solidFill>
                <a:latin typeface="Times New Roman" panose="02020603050405020304" pitchFamily="18" charset="0"/>
                <a:ea typeface="Arial"/>
                <a:cs typeface="Times New Roman" panose="02020603050405020304" pitchFamily="18" charset="0"/>
                <a:sym typeface="Arial"/>
              </a:rPr>
              <a:t>GV chia nhóm, phát biển báo cho từng nhóm.</a:t>
            </a:r>
            <a:endParaRPr lang="en-US" sz="2800" b="1" kern="0" dirty="0">
              <a:solidFill>
                <a:srgbClr val="002060"/>
              </a:solidFill>
              <a:latin typeface="Times New Roman" panose="02020603050405020304" pitchFamily="18" charset="0"/>
              <a:ea typeface="Arial"/>
              <a:cs typeface="Times New Roman" panose="02020603050405020304" pitchFamily="18" charset="0"/>
              <a:sym typeface="Arial"/>
            </a:endParaRPr>
          </a:p>
          <a:p>
            <a:pPr marL="457200" lvl="0" indent="-457200" algn="just">
              <a:buClr>
                <a:srgbClr val="000000"/>
              </a:buClr>
              <a:buFont typeface="Wingdings" panose="05000000000000000000" pitchFamily="2" charset="2"/>
              <a:buChar char="Ø"/>
              <a:defRPr/>
            </a:pPr>
            <a:r>
              <a:rPr lang="vi-VN" sz="2800" b="1" kern="0" dirty="0">
                <a:solidFill>
                  <a:srgbClr val="002060"/>
                </a:solidFill>
                <a:latin typeface="Times New Roman" panose="02020603050405020304" pitchFamily="18" charset="0"/>
                <a:ea typeface="Arial"/>
                <a:cs typeface="Times New Roman" panose="02020603050405020304" pitchFamily="18" charset="0"/>
                <a:sym typeface="Arial"/>
              </a:rPr>
              <a:t>Yêu cầu HS gắn đúng biển báo giao thông vào đúng vị trí thích hợp của nhóm mình.</a:t>
            </a:r>
            <a:endParaRPr lang="en-US" sz="2800" b="1" kern="0" dirty="0">
              <a:solidFill>
                <a:srgbClr val="002060"/>
              </a:solidFill>
              <a:latin typeface="Times New Roman" panose="02020603050405020304" pitchFamily="18" charset="0"/>
              <a:ea typeface="Arial"/>
              <a:cs typeface="Times New Roman" panose="02020603050405020304" pitchFamily="18" charset="0"/>
              <a:sym typeface="Arial"/>
            </a:endParaRPr>
          </a:p>
          <a:p>
            <a:pPr marL="457200" lvl="0" indent="-457200" algn="just">
              <a:buClr>
                <a:srgbClr val="000000"/>
              </a:buClr>
              <a:buFont typeface="Wingdings" panose="05000000000000000000" pitchFamily="2" charset="2"/>
              <a:buChar char="Ø"/>
              <a:defRPr/>
            </a:pPr>
            <a:r>
              <a:rPr lang="vi-VN" sz="2800" b="1" kern="0" dirty="0">
                <a:solidFill>
                  <a:srgbClr val="002060"/>
                </a:solidFill>
                <a:latin typeface="Times New Roman" panose="02020603050405020304" pitchFamily="18" charset="0"/>
                <a:ea typeface="Arial"/>
                <a:cs typeface="Times New Roman" panose="02020603050405020304" pitchFamily="18" charset="0"/>
                <a:sym typeface="Arial"/>
              </a:rPr>
              <a:t>Nhóm nào gắn xong trước, đúng là nhóm thắng cuộc.</a:t>
            </a:r>
          </a:p>
        </p:txBody>
      </p:sp>
      <p:pic>
        <p:nvPicPr>
          <p:cNvPr id="3" name="Picture 2">
            <a:extLst>
              <a:ext uri="{FF2B5EF4-FFF2-40B4-BE49-F238E27FC236}">
                <a16:creationId xmlns:a16="http://schemas.microsoft.com/office/drawing/2014/main" id="{778588C6-4F18-4297-B80A-0FCD6537BD52}"/>
              </a:ext>
            </a:extLst>
          </p:cNvPr>
          <p:cNvPicPr>
            <a:picLocks noChangeAspect="1"/>
          </p:cNvPicPr>
          <p:nvPr/>
        </p:nvPicPr>
        <p:blipFill>
          <a:blip r:embed="rId7"/>
          <a:stretch>
            <a:fillRect/>
          </a:stretch>
        </p:blipFill>
        <p:spPr>
          <a:xfrm>
            <a:off x="4333031" y="-136288"/>
            <a:ext cx="3804234" cy="1286367"/>
          </a:xfrm>
          <a:prstGeom prst="rect">
            <a:avLst/>
          </a:prstGeom>
        </p:spPr>
      </p:pic>
      <p:pic>
        <p:nvPicPr>
          <p:cNvPr id="5" name="Picture 4">
            <a:extLst>
              <a:ext uri="{FF2B5EF4-FFF2-40B4-BE49-F238E27FC236}">
                <a16:creationId xmlns:a16="http://schemas.microsoft.com/office/drawing/2014/main" id="{665EB0A3-A54B-40D9-841B-F1E70F5F7F4D}"/>
              </a:ext>
            </a:extLst>
          </p:cNvPr>
          <p:cNvPicPr>
            <a:picLocks noChangeAspect="1"/>
          </p:cNvPicPr>
          <p:nvPr/>
        </p:nvPicPr>
        <p:blipFill>
          <a:blip r:embed="rId8"/>
          <a:stretch>
            <a:fillRect/>
          </a:stretch>
        </p:blipFill>
        <p:spPr>
          <a:xfrm>
            <a:off x="3446806" y="4178782"/>
            <a:ext cx="6814045" cy="1913905"/>
          </a:xfrm>
          <a:prstGeom prst="rect">
            <a:avLst/>
          </a:prstGeom>
        </p:spPr>
      </p:pic>
    </p:spTree>
    <p:extLst>
      <p:ext uri="{BB962C8B-B14F-4D97-AF65-F5344CB8AC3E}">
        <p14:creationId xmlns:p14="http://schemas.microsoft.com/office/powerpoint/2010/main" val="194047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sp>
        <p:nvSpPr>
          <p:cNvPr id="9" name="Rounded Rectangular Callout 8"/>
          <p:cNvSpPr/>
          <p:nvPr/>
        </p:nvSpPr>
        <p:spPr>
          <a:xfrm>
            <a:off x="2484436" y="451985"/>
            <a:ext cx="8983664" cy="1129553"/>
          </a:xfrm>
          <a:prstGeom prst="wedgeRoundRectCallout">
            <a:avLst>
              <a:gd name="adj1" fmla="val -51792"/>
              <a:gd name="adj2" fmla="val 1053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thường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vừa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Nhìn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spTree>
    <p:extLst>
      <p:ext uri="{BB962C8B-B14F-4D97-AF65-F5344CB8AC3E}">
        <p14:creationId xmlns:p14="http://schemas.microsoft.com/office/powerpoint/2010/main" val="2957345139"/>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Tree>
    <p:extLst>
      <p:ext uri="{BB962C8B-B14F-4D97-AF65-F5344CB8AC3E}">
        <p14:creationId xmlns:p14="http://schemas.microsoft.com/office/powerpoint/2010/main" val="740097226"/>
      </p:ext>
    </p:extLst>
  </p:cSld>
  <p:clrMapOvr>
    <a:masterClrMapping/>
  </p:clrMapOvr>
  <mc:AlternateContent xmlns:mc="http://schemas.openxmlformats.org/markup-compatibility/2006" xmlns:p14="http://schemas.microsoft.com/office/powerpoint/2010/main">
    <mc:Choice Requires="p14">
      <p:transition spd="slow" p14:dur="2000" advTm="12737"/>
    </mc:Choice>
    <mc:Fallback xmlns="">
      <p:transition spd="slow"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12"/>
          <a:stretch>
            <a:fillRect/>
          </a:stretch>
        </p:blipFill>
        <p:spPr>
          <a:xfrm>
            <a:off x="2805667" y="384862"/>
            <a:ext cx="5828281" cy="1609483"/>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B2D9A54-A60B-4AF9-B1B3-55C78DC9078E}"/>
              </a:ext>
            </a:extLst>
          </p:cNvPr>
          <p:cNvPicPr>
            <a:picLocks noChangeAspect="1"/>
          </p:cNvPicPr>
          <p:nvPr/>
        </p:nvPicPr>
        <p:blipFill rotWithShape="1">
          <a:blip r:embed="rId3"/>
          <a:srcRect l="21654" t="53839" r="3181" b="18791"/>
          <a:stretch/>
        </p:blipFill>
        <p:spPr>
          <a:xfrm>
            <a:off x="0" y="4758219"/>
            <a:ext cx="12192000" cy="2122714"/>
          </a:xfrm>
          <a:prstGeom prst="rect">
            <a:avLst/>
          </a:prstGeom>
        </p:spPr>
      </p:pic>
      <p:pic>
        <p:nvPicPr>
          <p:cNvPr id="20" name="Picture 2" descr="F:\未标题-1.png">
            <a:extLst>
              <a:ext uri="{FF2B5EF4-FFF2-40B4-BE49-F238E27FC236}">
                <a16:creationId xmlns:a16="http://schemas.microsoft.com/office/drawing/2014/main" id="{AE3687CE-C359-4034-A410-0D3D80B47A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7" t="4268" r="11163" b="4824"/>
          <a:stretch/>
        </p:blipFill>
        <p:spPr bwMode="auto">
          <a:xfrm>
            <a:off x="3420525" y="3781044"/>
            <a:ext cx="156635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未标题-1.png">
            <a:extLst>
              <a:ext uri="{FF2B5EF4-FFF2-40B4-BE49-F238E27FC236}">
                <a16:creationId xmlns:a16="http://schemas.microsoft.com/office/drawing/2014/main" id="{E8C9EC12-F08F-4B95-9742-C6AA3D97C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89" t="9930" r="18243" b="4594"/>
          <a:stretch/>
        </p:blipFill>
        <p:spPr bwMode="auto">
          <a:xfrm>
            <a:off x="5209562" y="3429000"/>
            <a:ext cx="1486854" cy="203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未标题-1.png">
            <a:extLst>
              <a:ext uri="{FF2B5EF4-FFF2-40B4-BE49-F238E27FC236}">
                <a16:creationId xmlns:a16="http://schemas.microsoft.com/office/drawing/2014/main" id="{D9AA8D4B-A3F8-48D3-9E5F-65AE01923B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11" t="8065" r="13670" b="5111"/>
          <a:stretch/>
        </p:blipFill>
        <p:spPr bwMode="auto">
          <a:xfrm>
            <a:off x="6865661" y="3753964"/>
            <a:ext cx="149614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未标题-1.png">
            <a:extLst>
              <a:ext uri="{FF2B5EF4-FFF2-40B4-BE49-F238E27FC236}">
                <a16:creationId xmlns:a16="http://schemas.microsoft.com/office/drawing/2014/main" id="{B1678FC3-F3DC-471E-B73B-7E7709B4E7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07" t="7818" r="12757" b="5713"/>
          <a:stretch/>
        </p:blipFill>
        <p:spPr bwMode="auto">
          <a:xfrm>
            <a:off x="8667260" y="3489462"/>
            <a:ext cx="1468269" cy="19434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raffic Ligh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p:cNvGrpSpPr/>
          <p:nvPr/>
        </p:nvGrpSpPr>
        <p:grpSpPr>
          <a:xfrm>
            <a:off x="155575" y="1031931"/>
            <a:ext cx="953134" cy="4076023"/>
            <a:chOff x="2467390" y="1370898"/>
            <a:chExt cx="953134" cy="4076023"/>
          </a:xfrm>
        </p:grpSpPr>
        <p:pic>
          <p:nvPicPr>
            <p:cNvPr id="27" name="Picture 9" descr="F:\未标题-1.png">
              <a:extLst>
                <a:ext uri="{FF2B5EF4-FFF2-40B4-BE49-F238E27FC236}">
                  <a16:creationId xmlns:a16="http://schemas.microsoft.com/office/drawing/2014/main" id="{1208B4CD-B1D7-4E27-B055-5A639AA5A1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2" t="6895" r="13757" b="5885"/>
            <a:stretch/>
          </p:blipFill>
          <p:spPr bwMode="auto">
            <a:xfrm>
              <a:off x="2467390" y="13708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2662939" y="2126330"/>
              <a:ext cx="623830" cy="540998"/>
            </a:xfrm>
            <a:prstGeom prst="rect">
              <a:avLst/>
            </a:prstGeom>
          </p:spPr>
        </p:pic>
        <p:pic>
          <p:nvPicPr>
            <p:cNvPr id="1028" name="Picture 4" descr="Traffic Light Cartoon clipart - Green, Light, Circle, transparent clip 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717" r="15324"/>
            <a:stretch/>
          </p:blipFill>
          <p:spPr bwMode="auto">
            <a:xfrm>
              <a:off x="2700222" y="2677295"/>
              <a:ext cx="556291" cy="537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1"/>
            <a:srcRect l="16296" t="5006" r="16611" b="4607"/>
            <a:stretch/>
          </p:blipFill>
          <p:spPr>
            <a:xfrm>
              <a:off x="2693194" y="1555431"/>
              <a:ext cx="563319" cy="560932"/>
            </a:xfrm>
            <a:prstGeom prst="rect">
              <a:avLst/>
            </a:prstGeom>
          </p:spPr>
        </p:pic>
      </p:grpSp>
      <p:sp>
        <p:nvSpPr>
          <p:cNvPr id="14" name="Rounded Rectangular Callout 8">
            <a:extLst>
              <a:ext uri="{FF2B5EF4-FFF2-40B4-BE49-F238E27FC236}">
                <a16:creationId xmlns:a16="http://schemas.microsoft.com/office/drawing/2014/main" id="{7F7639C2-332E-48BE-9DA8-FA0B10B595F0}"/>
              </a:ext>
            </a:extLst>
          </p:cNvPr>
          <p:cNvSpPr/>
          <p:nvPr/>
        </p:nvSpPr>
        <p:spPr>
          <a:xfrm>
            <a:off x="2090056" y="8560921"/>
            <a:ext cx="8476343" cy="1264757"/>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KIẾN </a:t>
            </a:r>
            <a:r>
              <a:rPr kumimoji="0" lang="en-US" sz="4800" b="0" i="0" u="none" strike="noStrike" kern="1200" cap="none" spc="0" normalizeH="0" baseline="0" noProof="0">
                <a:ln>
                  <a:noFill/>
                </a:ln>
                <a:solidFill>
                  <a:sysClr val="windowText" lastClr="000000"/>
                </a:solidFill>
                <a:effectLst/>
                <a:uLnTx/>
                <a:uFillTx/>
                <a:latin typeface="Coiny" panose="02000903060500060000" pitchFamily="2" charset="0"/>
                <a:ea typeface="+mn-ea"/>
                <a:cs typeface="+mn-cs"/>
              </a:rPr>
              <a:t>TẠO</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TRI</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2060"/>
                </a:solidFill>
                <a:effectLst/>
                <a:uLnTx/>
                <a:uFillTx/>
                <a:latin typeface="Coiny" panose="02000903060500060000" pitchFamily="2" charset="0"/>
                <a:ea typeface="+mn-ea"/>
                <a:cs typeface="+mn-cs"/>
              </a:rPr>
              <a:t>THỨC</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B050"/>
                </a:solidFill>
                <a:effectLst/>
                <a:uLnTx/>
                <a:uFillTx/>
                <a:latin typeface="Coiny" panose="02000903060500060000" pitchFamily="2" charset="0"/>
                <a:ea typeface="+mn-ea"/>
                <a:cs typeface="+mn-cs"/>
              </a:rPr>
              <a:t>MỚI</a:t>
            </a:r>
            <a:endPar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endParaRPr>
          </a:p>
        </p:txBody>
      </p:sp>
      <p:pic>
        <p:nvPicPr>
          <p:cNvPr id="15" name="Picture 14">
            <a:extLst>
              <a:ext uri="{FF2B5EF4-FFF2-40B4-BE49-F238E27FC236}">
                <a16:creationId xmlns:a16="http://schemas.microsoft.com/office/drawing/2014/main" id="{0522204A-D356-4B06-BF74-54820E191E04}"/>
              </a:ext>
            </a:extLst>
          </p:cNvPr>
          <p:cNvPicPr>
            <a:picLocks noChangeAspect="1"/>
          </p:cNvPicPr>
          <p:nvPr/>
        </p:nvPicPr>
        <p:blipFill>
          <a:blip r:embed="rId12"/>
          <a:stretch>
            <a:fillRect/>
          </a:stretch>
        </p:blipFill>
        <p:spPr>
          <a:xfrm>
            <a:off x="1519732" y="1395993"/>
            <a:ext cx="9386188" cy="1761877"/>
          </a:xfrm>
          <a:prstGeom prst="rect">
            <a:avLst/>
          </a:prstGeom>
        </p:spPr>
      </p:pic>
    </p:spTree>
    <p:extLst>
      <p:ext uri="{BB962C8B-B14F-4D97-AF65-F5344CB8AC3E}">
        <p14:creationId xmlns:p14="http://schemas.microsoft.com/office/powerpoint/2010/main" val="4063577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2381694" y="742013"/>
            <a:ext cx="8789889" cy="1405764"/>
          </a:xfrm>
          <a:prstGeom prst="wedgeRoundRectCallout">
            <a:avLst>
              <a:gd name="adj1" fmla="val -48806"/>
              <a:gd name="adj2" fmla="val 107742"/>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Tìm</a:t>
            </a:r>
            <a:r>
              <a:rPr kumimoji="0" lang="en-US" sz="4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hiểu</a:t>
            </a:r>
            <a:r>
              <a:rPr kumimoji="0" lang="en-US" sz="4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biển</a:t>
            </a:r>
            <a:r>
              <a:rPr kumimoji="0" lang="en-US" sz="4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báo</a:t>
            </a:r>
            <a:r>
              <a:rPr kumimoji="0" lang="en-US" sz="4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giao</a:t>
            </a:r>
            <a:r>
              <a:rPr kumimoji="0" lang="en-US" sz="48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thông</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0106380"/>
      </p:ext>
    </p:extLst>
  </p:cSld>
  <p:clrMapOvr>
    <a:masterClrMapping/>
  </p:clrMapOvr>
  <mc:AlternateContent xmlns:mc="http://schemas.openxmlformats.org/markup-compatibility/2006" xmlns:p14="http://schemas.microsoft.com/office/powerpoint/2010/main">
    <mc:Choice Requires="p14">
      <p:transition spd="slow" p14:dur="2000" advTm="12737"/>
    </mc:Choice>
    <mc:Fallback xmlns="">
      <p:transition spd="slow"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CA2B3CB6-3229-4C46-91C3-B13D47062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4085" y="5740616"/>
            <a:ext cx="8254314" cy="1117384"/>
          </a:xfrm>
          <a:prstGeom prst="rect">
            <a:avLst/>
          </a:prstGeom>
        </p:spPr>
      </p:pic>
      <p:pic>
        <p:nvPicPr>
          <p:cNvPr id="17" name="图片 4">
            <a:extLst>
              <a:ext uri="{FF2B5EF4-FFF2-40B4-BE49-F238E27FC236}">
                <a16:creationId xmlns:a16="http://schemas.microsoft.com/office/drawing/2014/main" id="{9BF9EAA9-5901-4F17-B80A-6E4B82565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82" y="5740616"/>
            <a:ext cx="8254314" cy="1117384"/>
          </a:xfrm>
          <a:prstGeom prst="rect">
            <a:avLst/>
          </a:prstGeom>
        </p:spPr>
      </p:pic>
      <p:sp>
        <p:nvSpPr>
          <p:cNvPr id="18" name="Google Shape;973;p10">
            <a:extLst>
              <a:ext uri="{FF2B5EF4-FFF2-40B4-BE49-F238E27FC236}">
                <a16:creationId xmlns:a16="http://schemas.microsoft.com/office/drawing/2014/main" id="{F87B5C5F-6498-4504-A160-C076C3526339}"/>
              </a:ext>
            </a:extLst>
          </p:cNvPr>
          <p:cNvSpPr/>
          <p:nvPr/>
        </p:nvSpPr>
        <p:spPr>
          <a:xfrm>
            <a:off x="83114" y="157713"/>
            <a:ext cx="12025772" cy="200901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2800" b="1" dirty="0">
                <a:solidFill>
                  <a:srgbClr val="244061"/>
                </a:solidFill>
                <a:latin typeface="Times New Roman" panose="02020603050405020304" pitchFamily="18" charset="0"/>
                <a:ea typeface="Calibri"/>
                <a:cs typeface="Times New Roman" panose="02020603050405020304" pitchFamily="18" charset="0"/>
                <a:sym typeface="Calibri"/>
              </a:rPr>
              <a:t>Em cùng bạn thảo luận:</a:t>
            </a:r>
          </a:p>
          <a:p>
            <a:pPr marL="457200" lvl="0" indent="-457200">
              <a:buFont typeface="Arial" panose="020B0604020202020204" pitchFamily="34" charset="0"/>
              <a:buChar char="•"/>
            </a:pPr>
            <a:r>
              <a:rPr lang="vi-VN" sz="2800" b="1" dirty="0">
                <a:solidFill>
                  <a:srgbClr val="244061"/>
                </a:solidFill>
                <a:latin typeface="Times New Roman" panose="02020603050405020304" pitchFamily="18" charset="0"/>
                <a:ea typeface="Calibri"/>
                <a:cs typeface="Times New Roman" panose="02020603050405020304" pitchFamily="18" charset="0"/>
                <a:sym typeface="Calibri"/>
              </a:rPr>
              <a:t>Biển báo giao thông dùng để làm gì?</a:t>
            </a:r>
          </a:p>
          <a:p>
            <a:pPr marL="457200" lvl="0" indent="-457200">
              <a:buFont typeface="Arial" panose="020B0604020202020204" pitchFamily="34" charset="0"/>
              <a:buChar char="•"/>
            </a:pPr>
            <a:r>
              <a:rPr lang="vi-VN" sz="2800" b="1" dirty="0">
                <a:solidFill>
                  <a:srgbClr val="244061"/>
                </a:solidFill>
                <a:latin typeface="Times New Roman" panose="02020603050405020304" pitchFamily="18" charset="0"/>
                <a:ea typeface="Calibri"/>
                <a:cs typeface="Times New Roman" panose="02020603050405020304" pitchFamily="18" charset="0"/>
                <a:sym typeface="Calibri"/>
              </a:rPr>
              <a:t>Các biển báo giao thông trong Hình 1 có hình dáng, màu sắc và ý nghĩa như thế nào?</a:t>
            </a:r>
            <a:endParaRPr kumimoji="0" sz="2800" b="1" i="0" u="none" strike="noStrike" kern="1200" cap="none" spc="0" normalizeH="0" baseline="0" noProof="0" dirty="0">
              <a:ln>
                <a:noFill/>
              </a:ln>
              <a:solidFill>
                <a:srgbClr val="244061"/>
              </a:solidFill>
              <a:effectLst/>
              <a:uLnTx/>
              <a:uFillTx/>
              <a:latin typeface="Times New Roman" panose="02020603050405020304" pitchFamily="18" charset="0"/>
              <a:ea typeface="Calibri"/>
              <a:cs typeface="Times New Roman" panose="02020603050405020304" pitchFamily="18" charset="0"/>
              <a:sym typeface="Calibri"/>
            </a:endParaRPr>
          </a:p>
        </p:txBody>
      </p:sp>
      <p:pic>
        <p:nvPicPr>
          <p:cNvPr id="4" name="Picture 3">
            <a:extLst>
              <a:ext uri="{FF2B5EF4-FFF2-40B4-BE49-F238E27FC236}">
                <a16:creationId xmlns:a16="http://schemas.microsoft.com/office/drawing/2014/main" id="{EDA69C42-5B1D-4422-B2DD-2918F32B1035}"/>
              </a:ext>
            </a:extLst>
          </p:cNvPr>
          <p:cNvPicPr>
            <a:picLocks noChangeAspect="1"/>
          </p:cNvPicPr>
          <p:nvPr/>
        </p:nvPicPr>
        <p:blipFill>
          <a:blip r:embed="rId4"/>
          <a:stretch>
            <a:fillRect/>
          </a:stretch>
        </p:blipFill>
        <p:spPr>
          <a:xfrm>
            <a:off x="2440947" y="2411817"/>
            <a:ext cx="7170886" cy="4420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883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grpSp>
        <p:nvGrpSpPr>
          <p:cNvPr id="35" name="Group 34"/>
          <p:cNvGrpSpPr/>
          <p:nvPr/>
        </p:nvGrpSpPr>
        <p:grpSpPr>
          <a:xfrm>
            <a:off x="483447" y="369994"/>
            <a:ext cx="10451253" cy="6387253"/>
            <a:chOff x="-3118" y="-343"/>
            <a:chExt cx="13043" cy="8100"/>
          </a:xfrm>
        </p:grpSpPr>
        <p:graphicFrame>
          <p:nvGraphicFramePr>
            <p:cNvPr id="14" name="Object 13"/>
            <p:cNvGraphicFramePr/>
            <p:nvPr/>
          </p:nvGraphicFramePr>
          <p:xfrm>
            <a:off x="-388" y="1131"/>
            <a:ext cx="8230" cy="4132"/>
          </p:xfrm>
          <a:graphic>
            <a:graphicData uri="http://schemas.openxmlformats.org/presentationml/2006/ole">
              <mc:AlternateContent xmlns:mc="http://schemas.openxmlformats.org/markup-compatibility/2006">
                <mc:Choice xmlns:v="urn:schemas-microsoft-com:vml" Requires="v">
                  <p:oleObj r:id="rId3" imgW="3028950" imgH="2178050" progId="Paint.Picture">
                    <p:embed/>
                  </p:oleObj>
                </mc:Choice>
                <mc:Fallback>
                  <p:oleObj r:id="rId3" imgW="3028950" imgH="2178050" progId="Paint.Picture">
                    <p:embed/>
                    <p:pic>
                      <p:nvPicPr>
                        <p:cNvPr id="14" name="Object 13"/>
                        <p:cNvPicPr/>
                        <p:nvPr/>
                      </p:nvPicPr>
                      <p:blipFill>
                        <a:blip r:embed="rId4"/>
                        <a:stretch>
                          <a:fillRect/>
                        </a:stretch>
                      </p:blipFill>
                      <p:spPr>
                        <a:xfrm>
                          <a:off x="-388" y="1131"/>
                          <a:ext cx="8230" cy="4132"/>
                        </a:xfrm>
                        <a:prstGeom prst="rect">
                          <a:avLst/>
                        </a:prstGeom>
                      </p:spPr>
                    </p:pic>
                  </p:oleObj>
                </mc:Fallback>
              </mc:AlternateContent>
            </a:graphicData>
          </a:graphic>
        </p:graphicFrame>
        <p:pic>
          <p:nvPicPr>
            <p:cNvPr id="12" name="Picture 11" descr="Welcome to Math Class Google Classroom Header"/>
            <p:cNvPicPr>
              <a:picLocks noChangeAspect="1"/>
            </p:cNvPicPr>
            <p:nvPr/>
          </p:nvPicPr>
          <p:blipFill>
            <a:blip r:embed="rId5">
              <a:clrChange>
                <a:clrFrom>
                  <a:srgbClr val="FFFFFF">
                    <a:alpha val="100000"/>
                  </a:srgbClr>
                </a:clrFrom>
                <a:clrTo>
                  <a:srgbClr val="FFFFFF">
                    <a:alpha val="100000"/>
                    <a:alpha val="0"/>
                  </a:srgbClr>
                </a:clrTo>
              </a:clrChange>
            </a:blip>
            <a:srcRect r="9424"/>
            <a:stretch>
              <a:fillRect/>
            </a:stretch>
          </p:blipFill>
          <p:spPr>
            <a:xfrm>
              <a:off x="-3118" y="-343"/>
              <a:ext cx="13043" cy="8100"/>
            </a:xfrm>
            <a:prstGeom prst="rect">
              <a:avLst/>
            </a:prstGeom>
          </p:spPr>
        </p:pic>
      </p:grpSp>
      <p:sp>
        <p:nvSpPr>
          <p:cNvPr id="31" name="Rounded Rectangle 30"/>
          <p:cNvSpPr/>
          <p:nvPr/>
        </p:nvSpPr>
        <p:spPr>
          <a:xfrm>
            <a:off x="283633" y="5557519"/>
            <a:ext cx="11704320" cy="930487"/>
          </a:xfrm>
          <a:prstGeom prst="roundRect">
            <a:avLst/>
          </a:prstGeom>
          <a:solidFill>
            <a:schemeClr val="accent1">
              <a:lumMod val="20000"/>
              <a:lumOff val="80000"/>
            </a:schemeClr>
          </a:solid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200" b="1" u="sng" kern="0" dirty="0" err="1">
                <a:solidFill>
                  <a:srgbClr val="FF0000"/>
                </a:solidFill>
                <a:latin typeface="Times New Roman" panose="02020603050405020304" pitchFamily="18" charset="0"/>
                <a:cs typeface="Times New Roman" panose="02020603050405020304" pitchFamily="18" charset="0"/>
                <a:sym typeface="Arial" panose="020B0604020202020204"/>
              </a:rPr>
              <a:t>Lưu ý:</a:t>
            </a:r>
            <a:r>
              <a:rPr lang="en-US" sz="3200" b="1" kern="0" dirty="0" err="1">
                <a:solidFill>
                  <a:srgbClr val="000000"/>
                </a:solidFill>
                <a:latin typeface="Times New Roman" panose="02020603050405020304" pitchFamily="18" charset="0"/>
                <a:cs typeface="Times New Roman" panose="02020603050405020304" pitchFamily="18" charset="0"/>
                <a:sym typeface="Arial" panose="020B0604020202020204"/>
              </a:rPr>
              <a:t> Không ghi trùng lặp các ý kiến ở phần ý kiến chung</a:t>
            </a:r>
          </a:p>
        </p:txBody>
      </p:sp>
      <p:sp>
        <p:nvSpPr>
          <p:cNvPr id="36" name="Rounded Rectangle 35"/>
          <p:cNvSpPr/>
          <p:nvPr/>
        </p:nvSpPr>
        <p:spPr>
          <a:xfrm>
            <a:off x="7951894" y="316652"/>
            <a:ext cx="4036060" cy="762000"/>
          </a:xfrm>
          <a:prstGeom prst="roundRect">
            <a:avLst/>
          </a:prstGeom>
          <a:solidFill>
            <a:schemeClr val="tx2">
              <a:lumMod val="40000"/>
              <a:lumOff val="60000"/>
            </a:schemeClr>
          </a:solidFill>
          <a:ln w="28575">
            <a:solidFill>
              <a:schemeClr val="tx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200" b="1" kern="0" dirty="0" err="1">
                <a:solidFill>
                  <a:srgbClr val="00B050"/>
                </a:solidFill>
                <a:latin typeface="Times New Roman" panose="02020603050405020304" pitchFamily="18" charset="0"/>
                <a:cs typeface="Times New Roman" panose="02020603050405020304" pitchFamily="18" charset="0"/>
                <a:sym typeface="Arial" panose="020B0604020202020204"/>
              </a:rPr>
              <a:t>Hoạt</a:t>
            </a:r>
            <a:r>
              <a:rPr lang="en-US" sz="3200" b="1" kern="0" dirty="0">
                <a:solidFill>
                  <a:srgbClr val="00B050"/>
                </a:solidFill>
                <a:latin typeface="Times New Roman" panose="02020603050405020304" pitchFamily="18" charset="0"/>
                <a:cs typeface="Times New Roman" panose="02020603050405020304" pitchFamily="18" charset="0"/>
                <a:sym typeface="Arial" panose="020B0604020202020204"/>
              </a:rPr>
              <a:t> </a:t>
            </a:r>
            <a:r>
              <a:rPr lang="en-US" sz="3200" b="1" kern="0" dirty="0" err="1">
                <a:solidFill>
                  <a:srgbClr val="00B050"/>
                </a:solidFill>
                <a:latin typeface="Times New Roman" panose="02020603050405020304" pitchFamily="18" charset="0"/>
                <a:cs typeface="Times New Roman" panose="02020603050405020304" pitchFamily="18" charset="0"/>
                <a:sym typeface="Arial" panose="020B0604020202020204"/>
              </a:rPr>
              <a:t>động</a:t>
            </a:r>
            <a:r>
              <a:rPr lang="en-US" sz="3200" b="1" kern="0" dirty="0">
                <a:solidFill>
                  <a:srgbClr val="00B050"/>
                </a:solidFill>
                <a:latin typeface="Times New Roman" panose="02020603050405020304" pitchFamily="18" charset="0"/>
                <a:cs typeface="Times New Roman" panose="02020603050405020304" pitchFamily="18" charset="0"/>
                <a:sym typeface="Arial" panose="020B0604020202020204"/>
              </a:rPr>
              <a:t> </a:t>
            </a:r>
            <a:r>
              <a:rPr lang="en-US" sz="3200" b="1" kern="0" dirty="0" err="1">
                <a:solidFill>
                  <a:srgbClr val="00B050"/>
                </a:solidFill>
                <a:latin typeface="Times New Roman" panose="02020603050405020304" pitchFamily="18" charset="0"/>
                <a:cs typeface="Times New Roman" panose="02020603050405020304" pitchFamily="18" charset="0"/>
                <a:sym typeface="Arial" panose="020B0604020202020204"/>
              </a:rPr>
              <a:t>nhóm</a:t>
            </a:r>
            <a:r>
              <a:rPr lang="en-US" sz="3200" b="1" kern="0" dirty="0">
                <a:solidFill>
                  <a:srgbClr val="00B050"/>
                </a:solidFill>
                <a:latin typeface="Times New Roman" panose="02020603050405020304" pitchFamily="18" charset="0"/>
                <a:cs typeface="Times New Roman" panose="02020603050405020304" pitchFamily="18" charset="0"/>
                <a:sym typeface="Arial" panose="020B0604020202020204"/>
              </a:rPr>
              <a:t> 4</a:t>
            </a:r>
          </a:p>
        </p:txBody>
      </p:sp>
      <p:pic>
        <p:nvPicPr>
          <p:cNvPr id="3" name="Picture 2">
            <a:extLst>
              <a:ext uri="{FF2B5EF4-FFF2-40B4-BE49-F238E27FC236}">
                <a16:creationId xmlns:a16="http://schemas.microsoft.com/office/drawing/2014/main" id="{2942B43B-E66A-408D-B46A-1555D65E0CE0}"/>
              </a:ext>
            </a:extLst>
          </p:cNvPr>
          <p:cNvPicPr>
            <a:picLocks noChangeAspect="1"/>
          </p:cNvPicPr>
          <p:nvPr/>
        </p:nvPicPr>
        <p:blipFill>
          <a:blip r:embed="rId6"/>
          <a:stretch>
            <a:fillRect/>
          </a:stretch>
        </p:blipFill>
        <p:spPr>
          <a:xfrm>
            <a:off x="5439549" y="2832913"/>
            <a:ext cx="1195167" cy="29305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3"/>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strVal val="#ppt_w+.3"/>
                                          </p:val>
                                        </p:tav>
                                        <p:tav tm="100000">
                                          <p:val>
                                            <p:strVal val="#ppt_w"/>
                                          </p:val>
                                        </p:tav>
                                      </p:tavLst>
                                    </p:anim>
                                    <p:anim calcmode="lin" valueType="num">
                                      <p:cBhvr>
                                        <p:cTn id="14" dur="1000" fill="hold"/>
                                        <p:tgtEl>
                                          <p:spTgt spid="36"/>
                                        </p:tgtEl>
                                        <p:attrNameLst>
                                          <p:attrName>ppt_h</p:attrName>
                                        </p:attrNameLst>
                                      </p:cBhvr>
                                      <p:tavLst>
                                        <p:tav tm="0">
                                          <p:val>
                                            <p:strVal val="#ppt_h"/>
                                          </p:val>
                                        </p:tav>
                                        <p:tav tm="100000">
                                          <p:val>
                                            <p:strVal val="#ppt_h"/>
                                          </p:val>
                                        </p:tav>
                                      </p:tavLst>
                                    </p:anim>
                                    <p:animEffect transition="in" filter="fade">
                                      <p:cBhvr>
                                        <p:cTn id="15" dur="1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6" grpId="0" animBg="1"/>
      <p:bldP spid="3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srcRect r="58216" b="-6662"/>
          <a:stretch>
            <a:fillRect/>
          </a:stretch>
        </p:blipFill>
        <p:spPr>
          <a:xfrm>
            <a:off x="3444323" y="0"/>
            <a:ext cx="3555365" cy="1221740"/>
          </a:xfrm>
          <a:prstGeom prst="rect">
            <a:avLst/>
          </a:prstGeom>
        </p:spPr>
      </p:pic>
      <p:pic>
        <p:nvPicPr>
          <p:cNvPr id="100" name="Picture 99"/>
          <p:cNvPicPr/>
          <p:nvPr/>
        </p:nvPicPr>
        <p:blipFill>
          <a:blip r:embed="rId3"/>
          <a:stretch>
            <a:fillRect/>
          </a:stretch>
        </p:blipFill>
        <p:spPr>
          <a:xfrm>
            <a:off x="6096000" y="3429000"/>
            <a:ext cx="0" cy="0"/>
          </a:xfrm>
          <a:prstGeom prst="rect">
            <a:avLst/>
          </a:prstGeom>
          <a:noFill/>
          <a:ln w="9525">
            <a:noFill/>
          </a:ln>
        </p:spPr>
      </p:pic>
      <p:sp>
        <p:nvSpPr>
          <p:cNvPr id="5" name="Speech Bubble: Rectangle with Corners Rounded 4"/>
          <p:cNvSpPr/>
          <p:nvPr/>
        </p:nvSpPr>
        <p:spPr>
          <a:xfrm>
            <a:off x="5784112" y="1249946"/>
            <a:ext cx="5571460" cy="2471449"/>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600" dirty="0">
                <a:solidFill>
                  <a:srgbClr val="C00000"/>
                </a:solidFill>
                <a:latin typeface="Times New Roman" panose="02020603050405020304" pitchFamily="18" charset="0"/>
                <a:cs typeface="Times New Roman" panose="02020603050405020304" pitchFamily="18" charset="0"/>
              </a:rPr>
              <a:t>   Biển báo hiệu giao thông là hiệu lệnh cảnh báo và chỉ dẫn giao thông trên đường.</a:t>
            </a:r>
            <a:endPar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pic>
        <p:nvPicPr>
          <p:cNvPr id="59" name="图片 58"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3" name="图片 8">
            <a:extLst>
              <a:ext uri="{FF2B5EF4-FFF2-40B4-BE49-F238E27FC236}">
                <a16:creationId xmlns:a16="http://schemas.microsoft.com/office/drawing/2014/main" id="{4DB8549A-D02F-4750-9635-D91477A2C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9791" y="3299428"/>
            <a:ext cx="2275493" cy="3558572"/>
          </a:xfrm>
          <a:prstGeom prst="rect">
            <a:avLst/>
          </a:prstGeom>
        </p:spPr>
      </p:pic>
      <p:pic>
        <p:nvPicPr>
          <p:cNvPr id="9" name="Picture 8">
            <a:extLst>
              <a:ext uri="{FF2B5EF4-FFF2-40B4-BE49-F238E27FC236}">
                <a16:creationId xmlns:a16="http://schemas.microsoft.com/office/drawing/2014/main" id="{26D6760B-C01C-46F2-95C3-F49C443BCBD2}"/>
              </a:ext>
            </a:extLst>
          </p:cNvPr>
          <p:cNvPicPr>
            <a:picLocks noChangeAspect="1"/>
          </p:cNvPicPr>
          <p:nvPr/>
        </p:nvPicPr>
        <p:blipFill>
          <a:blip r:embed="rId7"/>
          <a:stretch>
            <a:fillRect/>
          </a:stretch>
        </p:blipFill>
        <p:spPr>
          <a:xfrm>
            <a:off x="325069" y="2231065"/>
            <a:ext cx="5331450" cy="3393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000" fill="hold"/>
                                        <p:tgtEl>
                                          <p:spTgt spid="59"/>
                                        </p:tgtEl>
                                        <p:attrNameLst>
                                          <p:attrName>ppt_x</p:attrName>
                                        </p:attrNameLst>
                                      </p:cBhvr>
                                      <p:tavLst>
                                        <p:tav tm="0">
                                          <p:val>
                                            <p:strVal val="1+#ppt_w/2"/>
                                          </p:val>
                                        </p:tav>
                                        <p:tav tm="100000">
                                          <p:val>
                                            <p:strVal val="#ppt_x"/>
                                          </p:val>
                                        </p:tav>
                                      </p:tavLst>
                                    </p:anim>
                                    <p:anim calcmode="lin" valueType="num">
                                      <p:cBhvr additive="base">
                                        <p:cTn id="12"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a:latin typeface="Times New Roman" panose="02020603050405020304" pitchFamily="18" charset="0"/>
                <a:cs typeface="Times New Roman" panose="02020603050405020304" pitchFamily="18" charset="0"/>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algn="just">
                <a:lnSpc>
                  <a:spcPct val="112000"/>
                </a:lnSpc>
                <a:spcBef>
                  <a:spcPts val="600"/>
                </a:spcBef>
                <a:spcAft>
                  <a:spcPts val="0"/>
                </a:spcAft>
              </a:pP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2580395"/>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vi-VN" sz="3200" b="1" dirty="0">
                <a:solidFill>
                  <a:srgbClr val="FF0000"/>
                </a:solidFill>
                <a:latin typeface="Times New Roman" panose="02020603050405020304" pitchFamily="18" charset="0"/>
                <a:cs typeface="Times New Roman" panose="02020603050405020304" pitchFamily="18" charset="0"/>
              </a:rPr>
              <a:t>Dấu hiệu chủ yếu nhận biết của biển báo cấm: Biển báo cấm chủ yếu có dạng hình tròn, viền đỏ, nền màu trắng, trên nền có hình vẽ hoặc chữ số, chữ viết màu đen thể hiện điều cấm, trừ một số trường hợp đặc biệt.</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id="{373D5652-F62B-414A-A065-EAC03913C640}"/>
              </a:ext>
            </a:extLst>
          </p:cNvPr>
          <p:cNvPicPr>
            <a:picLocks noChangeAspect="1"/>
          </p:cNvPicPr>
          <p:nvPr/>
        </p:nvPicPr>
        <p:blipFill>
          <a:blip r:embed="rId5"/>
          <a:stretch>
            <a:fillRect/>
          </a:stretch>
        </p:blipFill>
        <p:spPr>
          <a:xfrm>
            <a:off x="1684042" y="4478300"/>
            <a:ext cx="2526451" cy="1568142"/>
          </a:xfrm>
          <a:prstGeom prst="rect">
            <a:avLst/>
          </a:prstGeom>
        </p:spPr>
      </p:pic>
      <p:pic>
        <p:nvPicPr>
          <p:cNvPr id="47" name="Picture 46">
            <a:extLst>
              <a:ext uri="{FF2B5EF4-FFF2-40B4-BE49-F238E27FC236}">
                <a16:creationId xmlns:a16="http://schemas.microsoft.com/office/drawing/2014/main" id="{281089DA-F5CD-46ED-B8FF-8A592F3344A0}"/>
              </a:ext>
            </a:extLst>
          </p:cNvPr>
          <p:cNvPicPr>
            <a:picLocks noChangeAspect="1"/>
          </p:cNvPicPr>
          <p:nvPr/>
        </p:nvPicPr>
        <p:blipFill>
          <a:blip r:embed="rId6"/>
          <a:stretch>
            <a:fillRect/>
          </a:stretch>
        </p:blipFill>
        <p:spPr>
          <a:xfrm>
            <a:off x="5379298" y="4447510"/>
            <a:ext cx="1999697" cy="1572411"/>
          </a:xfrm>
          <a:prstGeom prst="rect">
            <a:avLst/>
          </a:prstGeom>
        </p:spPr>
      </p:pic>
      <p:pic>
        <p:nvPicPr>
          <p:cNvPr id="61" name="Picture 60">
            <a:extLst>
              <a:ext uri="{FF2B5EF4-FFF2-40B4-BE49-F238E27FC236}">
                <a16:creationId xmlns:a16="http://schemas.microsoft.com/office/drawing/2014/main" id="{83F08988-FDE6-4DBC-9650-CB9D22DFE729}"/>
              </a:ext>
            </a:extLst>
          </p:cNvPr>
          <p:cNvPicPr>
            <a:picLocks noChangeAspect="1"/>
          </p:cNvPicPr>
          <p:nvPr/>
        </p:nvPicPr>
        <p:blipFill>
          <a:blip r:embed="rId7"/>
          <a:stretch>
            <a:fillRect/>
          </a:stretch>
        </p:blipFill>
        <p:spPr>
          <a:xfrm>
            <a:off x="8260057" y="4508758"/>
            <a:ext cx="2032260" cy="1460216"/>
          </a:xfrm>
          <a:prstGeom prst="rect">
            <a:avLst/>
          </a:prstGeom>
        </p:spPr>
      </p:pic>
    </p:spTree>
    <p:extLst>
      <p:ext uri="{BB962C8B-B14F-4D97-AF65-F5344CB8AC3E}">
        <p14:creationId xmlns:p14="http://schemas.microsoft.com/office/powerpoint/2010/main" val="3729014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lvl="0" indent="0" algn="just" defTabSz="914400" rtl="0" eaLnBrk="1" fontAlgn="auto" latinLnBrk="0" hangingPunct="1">
                <a:lnSpc>
                  <a:spcPct val="112000"/>
                </a:lnSpc>
                <a:spcBef>
                  <a:spcPts val="600"/>
                </a:spcBef>
                <a:spcAft>
                  <a:spcPts val="0"/>
                </a:spcAft>
                <a:buClrTx/>
                <a:buSzTx/>
                <a:buFontTx/>
                <a:buNone/>
                <a:tabLst/>
                <a:defRPr/>
              </a:pP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s-E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s-E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vi-VN" sz="3200" b="1" dirty="0">
                <a:solidFill>
                  <a:srgbClr val="FF0000"/>
                </a:solidFill>
                <a:latin typeface="Times New Roman" panose="02020603050405020304" pitchFamily="18" charset="0"/>
                <a:cs typeface="Times New Roman" panose="02020603050405020304" pitchFamily="18" charset="0"/>
              </a:rPr>
              <a:t>   Biển báo nguy hiểm chủ yếu có hình tam giác đều, viền đỏ, nền màu vàng, trên có hình vẽ màu đen mô tả sự việc cần báo hiệu.</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D3CC7B-5D0C-43F4-8DDC-3E0A17C1D565}"/>
              </a:ext>
            </a:extLst>
          </p:cNvPr>
          <p:cNvPicPr>
            <a:picLocks noChangeAspect="1"/>
          </p:cNvPicPr>
          <p:nvPr/>
        </p:nvPicPr>
        <p:blipFill>
          <a:blip r:embed="rId5"/>
          <a:stretch>
            <a:fillRect/>
          </a:stretch>
        </p:blipFill>
        <p:spPr>
          <a:xfrm>
            <a:off x="1414904" y="3947116"/>
            <a:ext cx="2625468" cy="2077708"/>
          </a:xfrm>
          <a:prstGeom prst="rect">
            <a:avLst/>
          </a:prstGeom>
        </p:spPr>
      </p:pic>
      <p:pic>
        <p:nvPicPr>
          <p:cNvPr id="6" name="Picture 5">
            <a:extLst>
              <a:ext uri="{FF2B5EF4-FFF2-40B4-BE49-F238E27FC236}">
                <a16:creationId xmlns:a16="http://schemas.microsoft.com/office/drawing/2014/main" id="{3D787764-B599-4574-A3DB-0DE8A24400BD}"/>
              </a:ext>
            </a:extLst>
          </p:cNvPr>
          <p:cNvPicPr>
            <a:picLocks noChangeAspect="1"/>
          </p:cNvPicPr>
          <p:nvPr/>
        </p:nvPicPr>
        <p:blipFill>
          <a:blip r:embed="rId6"/>
          <a:stretch>
            <a:fillRect/>
          </a:stretch>
        </p:blipFill>
        <p:spPr>
          <a:xfrm>
            <a:off x="5096318" y="4094863"/>
            <a:ext cx="2293310" cy="1848339"/>
          </a:xfrm>
          <a:prstGeom prst="rect">
            <a:avLst/>
          </a:prstGeom>
        </p:spPr>
      </p:pic>
      <p:pic>
        <p:nvPicPr>
          <p:cNvPr id="8" name="Picture 7">
            <a:extLst>
              <a:ext uri="{FF2B5EF4-FFF2-40B4-BE49-F238E27FC236}">
                <a16:creationId xmlns:a16="http://schemas.microsoft.com/office/drawing/2014/main" id="{5F3FC82F-B337-492D-A907-9E5502CBEE7B}"/>
              </a:ext>
            </a:extLst>
          </p:cNvPr>
          <p:cNvPicPr>
            <a:picLocks noChangeAspect="1"/>
          </p:cNvPicPr>
          <p:nvPr/>
        </p:nvPicPr>
        <p:blipFill>
          <a:blip r:embed="rId7"/>
          <a:stretch>
            <a:fillRect/>
          </a:stretch>
        </p:blipFill>
        <p:spPr>
          <a:xfrm>
            <a:off x="8213097" y="4171063"/>
            <a:ext cx="2270739" cy="1644945"/>
          </a:xfrm>
          <a:prstGeom prst="rect">
            <a:avLst/>
          </a:prstGeom>
        </p:spPr>
      </p:pic>
    </p:spTree>
    <p:extLst>
      <p:ext uri="{BB962C8B-B14F-4D97-AF65-F5344CB8AC3E}">
        <p14:creationId xmlns:p14="http://schemas.microsoft.com/office/powerpoint/2010/main" val="3592304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501</Words>
  <Application>Microsoft Office PowerPoint</Application>
  <PresentationFormat>Widescreen</PresentationFormat>
  <Paragraphs>38</Paragraphs>
  <Slides>16</Slides>
  <Notes>12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7" baseType="lpstr">
      <vt:lpstr>等线</vt:lpstr>
      <vt:lpstr>Arial</vt:lpstr>
      <vt:lpstr>Calibri</vt:lpstr>
      <vt:lpstr>Calibri Light</vt:lpstr>
      <vt:lpstr>Coiny</vt:lpstr>
      <vt:lpstr>Georgia</vt:lpstr>
      <vt:lpstr>Lato</vt:lpstr>
      <vt:lpstr>Times New Roman</vt:lpstr>
      <vt:lpstr>Wingdings</vt:lpstr>
      <vt:lpstr>Office Theme</vt:lpstr>
      <vt:lpstr>Paintbrush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Đào Thị Minh Phượng</dc:creator>
  <cp:lastModifiedBy>Windows 11</cp:lastModifiedBy>
  <cp:revision>4</cp:revision>
  <dcterms:created xsi:type="dcterms:W3CDTF">2023-03-09T07:10:40Z</dcterms:created>
  <dcterms:modified xsi:type="dcterms:W3CDTF">2024-03-06T03:01:38Z</dcterms:modified>
</cp:coreProperties>
</file>