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0"/>
  </p:notesMasterIdLst>
  <p:sldIdLst>
    <p:sldId id="295" r:id="rId4"/>
    <p:sldId id="300" r:id="rId5"/>
    <p:sldId id="257" r:id="rId6"/>
    <p:sldId id="2639" r:id="rId7"/>
    <p:sldId id="2638" r:id="rId8"/>
    <p:sldId id="287" r:id="rId9"/>
    <p:sldId id="279" r:id="rId10"/>
    <p:sldId id="286" r:id="rId11"/>
    <p:sldId id="270" r:id="rId12"/>
    <p:sldId id="274" r:id="rId13"/>
    <p:sldId id="2632" r:id="rId14"/>
    <p:sldId id="2631" r:id="rId15"/>
    <p:sldId id="285" r:id="rId16"/>
    <p:sldId id="2637" r:id="rId17"/>
    <p:sldId id="2641" r:id="rId18"/>
    <p:sldId id="26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23.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png"/><Relationship Id="rId10" Type="http://schemas.openxmlformats.org/officeDocument/2006/relationships/image" Target="../media/image42.jpeg"/><Relationship Id="rId4" Type="http://schemas.openxmlformats.org/officeDocument/2006/relationships/image" Target="../media/image24.png"/><Relationship Id="rId9" Type="http://schemas.openxmlformats.org/officeDocument/2006/relationships/image" Target="../media/image41.svg"/><Relationship Id="rId1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2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32.svg"/><Relationship Id="rId5" Type="http://schemas.openxmlformats.org/officeDocument/2006/relationships/image" Target="../media/image23.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sv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latin typeface="Times New Roman" panose="02020603050405020304" pitchFamily="18" charset="0"/>
                <a:cs typeface="Times New Roman" panose="02020603050405020304" pitchFamily="18" charset="0"/>
              </a:rPr>
              <a:t>Cùng nhau quan sát tranh, tìm từ chỉ sự vật, đặc điểm có</a:t>
            </a:r>
            <a:r>
              <a:rPr lang="nl-NL" sz="2400" b="1">
                <a:solidFill>
                  <a:schemeClr val="tx1">
                    <a:lumMod val="50000"/>
                  </a:schemeClr>
                </a:solidFill>
                <a:latin typeface="Times New Roman" panose="02020603050405020304" pitchFamily="18" charset="0"/>
                <a:cs typeface="Times New Roman" panose="02020603050405020304" pitchFamily="18" charset="0"/>
              </a:rPr>
              <a:t> </a:t>
            </a:r>
            <a:r>
              <a:rPr lang="nl-NL" sz="2400">
                <a:solidFill>
                  <a:schemeClr val="tx1">
                    <a:lumMod val="50000"/>
                  </a:schemeClr>
                </a:solidFill>
                <a:latin typeface="Times New Roman" panose="02020603050405020304" pitchFamily="18" charset="0"/>
                <a:cs typeface="Times New Roman" panose="02020603050405020304" pitchFamily="18" charset="0"/>
              </a:rPr>
              <a:t>tiếng bắt đầu bằng </a:t>
            </a:r>
            <a:r>
              <a:rPr lang="nl-NL" sz="2400" i="1">
                <a:solidFill>
                  <a:schemeClr val="tx1">
                    <a:lumMod val="50000"/>
                  </a:schemeClr>
                </a:solidFill>
                <a:latin typeface="Times New Roman" panose="02020603050405020304" pitchFamily="18" charset="0"/>
                <a:cs typeface="Times New Roman" panose="02020603050405020304" pitchFamily="18" charset="0"/>
              </a:rPr>
              <a:t>s</a:t>
            </a:r>
            <a:r>
              <a:rPr lang="nl-NL" sz="2400">
                <a:solidFill>
                  <a:schemeClr val="tx1">
                    <a:lumMod val="50000"/>
                  </a:schemeClr>
                </a:solidFill>
                <a:latin typeface="Times New Roman" panose="02020603050405020304" pitchFamily="18" charset="0"/>
                <a:cs typeface="Times New Roman" panose="02020603050405020304" pitchFamily="18" charset="0"/>
              </a:rPr>
              <a:t> hay </a:t>
            </a:r>
            <a:r>
              <a:rPr lang="nl-NL" sz="2400" i="1">
                <a:solidFill>
                  <a:schemeClr val="tx1">
                    <a:lumMod val="50000"/>
                  </a:schemeClr>
                </a:solidFill>
                <a:latin typeface="Times New Roman" panose="02020603050405020304" pitchFamily="18" charset="0"/>
                <a:cs typeface="Times New Roman" panose="02020603050405020304" pitchFamily="18" charset="0"/>
              </a:rPr>
              <a:t>x ( ẩn trong tranh)</a:t>
            </a:r>
            <a:r>
              <a:rPr lang="en-US" sz="3600" dirty="0">
                <a:solidFill>
                  <a:schemeClr val="tx1">
                    <a:lumMod val="50000"/>
                  </a:schemeClr>
                </a:solidFill>
                <a:latin typeface="Times New Roman" panose="02020603050405020304" pitchFamily="18" charset="0"/>
                <a:cs typeface="Times New Roman" panose="02020603050405020304" pitchFamily="18" charset="0"/>
              </a:rPr>
              <a:t>.</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3</a:t>
            </a:r>
            <a:r>
              <a:rPr lang="en-US" altLang="zh-CN"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nl-NL"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Đặt 2 câu với từ ngữ vừa tìm được ở bài tập 2</a:t>
            </a:r>
            <a:endPar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ngoắc</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
        <p:nvSpPr>
          <p:cNvPr id="43" name="矩形 5">
            <a:extLst>
              <a:ext uri="{FF2B5EF4-FFF2-40B4-BE49-F238E27FC236}">
                <a16:creationId xmlns:a16="http://schemas.microsoft.com/office/drawing/2014/main" id="{6A7E612A-C17B-4E04-8295-85D50043D6C2}"/>
              </a:ext>
            </a:extLst>
          </p:cNvPr>
          <p:cNvSpPr/>
          <p:nvPr/>
        </p:nvSpPr>
        <p:spPr>
          <a:xfrm>
            <a:off x="1758368" y="156024"/>
            <a:ext cx="8430661" cy="954107"/>
          </a:xfrm>
          <a:prstGeom prst="rect">
            <a:avLst/>
          </a:prstGeom>
          <a:noFill/>
        </p:spPr>
        <p:txBody>
          <a:bodyPr wrap="square" rtlCol="0">
            <a:spAutoFit/>
          </a:bodyPr>
          <a:lstStyle/>
          <a:p>
            <a:pPr lvl="0" algn="ctr" defTabSz="45720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ng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zh-CN" sz="2800" b="1" dirty="0">
              <a:ln w="47625" cmpd="thinThick">
                <a:solidFill>
                  <a:srgbClr val="C00000"/>
                </a:solidFill>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4" name="Group 43">
            <a:extLst>
              <a:ext uri="{FF2B5EF4-FFF2-40B4-BE49-F238E27FC236}">
                <a16:creationId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gẩng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Times New Roman" panose="02020603050405020304" pitchFamily="18" charset="0"/>
                <a:cs typeface="Times New Roman" panose="02020603050405020304" pitchFamily="18" charset="0"/>
              </a:rPr>
              <a:t>Vận dụng</a:t>
            </a:r>
            <a:endParaRPr lang="en-US" sz="8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5957340" y="2659559"/>
            <a:ext cx="1893468"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Times New Roman" panose="02020603050405020304" pitchFamily="18" charset="0"/>
                <a:ea typeface="Arial-Rounded" panose="020B0500000000000000" pitchFamily="34" charset="0"/>
                <a:cs typeface="Times New Roman" panose="02020603050405020304" pitchFamily="18"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Times New Roman" panose="02020603050405020304" pitchFamily="18" charset="0"/>
                <a:cs typeface="Times New Roman" panose="02020603050405020304" pitchFamily="18" charset="0"/>
              </a:rPr>
              <a:t>Để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err="1">
                <a:solidFill>
                  <a:srgbClr val="FFFF00"/>
                </a:solidFill>
                <a:latin typeface="Times New Roman" panose="02020603050405020304" pitchFamily="18" charset="0"/>
                <a:cs typeface="Times New Roman" panose="02020603050405020304" pitchFamily="18" charset="0"/>
              </a:rPr>
              <a:t>tốt</a:t>
            </a:r>
            <a:r>
              <a:rPr lang="en-US" sz="3600" b="1">
                <a:solidFill>
                  <a:srgbClr val="FFFF00"/>
                </a:solidFill>
                <a:latin typeface="Times New Roman" panose="02020603050405020304" pitchFamily="18" charset="0"/>
                <a:cs typeface="Times New Roman" panose="02020603050405020304" pitchFamily="18" charset="0"/>
              </a:rPr>
              <a:t> hơn ở các </a:t>
            </a:r>
            <a:r>
              <a:rPr lang="en-US" sz="3600" b="1" err="1">
                <a:solidFill>
                  <a:srgbClr val="FFFF00"/>
                </a:solidFill>
                <a:latin typeface="Times New Roman" panose="02020603050405020304" pitchFamily="18" charset="0"/>
                <a:cs typeface="Times New Roman" panose="02020603050405020304" pitchFamily="18" charset="0"/>
              </a:rPr>
              <a:t>bài</a:t>
            </a:r>
            <a:r>
              <a:rPr lang="en-US" sz="3600" b="1">
                <a:solidFill>
                  <a:srgbClr val="FFFF00"/>
                </a:solidFill>
                <a:latin typeface="Times New Roman" panose="02020603050405020304" pitchFamily="18" charset="0"/>
                <a:cs typeface="Times New Roman" panose="02020603050405020304" pitchFamily="18" charset="0"/>
              </a:rPr>
              <a:t> học tiếp theo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nhắn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bạn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điều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2195353" y="-32279"/>
            <a:ext cx="8757527" cy="13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4830168"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Khởi</a:t>
            </a:r>
            <a:r>
              <a:rPr lang="en-US" sz="8000" b="1">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 động</a:t>
            </a:r>
            <a:endParaRPr kumimoji="0" lang="en-US" sz="8000" b="1"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537839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Bài học của gấu</a:t>
            </a:r>
            <a:endParaRPr kumimoji="0" lang="en-US" sz="6000" b="1"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20032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 một chú gấu rất thích được làm con vật khác. Thấy chuột đứng chống đuôi xuống đất, gấu làm theo nhưng đau điếng, khóc thét. Thấy hươu chạy nhanh, gấu lạch bạch chạy c</a:t>
            </a: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ùng</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và bị ngã nhào. Thấy vịt bơi dưới hồ, gấu nhảy ùm xuống định b</a:t>
            </a: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ơi</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nh</a:t>
            </a: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ưng</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suýt chìm nghỉm. Thế là từ đó, gấu chỉ muốn là gấu thôi.</a:t>
            </a:r>
            <a:endPar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3429682" cy="523220"/>
          </a:xfrm>
          <a:prstGeom prst="rect">
            <a:avLst/>
          </a:prstGeom>
          <a:noFill/>
        </p:spPr>
        <p:txBody>
          <a:bodyPr wrap="square" rtlCol="0">
            <a:spAutoFit/>
          </a:bodyPr>
          <a:lstStyle/>
          <a:p>
            <a:r>
              <a:rPr lang="en-US" sz="2800">
                <a:latin typeface="Times New Roman" panose="02020603050405020304" pitchFamily="18" charset="0"/>
                <a:ea typeface="Arial-Rounded" panose="020B0500000000000000" pitchFamily="34" charset="0"/>
                <a:cs typeface="Times New Roman" panose="02020603050405020304" pitchFamily="18" charset="0"/>
              </a:rPr>
              <a:t>(</a:t>
            </a:r>
            <a:r>
              <a:rPr lang="en-US" sz="2800" i="1">
                <a:latin typeface="Times New Roman" panose="02020603050405020304" pitchFamily="18" charset="0"/>
                <a:ea typeface="Arial-Rounded" panose="020B0500000000000000" pitchFamily="34" charset="0"/>
                <a:cs typeface="Times New Roman" panose="02020603050405020304" pitchFamily="18" charset="0"/>
              </a:rPr>
              <a:t>Theo </a:t>
            </a:r>
            <a:r>
              <a:rPr lang="en-US" sz="2800">
                <a:latin typeface="Times New Roman" panose="02020603050405020304" pitchFamily="18" charset="0"/>
                <a:ea typeface="Arial-Rounded" panose="020B0500000000000000" pitchFamily="34" charset="0"/>
                <a:cs typeface="Times New Roman" panose="02020603050405020304" pitchFamily="18" charset="0"/>
              </a:rPr>
              <a:t>Bùi Việt Hà)</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508822" y="5608339"/>
            <a:ext cx="7750569"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Mỗi người có một nét riêng, không ai giống ai.</a:t>
            </a:r>
            <a:endParaRPr lang="pt-BR" sz="2800" kern="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2908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VIẾT TỪ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967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điếng</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hươu</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suýt</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chìm nghỉm</a:t>
            </a:r>
            <a:endParaRPr lang="en-US" sz="32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cầm</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giữ</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trang</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vở</a:t>
            </a:r>
            <a:endPar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395</Words>
  <Application>Microsoft Office PowerPoint</Application>
  <PresentationFormat>Widescreen</PresentationFormat>
  <Paragraphs>50</Paragraphs>
  <Slides>16</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等线</vt:lpstr>
      <vt:lpstr>等线 Light</vt:lpstr>
      <vt:lpstr>微软雅黑</vt:lpstr>
      <vt:lpstr>Arial</vt:lpstr>
      <vt:lpstr>Arial-Rounded</vt:lpstr>
      <vt:lpstr>Baloo</vt:lpstr>
      <vt:lpstr>Calibri</vt:lpstr>
      <vt:lpstr>Coiny</vt:lpstr>
      <vt:lpstr>Times New Roman</vt:lpstr>
      <vt:lpstr>UTM Avo</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MyPC</cp:lastModifiedBy>
  <cp:revision>30</cp:revision>
  <dcterms:created xsi:type="dcterms:W3CDTF">2022-06-13T02:36:19Z</dcterms:created>
  <dcterms:modified xsi:type="dcterms:W3CDTF">2025-03-10T06:21:29Z</dcterms:modified>
</cp:coreProperties>
</file>