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07" r:id="rId3"/>
    <p:sldId id="310" r:id="rId4"/>
    <p:sldId id="281" r:id="rId5"/>
    <p:sldId id="282" r:id="rId6"/>
    <p:sldId id="283" r:id="rId7"/>
    <p:sldId id="284" r:id="rId8"/>
    <p:sldId id="285" r:id="rId9"/>
    <p:sldId id="286" r:id="rId10"/>
    <p:sldId id="311" r:id="rId11"/>
    <p:sldId id="287" r:id="rId12"/>
    <p:sldId id="313" r:id="rId13"/>
    <p:sldId id="314" r:id="rId14"/>
    <p:sldId id="315" r:id="rId15"/>
    <p:sldId id="289" r:id="rId16"/>
    <p:sldId id="288" r:id="rId17"/>
    <p:sldId id="316" r:id="rId18"/>
    <p:sldId id="305" r:id="rId19"/>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5"/>
    <a:srgbClr val="ED9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59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852"/>
          <a:stretch/>
        </p:blipFill>
        <p:spPr>
          <a:xfrm rot="127448">
            <a:off x="-795281" y="-716292"/>
            <a:ext cx="19606554" cy="3320059"/>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0" name="Oval 9"/>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4"/>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42770" y="943737"/>
            <a:ext cx="2645230" cy="1957470"/>
          </a:xfrm>
          <a:prstGeom prst="rect">
            <a:avLst/>
          </a:prstGeom>
        </p:spPr>
      </p:pic>
    </p:spTree>
    <p:extLst>
      <p:ext uri="{BB962C8B-B14F-4D97-AF65-F5344CB8AC3E}">
        <p14:creationId xmlns:p14="http://schemas.microsoft.com/office/powerpoint/2010/main" val="289846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927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55377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6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307" y="124090"/>
            <a:ext cx="17738893" cy="10071469"/>
          </a:xfrm>
          <a:prstGeom prst="rect">
            <a:avLst/>
          </a:prstGeom>
        </p:spPr>
      </p:pic>
      <p:pic>
        <p:nvPicPr>
          <p:cNvPr id="8" name="Picture 3"/>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77456" y="7846661"/>
            <a:ext cx="2729593" cy="2580707"/>
          </a:xfrm>
          <a:prstGeom prst="rect">
            <a:avLst/>
          </a:prstGeom>
        </p:spPr>
      </p:pic>
      <p:pic>
        <p:nvPicPr>
          <p:cNvPr id="9" name="Picture 4"/>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9050"/>
            <a:ext cx="2694214" cy="1665514"/>
          </a:xfrm>
          <a:prstGeom prst="rect">
            <a:avLst/>
          </a:prstGeom>
        </p:spPr>
      </p:pic>
    </p:spTree>
    <p:extLst>
      <p:ext uri="{BB962C8B-B14F-4D97-AF65-F5344CB8AC3E}">
        <p14:creationId xmlns:p14="http://schemas.microsoft.com/office/powerpoint/2010/main" val="25411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pic>
        <p:nvPicPr>
          <p:cNvPr id="7" name="Picture 2"/>
          <p:cNvPicPr>
            <a:picLocks noChangeAspect="1"/>
          </p:cNvPicPr>
          <p:nvPr userDrawn="1"/>
        </p:nvPicPr>
        <p:blipFill rotWithShape="1">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852"/>
          <a:stretch/>
        </p:blipFill>
        <p:spPr>
          <a:xfrm rot="127448">
            <a:off x="-795281" y="-716292"/>
            <a:ext cx="19606554" cy="3320059"/>
          </a:xfrm>
          <a:prstGeom prst="rect">
            <a:avLst/>
          </a:prstGeom>
        </p:spPr>
      </p:pic>
      <p:pic>
        <p:nvPicPr>
          <p:cNvPr id="11" name="Picture 4"/>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42770" y="943737"/>
            <a:ext cx="2645230" cy="1957470"/>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3" name="Oval 12"/>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045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215954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360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27510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4414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63139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a:prstGeom prst="rect">
            <a:avLst/>
          </a:prstGeo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3/21/2025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404922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2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23.png"/><Relationship Id="rId9"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6.wdp"/><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 y="3461023"/>
            <a:ext cx="8287930" cy="5016758"/>
          </a:xfrm>
          <a:prstGeom prst="rect">
            <a:avLst/>
          </a:prstGeom>
          <a:noFill/>
        </p:spPr>
        <p:txBody>
          <a:bodyPr wrap="square" rtlCol="0">
            <a:spAutoFit/>
          </a:bodyPr>
          <a:lstStyle/>
          <a:p>
            <a:pPr algn="just">
              <a:spcBef>
                <a:spcPts val="600"/>
              </a:spcBef>
              <a:spcAft>
                <a:spcPts val="600"/>
              </a:spcAft>
            </a:pPr>
            <a:r>
              <a:rPr lang="en-US" sz="6000" dirty="0">
                <a:latin typeface="Times New Roman" panose="02020603050405020304" pitchFamily="18" charset="0"/>
                <a:cs typeface="Times New Roman" panose="02020603050405020304" pitchFamily="18" charset="0"/>
              </a:rPr>
              <a:t>	Chia </a:t>
            </a:r>
            <a:r>
              <a:rPr lang="en-US" sz="6000" dirty="0" err="1">
                <a:latin typeface="Times New Roman" panose="02020603050405020304" pitchFamily="18" charset="0"/>
                <a:cs typeface="Times New Roman" panose="02020603050405020304" pitchFamily="18" charset="0"/>
              </a:rPr>
              <a:t>sẻ</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trải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nghiệm</a:t>
            </a:r>
            <a:r>
              <a:rPr lang="en-US" sz="60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bạn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đã</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hòa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về</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việc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gì</a:t>
            </a:r>
            <a:r>
              <a:rPr lang="en-US" sz="60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xử</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lí</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hòa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đó</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như</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thế</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nào</a:t>
            </a:r>
            <a:r>
              <a:rPr lang="en-US" sz="60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8287931" y="2038350"/>
            <a:ext cx="10000070" cy="8248650"/>
          </a:xfrm>
          <a:prstGeom prst="rect">
            <a:avLst/>
          </a:prstGeom>
        </p:spPr>
      </p:pic>
    </p:spTree>
    <p:extLst>
      <p:ext uri="{BB962C8B-B14F-4D97-AF65-F5344CB8AC3E}">
        <p14:creationId xmlns:p14="http://schemas.microsoft.com/office/powerpoint/2010/main" val="39165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67547"/>
            <a:ext cx="3305684" cy="1376777"/>
          </a:xfrm>
          <a:prstGeom prst="rect">
            <a:avLst/>
          </a:prstGeom>
        </p:spPr>
      </p:pic>
      <p:sp>
        <p:nvSpPr>
          <p:cNvPr id="6" name="TextBox 5"/>
          <p:cNvSpPr txBox="1"/>
          <p:nvPr/>
        </p:nvSpPr>
        <p:spPr>
          <a:xfrm>
            <a:off x="1288789" y="1752110"/>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69838" y="2041848"/>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0" y="3095474"/>
            <a:ext cx="18288000" cy="7432804"/>
          </a:xfrm>
          <a:prstGeom prst="rect">
            <a:avLst/>
          </a:prstGeom>
          <a:solidFill>
            <a:schemeClr val="accent6">
              <a:lumMod val="60000"/>
              <a:lumOff val="40000"/>
            </a:schemeClr>
          </a:solidFill>
        </p:spPr>
        <p:txBody>
          <a:bodyPr wrap="square" rtlCol="0">
            <a:spAutoFit/>
          </a:bodyPr>
          <a:lstStyle/>
          <a:p>
            <a:pPr algn="just">
              <a:lnSpc>
                <a:spcPct val="150000"/>
              </a:lnSpc>
            </a:pPr>
            <a:r>
              <a:rPr lang="nl-NL" sz="5300" dirty="0">
                <a:latin typeface="Times New Roman" panose="02020603050405020304" pitchFamily="18" charset="0"/>
                <a:cs typeface="Times New Roman" panose="02020603050405020304" pitchFamily="18" charset="0"/>
              </a:rPr>
              <a:t>Kết luận: Có nhiều biểu hiện bất hòa giữa bạn bè đa dạng như: không nhường nhịn nhau, gây áp lực lên bạn, nói dối hoặc lập nhóm tẩy chay bạn bè của mình,... </a:t>
            </a:r>
          </a:p>
          <a:p>
            <a:pPr algn="just">
              <a:lnSpc>
                <a:spcPct val="150000"/>
              </a:lnSpc>
            </a:pPr>
            <a:r>
              <a:rPr lang="nl-NL" sz="5300" dirty="0">
                <a:latin typeface="Times New Roman" panose="02020603050405020304" pitchFamily="18" charset="0"/>
                <a:cs typeface="Times New Roman" panose="02020603050405020304" pitchFamily="18" charset="0"/>
              </a:rPr>
              <a:t>			Nguyên nhân của sự bất hòa là khi mỗi người đều khăng khăng giữ quan điểm của riêng mình. Chúng ta cần nhận ra các biểu hiện của bất hòa để có cách xử lí tốt nhất.</a:t>
            </a:r>
            <a:endParaRPr lang="vi-VN" sz="53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4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1934756" y="2948284"/>
            <a:ext cx="10219144" cy="1266372"/>
          </a:xfrm>
          <a:prstGeom prst="rect">
            <a:avLst/>
          </a:prstGeom>
          <a:noFill/>
        </p:spPr>
        <p:txBody>
          <a:bodyPr wrap="square" rtlCol="0">
            <a:spAutoFit/>
          </a:bodyPr>
          <a:lstStyle/>
          <a:p>
            <a:pPr>
              <a:lnSpc>
                <a:spcPct val="200000"/>
              </a:lnSpc>
            </a:pPr>
            <a:r>
              <a:rPr lang="en-US" sz="4500" dirty="0" err="1">
                <a:latin typeface="Times New Roman" panose="02020603050405020304" pitchFamily="18" charset="0"/>
                <a:cs typeface="Times New Roman" panose="02020603050405020304" pitchFamily="18" charset="0"/>
              </a:rPr>
              <a:t>Đọc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trường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hợp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lời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câu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hỏi</a:t>
            </a:r>
            <a:r>
              <a:rPr lang="en-US" sz="4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31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7"/>
            <a:ext cx="3305684" cy="1096530"/>
          </a:xfrm>
          <a:prstGeom prst="rect">
            <a:avLst/>
          </a:prstGeom>
        </p:spPr>
      </p:pic>
      <p:sp>
        <p:nvSpPr>
          <p:cNvPr id="3" name="TextBox 2"/>
          <p:cNvSpPr txBox="1"/>
          <p:nvPr/>
        </p:nvSpPr>
        <p:spPr>
          <a:xfrm>
            <a:off x="1264394" y="1406136"/>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485985" y="1794332"/>
            <a:ext cx="942766" cy="996799"/>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791132"/>
            <a:ext cx="8901643" cy="7362518"/>
          </a:xfrm>
          <a:prstGeom prst="rect">
            <a:avLst/>
          </a:prstGeom>
        </p:spPr>
      </p:pic>
      <p:sp>
        <p:nvSpPr>
          <p:cNvPr id="16" name="TextBox 15"/>
          <p:cNvSpPr txBox="1"/>
          <p:nvPr/>
        </p:nvSpPr>
        <p:spPr>
          <a:xfrm>
            <a:off x="8901643" y="3048000"/>
            <a:ext cx="9355857" cy="6589946"/>
          </a:xfrm>
          <a:prstGeom prst="rect">
            <a:avLst/>
          </a:prstGeom>
          <a:noFill/>
        </p:spPr>
        <p:txBody>
          <a:bodyPr wrap="square" rtlCol="0">
            <a:spAutoFit/>
          </a:bodyPr>
          <a:lstStyle/>
          <a:p>
            <a:pPr algn="just">
              <a:lnSpc>
                <a:spcPct val="105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ngờ</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lấy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xấu</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trong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lớp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Dù</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tức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nhưng</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kiềm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chế</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giữ</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tĩnh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để</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nghe</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tỏ</a:t>
            </a:r>
            <a:r>
              <a:rPr lang="en-US" sz="4500" dirty="0">
                <a:latin typeface="Times New Roman" panose="02020603050405020304" pitchFamily="18" charset="0"/>
                <a:cs typeface="Times New Roman" panose="02020603050405020304" pitchFamily="18" charset="0"/>
              </a:rPr>
              <a:t> ý </a:t>
            </a:r>
            <a:r>
              <a:rPr lang="en-US" sz="4500" dirty="0" err="1">
                <a:latin typeface="Times New Roman" panose="02020603050405020304" pitchFamily="18" charset="0"/>
                <a:cs typeface="Times New Roman" panose="02020603050405020304" pitchFamily="18" charset="0"/>
              </a:rPr>
              <a:t>kiến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chiếc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đó</a:t>
            </a:r>
            <a:r>
              <a:rPr lang="en-US" sz="4500" dirty="0">
                <a:latin typeface="Times New Roman" panose="02020603050405020304" pitchFamily="18" charset="0"/>
                <a:cs typeface="Times New Roman" panose="02020603050405020304" pitchFamily="18" charset="0"/>
              </a:rPr>
              <a:t> ở </a:t>
            </a:r>
            <a:r>
              <a:rPr lang="en-US" sz="4500" dirty="0" err="1">
                <a:latin typeface="Times New Roman" panose="02020603050405020304" pitchFamily="18" charset="0"/>
                <a:cs typeface="Times New Roman" panose="02020603050405020304" pitchFamily="18" charset="0"/>
              </a:rPr>
              <a:t>nhà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xin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lỗi</a:t>
            </a:r>
            <a:r>
              <a:rPr lang="en-US" sz="4500" dirty="0">
                <a:latin typeface="Times New Roman" panose="02020603050405020304" pitchFamily="18" charset="0"/>
                <a:cs typeface="Times New Roman" panose="02020603050405020304" pitchFamily="18" charset="0"/>
              </a:rPr>
              <a:t> An.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qua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hai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vui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vẻ</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endParaRPr lang="en-US" sz="45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9205034" y="2791131"/>
            <a:ext cx="900345" cy="900345"/>
            <a:chOff x="4239491" y="7727238"/>
            <a:chExt cx="1111962" cy="1111962"/>
          </a:xfrm>
        </p:grpSpPr>
        <p:sp>
          <p:nvSpPr>
            <p:cNvPr id="15" name="Diamond 14"/>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7" name="TextBox 16"/>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3122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17568" y="1125293"/>
            <a:ext cx="3305684" cy="1118234"/>
          </a:xfrm>
          <a:prstGeom prst="rect">
            <a:avLst/>
          </a:prstGeom>
        </p:spPr>
      </p:pic>
      <p:sp>
        <p:nvSpPr>
          <p:cNvPr id="3" name="TextBox 2"/>
          <p:cNvSpPr txBox="1"/>
          <p:nvPr/>
        </p:nvSpPr>
        <p:spPr>
          <a:xfrm>
            <a:off x="1157189" y="1971509"/>
            <a:ext cx="11591700"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60110" y="1986497"/>
            <a:ext cx="1097082" cy="1021014"/>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10124927" y="2619418"/>
            <a:ext cx="8163073" cy="6324808"/>
          </a:xfrm>
          <a:prstGeom prst="rect">
            <a:avLst/>
          </a:prstGeom>
          <a:noFill/>
        </p:spPr>
        <p:txBody>
          <a:bodyPr wrap="square" rtlCol="0">
            <a:spAutoFit/>
          </a:bodyPr>
          <a:lstStyle/>
          <a:p>
            <a:pPr algn="just">
              <a:lnSpc>
                <a:spcPct val="150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thân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Gần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đây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hay </a:t>
            </a:r>
            <a:r>
              <a:rPr lang="en-US" sz="4500" dirty="0" err="1">
                <a:latin typeface="Times New Roman" panose="02020603050405020304" pitchFamily="18" charset="0"/>
                <a:cs typeface="Times New Roman" panose="02020603050405020304" pitchFamily="18" charset="0"/>
              </a:rPr>
              <a:t>trò</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Hiền</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cảm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bị</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không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nữa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động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gặp</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làm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hòa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gắn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kết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ba</a:t>
            </a:r>
            <a:r>
              <a:rPr lang="en-US" sz="45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9791701" y="2619418"/>
            <a:ext cx="1233572" cy="1210057"/>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62962" y="7857434"/>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60109" y="3089742"/>
            <a:ext cx="9731591" cy="6930557"/>
          </a:xfrm>
          <a:prstGeom prst="rect">
            <a:avLst/>
          </a:prstGeom>
        </p:spPr>
      </p:pic>
    </p:spTree>
    <p:extLst>
      <p:ext uri="{BB962C8B-B14F-4D97-AF65-F5344CB8AC3E}">
        <p14:creationId xmlns:p14="http://schemas.microsoft.com/office/powerpoint/2010/main" val="19910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8" y="2241102"/>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99543" y="2543061"/>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57022" y="3815629"/>
            <a:ext cx="1148097" cy="9895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34757" y="3404424"/>
            <a:ext cx="12363134" cy="2246769"/>
          </a:xfrm>
          <a:prstGeom prst="rect">
            <a:avLst/>
          </a:prstGeom>
          <a:noFill/>
        </p:spPr>
        <p:txBody>
          <a:bodyPr wrap="square" rtlCol="0">
            <a:spAutoFit/>
          </a:bodyPr>
          <a:lstStyle/>
          <a:p>
            <a:pPr>
              <a:lnSpc>
                <a:spcPct val="20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620556" y="6224009"/>
            <a:ext cx="6277851" cy="3248478"/>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Effect>
                      <a14:brightnessContrast contrast="20000"/>
                    </a14:imgEffect>
                  </a14:imgLayer>
                </a14:imgProps>
              </a:ext>
            </a:extLst>
          </a:blip>
          <a:stretch>
            <a:fillRect/>
          </a:stretch>
        </p:blipFill>
        <p:spPr>
          <a:xfrm>
            <a:off x="9377086" y="6224009"/>
            <a:ext cx="7442332" cy="3248478"/>
          </a:xfrm>
          <a:prstGeom prst="rect">
            <a:avLst/>
          </a:prstGeom>
        </p:spPr>
      </p:pic>
    </p:spTree>
    <p:extLst>
      <p:ext uri="{BB962C8B-B14F-4D97-AF65-F5344CB8AC3E}">
        <p14:creationId xmlns:p14="http://schemas.microsoft.com/office/powerpoint/2010/main" val="6201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19150"/>
            <a:ext cx="2762250" cy="1285491"/>
          </a:xfrm>
          <a:prstGeom prst="rect">
            <a:avLst/>
          </a:prstGeom>
        </p:spPr>
      </p:pic>
      <p:sp>
        <p:nvSpPr>
          <p:cNvPr id="3" name="TextBox 2"/>
          <p:cNvSpPr txBox="1"/>
          <p:nvPr/>
        </p:nvSpPr>
        <p:spPr>
          <a:xfrm>
            <a:off x="1559121" y="1878039"/>
            <a:ext cx="13115766"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60112" y="1832398"/>
            <a:ext cx="1044302" cy="878080"/>
            <a:chOff x="3231906" y="5650566"/>
            <a:chExt cx="1021013" cy="107699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3" y="565056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807794"/>
            <a:ext cx="7712943" cy="4589912"/>
          </a:xfrm>
          <a:prstGeom prst="rect">
            <a:avLst/>
          </a:prstGeom>
        </p:spPr>
      </p:pic>
      <p:sp>
        <p:nvSpPr>
          <p:cNvPr id="11" name="TextBox 10"/>
          <p:cNvSpPr txBox="1"/>
          <p:nvPr/>
        </p:nvSpPr>
        <p:spPr>
          <a:xfrm>
            <a:off x="7867650" y="2710480"/>
            <a:ext cx="10420350" cy="4575291"/>
          </a:xfrm>
          <a:prstGeom prst="rect">
            <a:avLst/>
          </a:prstGeom>
          <a:noFill/>
        </p:spPr>
        <p:txBody>
          <a:bodyPr wrap="square" rtlCol="0">
            <a:spAutoFit/>
          </a:bodyPr>
          <a:lstStyle/>
          <a:p>
            <a:pPr algn="just">
              <a:lnSpc>
                <a:spcPct val="105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ngờ</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lấy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xấu</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tỏ</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lỗi</a:t>
            </a:r>
            <a:r>
              <a:rPr lang="en-US" sz="4000" dirty="0">
                <a:latin typeface="Times New Roman" panose="02020603050405020304" pitchFamily="18" charset="0"/>
                <a:cs typeface="Times New Roman" panose="02020603050405020304" pitchFamily="18" charset="0"/>
              </a:rPr>
              <a:t> An.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8117004" y="2585197"/>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
        <p:nvSpPr>
          <p:cNvPr id="17" name="TextBox 16"/>
          <p:cNvSpPr txBox="1"/>
          <p:nvPr/>
        </p:nvSpPr>
        <p:spPr>
          <a:xfrm>
            <a:off x="0" y="7588797"/>
            <a:ext cx="18288000" cy="2636299"/>
          </a:xfrm>
          <a:prstGeom prst="rect">
            <a:avLst/>
          </a:prstGeom>
          <a:noFill/>
        </p:spPr>
        <p:txBody>
          <a:bodyPr wrap="square" rtlCol="0">
            <a:spAutoFit/>
          </a:bodyPr>
          <a:lstStyle/>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=&gt;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kiềm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mình</a:t>
            </a:r>
            <a:endParaRPr lang="en-US" sz="4000" dirty="0">
              <a:solidFill>
                <a:srgbClr val="FF0000"/>
              </a:solidFill>
              <a:latin typeface="Times New Roman" panose="02020603050405020304" pitchFamily="18" charset="0"/>
              <a:cs typeface="Times New Roman" panose="02020603050405020304" pitchFamily="18" charset="0"/>
            </a:endParaRPr>
          </a:p>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vậy</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thấy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tổn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vẻ</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51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16015"/>
            <a:ext cx="3305684" cy="856110"/>
          </a:xfrm>
          <a:prstGeom prst="rect">
            <a:avLst/>
          </a:prstGeom>
        </p:spPr>
      </p:pic>
      <p:sp>
        <p:nvSpPr>
          <p:cNvPr id="3" name="TextBox 2"/>
          <p:cNvSpPr txBox="1"/>
          <p:nvPr/>
        </p:nvSpPr>
        <p:spPr>
          <a:xfrm>
            <a:off x="1389889" y="1650349"/>
            <a:ext cx="12747913"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15399" y="1548649"/>
            <a:ext cx="916246" cy="871995"/>
            <a:chOff x="3231906" y="5613906"/>
            <a:chExt cx="1021013" cy="111365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8244" y="561390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8111400" y="2420644"/>
            <a:ext cx="10176600" cy="3785652"/>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Hiền</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7904222" y="2573174"/>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5"/>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sp>
        <p:nvSpPr>
          <p:cNvPr id="17" name="TextBox 16"/>
          <p:cNvSpPr txBox="1"/>
          <p:nvPr/>
        </p:nvSpPr>
        <p:spPr>
          <a:xfrm>
            <a:off x="0" y="6858176"/>
            <a:ext cx="18288000" cy="3477875"/>
          </a:xfrm>
          <a:prstGeom prst="rect">
            <a:avLst/>
          </a:prstGeom>
          <a:noFill/>
        </p:spPr>
        <p:txBody>
          <a:bodyPr wrap="square" rtlCol="0">
            <a:spAutoFit/>
          </a:bodyPr>
          <a:lstStyle/>
          <a:p>
            <a:pPr marL="571500" indent="-571500" algn="just">
              <a:lnSpc>
                <a:spcPct val="110000"/>
              </a:lnSpc>
              <a:buFont typeface="Symbol" panose="05050102010706020507" pitchFamily="18" charset="2"/>
              <a:buChar char="Þ"/>
            </a:pP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hiểu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còn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 </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thêm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tốt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Hiền</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0" y="2420644"/>
            <a:ext cx="7904222" cy="4437532"/>
          </a:xfrm>
          <a:prstGeom prst="rect">
            <a:avLst/>
          </a:prstGeom>
        </p:spPr>
      </p:pic>
    </p:spTree>
    <p:extLst>
      <p:ext uri="{BB962C8B-B14F-4D97-AF65-F5344CB8AC3E}">
        <p14:creationId xmlns:p14="http://schemas.microsoft.com/office/powerpoint/2010/main" val="23511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0" y="3604276"/>
            <a:ext cx="18288000" cy="4524315"/>
          </a:xfrm>
          <a:prstGeom prst="rect">
            <a:avLst/>
          </a:prstGeom>
          <a:noFill/>
        </p:spPr>
        <p:txBody>
          <a:bodyPr wrap="square" rtlCol="0">
            <a:spAutoFit/>
          </a:bodyPr>
          <a:lstStyle/>
          <a:p>
            <a:pPr algn="just">
              <a:lnSpc>
                <a:spcPct val="200000"/>
              </a:lnSpc>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bè</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đẹp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dẫn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lớn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hơn</a:t>
            </a:r>
            <a:r>
              <a:rPr lang="en-US" sz="48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7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233" t="17730"/>
          <a:stretch/>
        </p:blipFill>
        <p:spPr>
          <a:xfrm>
            <a:off x="0" y="1905466"/>
            <a:ext cx="3464062" cy="1510756"/>
          </a:xfrm>
          <a:prstGeom prst="rect">
            <a:avLst/>
          </a:prstGeom>
        </p:spPr>
      </p:pic>
      <p:sp>
        <p:nvSpPr>
          <p:cNvPr id="3" name="TextBox 2"/>
          <p:cNvSpPr txBox="1"/>
          <p:nvPr/>
        </p:nvSpPr>
        <p:spPr>
          <a:xfrm>
            <a:off x="1212588" y="5765352"/>
            <a:ext cx="16214697" cy="1785104"/>
          </a:xfrm>
          <a:prstGeom prst="rect">
            <a:avLst/>
          </a:prstGeom>
          <a:noFill/>
        </p:spPr>
        <p:txBody>
          <a:bodyPr wrap="square" rtlCol="0">
            <a:spAutoFit/>
          </a:bodyPr>
          <a:lstStyle/>
          <a:p>
            <a:r>
              <a:rPr lang="nl-NL" sz="5500" b="1" dirty="0">
                <a:solidFill>
                  <a:srgbClr val="00B050"/>
                </a:solidFill>
                <a:latin typeface="Times New Roman" panose="02020603050405020304" pitchFamily="18" charset="0"/>
                <a:cs typeface="Times New Roman" panose="02020603050405020304" pitchFamily="18" charset="0"/>
              </a:rPr>
              <a:t>- Chia sẻ việc em đã từng bất hòa với bạn bè và cách giải quyết sự bất hòa đó.</a:t>
            </a:r>
            <a:endParaRPr lang="en-US" sz="5500" b="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12588" y="3609257"/>
            <a:ext cx="14188475" cy="1785104"/>
          </a:xfrm>
          <a:prstGeom prst="rect">
            <a:avLst/>
          </a:prstGeom>
          <a:noFill/>
        </p:spPr>
        <p:txBody>
          <a:bodyPr wrap="square" rtlCol="0">
            <a:spAutoFit/>
          </a:bodyPr>
          <a:lstStyle/>
          <a:p>
            <a:pPr>
              <a:lnSpc>
                <a:spcPct val="200000"/>
              </a:lnSpc>
            </a:pPr>
            <a:r>
              <a:rPr lang="en-US" sz="5500" b="1" dirty="0">
                <a:solidFill>
                  <a:srgbClr val="00B050"/>
                </a:solidFill>
                <a:latin typeface="Times New Roman" panose="02020603050405020304" pitchFamily="18" charset="0"/>
                <a:cs typeface="Times New Roman" panose="02020603050405020304" pitchFamily="18" charset="0"/>
              </a:rPr>
              <a:t>- Qua </a:t>
            </a:r>
            <a:r>
              <a:rPr lang="en-US" sz="5500" b="1" dirty="0" err="1">
                <a:solidFill>
                  <a:srgbClr val="00B050"/>
                </a:solidFill>
                <a:latin typeface="Times New Roman" panose="02020603050405020304" pitchFamily="18" charset="0"/>
                <a:cs typeface="Times New Roman" panose="02020603050405020304" pitchFamily="18" charset="0"/>
              </a:rPr>
              <a:t>tiết</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hôm</a:t>
            </a:r>
            <a:r>
              <a:rPr lang="en-US" sz="5500" b="1" dirty="0">
                <a:solidFill>
                  <a:srgbClr val="00B050"/>
                </a:solidFill>
                <a:latin typeface="Times New Roman" panose="02020603050405020304" pitchFamily="18" charset="0"/>
                <a:cs typeface="Times New Roman" panose="02020603050405020304" pitchFamily="18" charset="0"/>
              </a:rPr>
              <a:t> nay </a:t>
            </a:r>
            <a:r>
              <a:rPr lang="en-US" sz="5500" b="1" dirty="0" err="1">
                <a:solidFill>
                  <a:srgbClr val="00B050"/>
                </a:solidFill>
                <a:latin typeface="Times New Roman" panose="02020603050405020304" pitchFamily="18" charset="0"/>
                <a:cs typeface="Times New Roman" panose="02020603050405020304" pitchFamily="18" charset="0"/>
              </a:rPr>
              <a:t>em</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được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điều</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gì</a:t>
            </a:r>
            <a:r>
              <a:rPr lang="en-US" sz="55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93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3368"/>
            <a:ext cx="12172950" cy="723899"/>
          </a:xfrm>
        </p:spPr>
        <p:txBody>
          <a:bodyPr/>
          <a:lstStyle/>
          <a:p>
            <a:pPr marL="0" indent="0" algn="ctr">
              <a:buNone/>
            </a:pPr>
            <a:r>
              <a:rPr lang="en-US" sz="5000" b="1" dirty="0" err="1">
                <a:latin typeface="Times New Roman" panose="02020603050405020304" pitchFamily="18" charset="0"/>
                <a:cs typeface="Times New Roman" panose="02020603050405020304" pitchFamily="18" charset="0"/>
              </a:rPr>
              <a:t>Chủ</a:t>
            </a:r>
            <a:r>
              <a:rPr lang="en-US" sz="5000" b="1" dirty="0">
                <a:latin typeface="Times New Roman" panose="02020603050405020304" pitchFamily="18" charset="0"/>
                <a:cs typeface="Times New Roman" panose="02020603050405020304" pitchFamily="18" charset="0"/>
              </a:rPr>
              <a:t> </a:t>
            </a:r>
            <a:r>
              <a:rPr lang="en-US" sz="5000" b="1" dirty="0" err="1">
                <a:latin typeface="Times New Roman" panose="02020603050405020304" pitchFamily="18" charset="0"/>
                <a:cs typeface="Times New Roman" panose="02020603050405020304" pitchFamily="18" charset="0"/>
              </a:rPr>
              <a:t>đề</a:t>
            </a:r>
            <a:r>
              <a:rPr lang="en-US" sz="5000" b="1" dirty="0">
                <a:latin typeface="Times New Roman" panose="02020603050405020304" pitchFamily="18" charset="0"/>
                <a:cs typeface="Times New Roman" panose="02020603050405020304" pitchFamily="18" charset="0"/>
              </a:rPr>
              <a:t> 7: XỬ LÍ BẤT HÒA VỚI BẠN BÈ</a:t>
            </a:r>
          </a:p>
          <a:p>
            <a:pPr marL="0" indent="0" algn="ctr">
              <a:buNone/>
            </a:pPr>
            <a:endParaRPr lang="en-US" sz="50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9353550" y="2705101"/>
            <a:ext cx="8934450" cy="7436605"/>
            <a:chOff x="5710581" y="135467"/>
            <a:chExt cx="10160000" cy="10620028"/>
          </a:xfrm>
        </p:grpSpPr>
        <p:sp>
          <p:nvSpPr>
            <p:cNvPr id="8" name="Oval 7"/>
            <p:cNvSpPr/>
            <p:nvPr/>
          </p:nvSpPr>
          <p:spPr>
            <a:xfrm>
              <a:off x="5854515" y="135467"/>
              <a:ext cx="9872134" cy="9872134"/>
            </a:xfrm>
            <a:prstGeom prst="ellipse">
              <a:avLst/>
            </a:prstGeom>
            <a:solidFill>
              <a:schemeClr val="bg1"/>
            </a:solidFill>
            <a:ln w="19050">
              <a:solidFill>
                <a:srgbClr val="FFF8E5"/>
              </a:solidFill>
            </a:ln>
            <a:effectLst>
              <a:glow rad="228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1656"/>
            <a:stretch/>
          </p:blipFill>
          <p:spPr>
            <a:xfrm>
              <a:off x="6864998" y="2167467"/>
              <a:ext cx="7851167" cy="7022130"/>
            </a:xfrm>
            <a:prstGeom prst="ellipse">
              <a:avLst/>
            </a:prstGeom>
            <a:ln>
              <a:noFill/>
            </a:ln>
            <a:effectLst>
              <a:softEdge rad="112500"/>
            </a:effectLst>
          </p:spPr>
        </p:pic>
        <p:sp>
          <p:nvSpPr>
            <p:cNvPr id="10" name="TextBox 9"/>
            <p:cNvSpPr txBox="1"/>
            <p:nvPr/>
          </p:nvSpPr>
          <p:spPr>
            <a:xfrm>
              <a:off x="5710581" y="1100666"/>
              <a:ext cx="10160000" cy="9654829"/>
            </a:xfrm>
            <a:prstGeom prst="rect">
              <a:avLst/>
            </a:prstGeom>
            <a:noFill/>
          </p:spPr>
          <p:txBody>
            <a:bodyPr wrap="square" rtlCol="0">
              <a:prstTxWarp prst="textArchUp">
                <a:avLst/>
              </a:prstTxWarp>
              <a:spAutoFit/>
            </a:bodyPr>
            <a:lstStyle/>
            <a:p>
              <a:pPr algn="ctr"/>
              <a:r>
                <a:rPr lang="en-US" sz="4800" b="1" dirty="0">
                  <a:solidFill>
                    <a:srgbClr val="00B0F0"/>
                  </a:solidFill>
                  <a:latin typeface="UTM Avo" panose="02040603050506020204" pitchFamily="18" charset="0"/>
                </a:rPr>
                <a:t>XỬ LÍ BẤT HÒA VỚI BẠN BÈ</a:t>
              </a:r>
            </a:p>
          </p:txBody>
        </p:sp>
      </p:grpSp>
      <p:sp>
        <p:nvSpPr>
          <p:cNvPr id="6" name="Content Placeholder 1"/>
          <p:cNvSpPr txBox="1">
            <a:spLocks/>
          </p:cNvSpPr>
          <p:nvPr/>
        </p:nvSpPr>
        <p:spPr>
          <a:xfrm>
            <a:off x="-38754" y="3552355"/>
            <a:ext cx="9265734" cy="1529854"/>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5000" b="1" dirty="0">
                <a:solidFill>
                  <a:srgbClr val="FF0000"/>
                </a:solidFill>
                <a:latin typeface="Times New Roman" panose="02020603050405020304" pitchFamily="18" charset="0"/>
                <a:cs typeface="Times New Roman" panose="02020603050405020304" pitchFamily="18" charset="0"/>
              </a:rPr>
              <a:t>BÀI 8: XỬ LÍ BẤT HÒA VỚI BẠN BÈ (T1)</a:t>
            </a:r>
          </a:p>
        </p:txBody>
      </p:sp>
    </p:spTree>
    <p:extLst>
      <p:ext uri="{BB962C8B-B14F-4D97-AF65-F5344CB8AC3E}">
        <p14:creationId xmlns:p14="http://schemas.microsoft.com/office/powerpoint/2010/main" val="18131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64241" y="1871808"/>
            <a:ext cx="9229116"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0" y="3110421"/>
            <a:ext cx="10363200" cy="2169825"/>
          </a:xfrm>
          <a:prstGeom prst="rect">
            <a:avLst/>
          </a:prstGeom>
          <a:noFill/>
        </p:spPr>
        <p:txBody>
          <a:bodyPr wrap="square" rtlCol="0">
            <a:spAutoFit/>
          </a:bodyPr>
          <a:lstStyle/>
          <a:p>
            <a:pPr algn="just">
              <a:lnSpc>
                <a:spcPct val="150000"/>
              </a:lnSpc>
            </a:pP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Quan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sát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và</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nêu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biểu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hiện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của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sự</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bất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hòa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trong</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các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sau</a:t>
            </a:r>
            <a:r>
              <a:rPr lang="en-US" sz="45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0" y="6055614"/>
            <a:ext cx="5156653" cy="409803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tretch>
            <a:fillRect/>
          </a:stretch>
        </p:blipFill>
        <p:spPr>
          <a:xfrm>
            <a:off x="5156654" y="6039151"/>
            <a:ext cx="4748774" cy="4114497"/>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0400708" y="1528434"/>
            <a:ext cx="3766645" cy="4626492"/>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14191679" y="1528435"/>
            <a:ext cx="4096321" cy="4678064"/>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Effect>
                      <a14:brightnessContrast contrast="20000"/>
                    </a14:imgEffect>
                  </a14:imgLayer>
                </a14:imgProps>
              </a:ext>
            </a:extLst>
          </a:blip>
          <a:stretch>
            <a:fillRect/>
          </a:stretch>
        </p:blipFill>
        <p:spPr>
          <a:xfrm>
            <a:off x="9942936" y="6154926"/>
            <a:ext cx="8345064" cy="4132074"/>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rcRect l="7143" t="14237"/>
          <a:stretch/>
        </p:blipFill>
        <p:spPr>
          <a:xfrm>
            <a:off x="0" y="871033"/>
            <a:ext cx="3305684" cy="1523971"/>
          </a:xfrm>
          <a:prstGeom prst="rect">
            <a:avLst/>
          </a:prstGeom>
        </p:spPr>
      </p:pic>
      <p:sp>
        <p:nvSpPr>
          <p:cNvPr id="15" name="TextBox 9"/>
          <p:cNvSpPr txBox="1"/>
          <p:nvPr/>
        </p:nvSpPr>
        <p:spPr>
          <a:xfrm>
            <a:off x="5007639" y="220384"/>
            <a:ext cx="10171436" cy="889282"/>
          </a:xfrm>
          <a:prstGeom prst="rect">
            <a:avLst/>
          </a:prstGeom>
        </p:spPr>
        <p:txBody>
          <a:bodyPr wrap="square" lIns="0" tIns="0" rIns="0" bIns="0" rtlCol="0" anchor="t">
            <a:spAutoFit/>
          </a:bodyPr>
          <a:lstStyle/>
          <a:p>
            <a:pPr defTabSz="914445">
              <a:lnSpc>
                <a:spcPts val="3359"/>
              </a:lnSpc>
              <a:defRPr/>
            </a:pPr>
            <a:r>
              <a:rPr lang="en-US" sz="4200" b="1" dirty="0">
                <a:solidFill>
                  <a:prstClr val="black"/>
                </a:solidFill>
                <a:latin typeface="Times New Roman" panose="02020603050405020304" pitchFamily="18" charset="0"/>
                <a:cs typeface="Times New Roman" panose="02020603050405020304" pitchFamily="18" charset="0"/>
              </a:rPr>
              <a:t>  </a:t>
            </a:r>
          </a:p>
          <a:p>
            <a:pPr defTabSz="914445">
              <a:lnSpc>
                <a:spcPts val="3359"/>
              </a:lnSpc>
              <a:defRPr/>
            </a:pPr>
            <a:r>
              <a:rPr lang="en-US" sz="4200" b="1" dirty="0">
                <a:solidFill>
                  <a:prstClr val="black"/>
                </a:solidFill>
                <a:latin typeface="Times New Roman" panose="02020603050405020304" pitchFamily="18" charset="0"/>
                <a:cs typeface="Times New Roman" panose="02020603050405020304" pitchFamily="18" charset="0"/>
              </a:rPr>
              <a:t> </a:t>
            </a:r>
            <a:r>
              <a:rPr lang="en-US" sz="4200" b="1" u="sng" dirty="0" err="1">
                <a:solidFill>
                  <a:prstClr val="black"/>
                </a:solidFill>
                <a:latin typeface="Times New Roman" panose="02020603050405020304" pitchFamily="18" charset="0"/>
                <a:cs typeface="Times New Roman" panose="02020603050405020304" pitchFamily="18" charset="0"/>
              </a:rPr>
              <a:t>Đạo</a:t>
            </a:r>
            <a:r>
              <a:rPr lang="en-US" sz="4200" b="1" u="sng" dirty="0">
                <a:solidFill>
                  <a:prstClr val="black"/>
                </a:solidFill>
                <a:latin typeface="Times New Roman" panose="02020603050405020304" pitchFamily="18" charset="0"/>
                <a:cs typeface="Times New Roman" panose="02020603050405020304" pitchFamily="18" charset="0"/>
              </a:rPr>
              <a:t> </a:t>
            </a:r>
            <a:r>
              <a:rPr lang="en-US" sz="4200" b="1" u="sng" dirty="0" err="1">
                <a:solidFill>
                  <a:prstClr val="black"/>
                </a:solidFill>
                <a:latin typeface="Times New Roman" panose="02020603050405020304" pitchFamily="18" charset="0"/>
                <a:cs typeface="Times New Roman" panose="02020603050405020304" pitchFamily="18" charset="0"/>
              </a:rPr>
              <a:t>đức</a:t>
            </a:r>
            <a:r>
              <a:rPr lang="en-US" sz="4200" b="1" u="sng" dirty="0">
                <a:solidFill>
                  <a:prstClr val="black"/>
                </a:solidFill>
                <a:latin typeface="Times New Roman" panose="02020603050405020304" pitchFamily="18" charset="0"/>
                <a:cs typeface="Times New Roman" panose="02020603050405020304" pitchFamily="18" charset="0"/>
              </a:rPr>
              <a:t>:</a:t>
            </a:r>
            <a:r>
              <a:rPr lang="en-US" sz="4200" b="1" dirty="0">
                <a:solidFill>
                  <a:prstClr val="black"/>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Xử</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lí</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bất</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hòa</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với</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bạn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bè</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Tiết</a:t>
            </a:r>
            <a:r>
              <a:rPr lang="en-US" sz="4200" b="1" dirty="0">
                <a:solidFill>
                  <a:srgbClr val="FF0000"/>
                </a:solidFill>
                <a:latin typeface="Times New Roman" panose="02020603050405020304" pitchFamily="18" charset="0"/>
                <a:cs typeface="Times New Roman" panose="02020603050405020304" pitchFamily="18" charset="0"/>
              </a:rPr>
              <a:t> 1)</a:t>
            </a:r>
            <a:endParaRPr lang="en-US" sz="4200" b="1" u="sng"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4"/>
          <a:stretch>
            <a:fillRect/>
          </a:stretch>
        </p:blipFill>
        <p:spPr>
          <a:xfrm>
            <a:off x="341572" y="2141624"/>
            <a:ext cx="1021013" cy="1028748"/>
          </a:xfrm>
          <a:prstGeom prst="rect">
            <a:avLst/>
          </a:prstGeom>
        </p:spPr>
      </p:pic>
    </p:spTree>
    <p:extLst>
      <p:ext uri="{BB962C8B-B14F-4D97-AF65-F5344CB8AC3E}">
        <p14:creationId xmlns:p14="http://schemas.microsoft.com/office/powerpoint/2010/main" val="30037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650856"/>
            <a:ext cx="3305684" cy="1755155"/>
          </a:xfrm>
          <a:prstGeom prst="rect">
            <a:avLst/>
          </a:prstGeom>
        </p:spPr>
      </p:pic>
      <p:sp>
        <p:nvSpPr>
          <p:cNvPr id="6" name="TextBox 5"/>
          <p:cNvSpPr txBox="1"/>
          <p:nvPr/>
        </p:nvSpPr>
        <p:spPr>
          <a:xfrm>
            <a:off x="1137758" y="188003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035710"/>
            <a:ext cx="1021013" cy="1028748"/>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064458"/>
            <a:ext cx="9383383" cy="7222542"/>
          </a:xfrm>
          <a:prstGeom prst="rect">
            <a:avLst/>
          </a:prstGeom>
        </p:spPr>
      </p:pic>
      <p:sp>
        <p:nvSpPr>
          <p:cNvPr id="14" name="TextBox 13"/>
          <p:cNvSpPr txBox="1"/>
          <p:nvPr/>
        </p:nvSpPr>
        <p:spPr>
          <a:xfrm>
            <a:off x="9383383" y="2820828"/>
            <a:ext cx="8901473"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Hai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đang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tranh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luận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nhau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phải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những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gì</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hai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a:t>
            </a:r>
          </a:p>
        </p:txBody>
      </p:sp>
      <p:sp>
        <p:nvSpPr>
          <p:cNvPr id="7" name="TextBox 9"/>
          <p:cNvSpPr txBox="1"/>
          <p:nvPr/>
        </p:nvSpPr>
        <p:spPr>
          <a:xfrm>
            <a:off x="5007639" y="220384"/>
            <a:ext cx="10171436" cy="889282"/>
          </a:xfrm>
          <a:prstGeom prst="rect">
            <a:avLst/>
          </a:prstGeom>
        </p:spPr>
        <p:txBody>
          <a:bodyPr wrap="square" lIns="0" tIns="0" rIns="0" bIns="0" rtlCol="0" anchor="t">
            <a:spAutoFit/>
          </a:bodyPr>
          <a:lstStyle/>
          <a:p>
            <a:pPr defTabSz="914445">
              <a:lnSpc>
                <a:spcPts val="3359"/>
              </a:lnSpc>
              <a:defRPr/>
            </a:pPr>
            <a:r>
              <a:rPr lang="en-US" sz="4200" b="1" dirty="0">
                <a:solidFill>
                  <a:prstClr val="black"/>
                </a:solidFill>
                <a:latin typeface="Times New Roman" panose="02020603050405020304" pitchFamily="18" charset="0"/>
                <a:cs typeface="Times New Roman" panose="02020603050405020304" pitchFamily="18" charset="0"/>
              </a:rPr>
              <a:t>  </a:t>
            </a:r>
          </a:p>
          <a:p>
            <a:pPr defTabSz="914445">
              <a:lnSpc>
                <a:spcPts val="3359"/>
              </a:lnSpc>
              <a:defRPr/>
            </a:pPr>
            <a:r>
              <a:rPr lang="en-US" sz="4200" b="1" dirty="0">
                <a:solidFill>
                  <a:prstClr val="black"/>
                </a:solidFill>
                <a:latin typeface="Times New Roman" panose="02020603050405020304" pitchFamily="18" charset="0"/>
                <a:cs typeface="Times New Roman" panose="02020603050405020304" pitchFamily="18" charset="0"/>
              </a:rPr>
              <a:t> </a:t>
            </a:r>
            <a:r>
              <a:rPr lang="en-US" sz="4200" b="1" u="sng" dirty="0" err="1">
                <a:solidFill>
                  <a:prstClr val="black"/>
                </a:solidFill>
                <a:latin typeface="Times New Roman" panose="02020603050405020304" pitchFamily="18" charset="0"/>
                <a:cs typeface="Times New Roman" panose="02020603050405020304" pitchFamily="18" charset="0"/>
              </a:rPr>
              <a:t>Đạo</a:t>
            </a:r>
            <a:r>
              <a:rPr lang="en-US" sz="4200" b="1" u="sng" dirty="0">
                <a:solidFill>
                  <a:prstClr val="black"/>
                </a:solidFill>
                <a:latin typeface="Times New Roman" panose="02020603050405020304" pitchFamily="18" charset="0"/>
                <a:cs typeface="Times New Roman" panose="02020603050405020304" pitchFamily="18" charset="0"/>
              </a:rPr>
              <a:t> </a:t>
            </a:r>
            <a:r>
              <a:rPr lang="en-US" sz="4200" b="1" u="sng" dirty="0" err="1">
                <a:solidFill>
                  <a:prstClr val="black"/>
                </a:solidFill>
                <a:latin typeface="Times New Roman" panose="02020603050405020304" pitchFamily="18" charset="0"/>
                <a:cs typeface="Times New Roman" panose="02020603050405020304" pitchFamily="18" charset="0"/>
              </a:rPr>
              <a:t>đức</a:t>
            </a:r>
            <a:r>
              <a:rPr lang="en-US" sz="4200" b="1" u="sng" dirty="0">
                <a:solidFill>
                  <a:prstClr val="black"/>
                </a:solidFill>
                <a:latin typeface="Times New Roman" panose="02020603050405020304" pitchFamily="18" charset="0"/>
                <a:cs typeface="Times New Roman" panose="02020603050405020304" pitchFamily="18" charset="0"/>
              </a:rPr>
              <a:t>:</a:t>
            </a:r>
            <a:r>
              <a:rPr lang="en-US" sz="4200" b="1" dirty="0">
                <a:solidFill>
                  <a:prstClr val="black"/>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Xử</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lí</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bất</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hòa</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với</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bạn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bè</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Tiết</a:t>
            </a:r>
            <a:r>
              <a:rPr lang="en-US" sz="4200" b="1" dirty="0">
                <a:solidFill>
                  <a:srgbClr val="FF0000"/>
                </a:solidFill>
                <a:latin typeface="Times New Roman" panose="02020603050405020304" pitchFamily="18" charset="0"/>
                <a:cs typeface="Times New Roman" panose="02020603050405020304" pitchFamily="18" charset="0"/>
              </a:rPr>
              <a:t> 1)</a:t>
            </a:r>
            <a:endParaRPr lang="en-US" sz="4200" b="1" u="sng"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3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68260"/>
            <a:ext cx="3305684" cy="1755155"/>
          </a:xfrm>
          <a:prstGeom prst="rect">
            <a:avLst/>
          </a:prstGeom>
        </p:spPr>
      </p:pic>
      <p:sp>
        <p:nvSpPr>
          <p:cNvPr id="6" name="TextBox 5"/>
          <p:cNvSpPr txBox="1"/>
          <p:nvPr/>
        </p:nvSpPr>
        <p:spPr>
          <a:xfrm>
            <a:off x="1137758" y="203120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207912"/>
            <a:ext cx="1021013" cy="1028748"/>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413370"/>
            <a:ext cx="9353550" cy="6873629"/>
          </a:xfrm>
          <a:prstGeom prst="rect">
            <a:avLst/>
          </a:prstGeom>
        </p:spPr>
      </p:pic>
      <p:sp>
        <p:nvSpPr>
          <p:cNvPr id="15" name="TextBox 14"/>
          <p:cNvSpPr txBox="1"/>
          <p:nvPr/>
        </p:nvSpPr>
        <p:spPr>
          <a:xfrm>
            <a:off x="9353550" y="3392338"/>
            <a:ext cx="8934450" cy="6440225"/>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ngắn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được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Nhưng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vẫn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48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07191"/>
            <a:ext cx="3305684" cy="1755155"/>
          </a:xfrm>
          <a:prstGeom prst="rect">
            <a:avLst/>
          </a:prstGeom>
        </p:spPr>
      </p:pic>
      <p:sp>
        <p:nvSpPr>
          <p:cNvPr id="6" name="TextBox 5"/>
          <p:cNvSpPr txBox="1"/>
          <p:nvPr/>
        </p:nvSpPr>
        <p:spPr>
          <a:xfrm>
            <a:off x="1241673" y="209011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05486" y="2352838"/>
            <a:ext cx="1021013" cy="1028748"/>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0" y="3296933"/>
            <a:ext cx="9154760" cy="6990067"/>
          </a:xfrm>
          <a:prstGeom prst="rect">
            <a:avLst/>
          </a:prstGeom>
        </p:spPr>
      </p:pic>
      <p:sp>
        <p:nvSpPr>
          <p:cNvPr id="14" name="TextBox 13"/>
          <p:cNvSpPr txBox="1"/>
          <p:nvPr/>
        </p:nvSpPr>
        <p:spPr>
          <a:xfrm>
            <a:off x="9154760" y="3269694"/>
            <a:ext cx="8951358" cy="7017306"/>
          </a:xfrm>
          <a:prstGeom prst="rect">
            <a:avLst/>
          </a:prstGeom>
          <a:noFill/>
        </p:spPr>
        <p:txBody>
          <a:bodyPr wrap="square" rtlCol="0">
            <a:spAutoFit/>
          </a:bodyPr>
          <a:lstStyle/>
          <a:p>
            <a:pPr algn="just">
              <a:lnSpc>
                <a:spcPct val="150000"/>
              </a:lnSpc>
            </a:pPr>
            <a:r>
              <a:rPr lang="en-US" sz="6000" dirty="0">
                <a:solidFill>
                  <a:srgbClr val="002060"/>
                </a:solidFill>
                <a:latin typeface="Times New Roman" panose="02020603050405020304" pitchFamily="18" charset="0"/>
                <a:cs typeface="Times New Roman" panose="02020603050405020304" pitchFamily="18" charset="0"/>
              </a:rPr>
              <a:t>=&gt;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nữ</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cho</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rằng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nhưng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khẳng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định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mình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không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dẫn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việc</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hai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bất</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hòa</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nhau</a:t>
            </a:r>
            <a:r>
              <a:rPr lang="en-US" sz="6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90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20737"/>
            <a:ext cx="3305684" cy="1755155"/>
          </a:xfrm>
          <a:prstGeom prst="rect">
            <a:avLst/>
          </a:prstGeom>
        </p:spPr>
      </p:pic>
      <p:sp>
        <p:nvSpPr>
          <p:cNvPr id="6" name="TextBox 5"/>
          <p:cNvSpPr txBox="1"/>
          <p:nvPr/>
        </p:nvSpPr>
        <p:spPr>
          <a:xfrm>
            <a:off x="1251338" y="191628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0" y="3136650"/>
            <a:ext cx="10153650" cy="7150350"/>
          </a:xfrm>
          <a:prstGeom prst="rect">
            <a:avLst/>
          </a:prstGeom>
        </p:spPr>
      </p:pic>
      <p:sp>
        <p:nvSpPr>
          <p:cNvPr id="14" name="TextBox 13"/>
          <p:cNvSpPr txBox="1"/>
          <p:nvPr/>
        </p:nvSpPr>
        <p:spPr>
          <a:xfrm>
            <a:off x="10382250" y="3771028"/>
            <a:ext cx="7753350" cy="5170646"/>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bảo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ghét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vì</a:t>
            </a:r>
            <a:r>
              <a:rPr lang="en-US" sz="5500" dirty="0">
                <a:solidFill>
                  <a:srgbClr val="002060"/>
                </a:solidFill>
                <a:latin typeface="Times New Roman" panose="02020603050405020304" pitchFamily="18" charset="0"/>
                <a:cs typeface="Times New Roman" panose="02020603050405020304" pitchFamily="18" charset="0"/>
              </a:rPr>
              <a:t> hay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xấu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ấy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6"/>
          <a:stretch>
            <a:fillRect/>
          </a:stretch>
        </p:blipFill>
        <p:spPr>
          <a:xfrm>
            <a:off x="631829" y="2234371"/>
            <a:ext cx="1021013" cy="1028748"/>
          </a:xfrm>
          <a:prstGeom prst="rect">
            <a:avLst/>
          </a:prstGeom>
        </p:spPr>
      </p:pic>
    </p:spTree>
    <p:extLst>
      <p:ext uri="{BB962C8B-B14F-4D97-AF65-F5344CB8AC3E}">
        <p14:creationId xmlns:p14="http://schemas.microsoft.com/office/powerpoint/2010/main" val="16969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406239"/>
            <a:ext cx="3305684" cy="968485"/>
          </a:xfrm>
          <a:prstGeom prst="rect">
            <a:avLst/>
          </a:prstGeom>
        </p:spPr>
      </p:pic>
      <p:sp>
        <p:nvSpPr>
          <p:cNvPr id="6" name="TextBox 5"/>
          <p:cNvSpPr txBox="1"/>
          <p:nvPr/>
        </p:nvSpPr>
        <p:spPr>
          <a:xfrm>
            <a:off x="983989" y="1701558"/>
            <a:ext cx="9074411"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49120" y="2057805"/>
            <a:ext cx="1021013" cy="1028748"/>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232586"/>
            <a:ext cx="10706100" cy="7054415"/>
          </a:xfrm>
          <a:prstGeom prst="rect">
            <a:avLst/>
          </a:prstGeom>
        </p:spPr>
      </p:pic>
      <p:sp>
        <p:nvSpPr>
          <p:cNvPr id="14" name="TextBox 13"/>
          <p:cNvSpPr txBox="1"/>
          <p:nvPr/>
        </p:nvSpPr>
        <p:spPr>
          <a:xfrm>
            <a:off x="10859576" y="2394055"/>
            <a:ext cx="7159729"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cặp</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còn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ra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thật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gãy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thước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kẻ</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của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Huệ</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Đây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hành</a:t>
            </a:r>
            <a:r>
              <a:rPr lang="en-US" sz="5500" dirty="0">
                <a:solidFill>
                  <a:srgbClr val="002060"/>
                </a:solidFill>
                <a:latin typeface="Times New Roman" panose="02020603050405020304" pitchFamily="18" charset="0"/>
                <a:cs typeface="Times New Roman" panose="02020603050405020304" pitchFamily="18" charset="0"/>
              </a:rPr>
              <a:t> vi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dối</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0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1555525"/>
            <a:ext cx="3305684" cy="1376777"/>
          </a:xfrm>
          <a:prstGeom prst="rect">
            <a:avLst/>
          </a:prstGeom>
        </p:spPr>
      </p:pic>
      <p:sp>
        <p:nvSpPr>
          <p:cNvPr id="6" name="TextBox 5"/>
          <p:cNvSpPr txBox="1"/>
          <p:nvPr/>
        </p:nvSpPr>
        <p:spPr>
          <a:xfrm>
            <a:off x="1250689" y="2718614"/>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12688" y="2932303"/>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3062600" y="4989799"/>
            <a:ext cx="12897836" cy="2123658"/>
          </a:xfrm>
          <a:prstGeom prst="rect">
            <a:avLst/>
          </a:prstGeom>
          <a:noFill/>
        </p:spPr>
        <p:txBody>
          <a:bodyPr wrap="square" rtlCol="0">
            <a:spAutoFit/>
          </a:bodyPr>
          <a:lstStyle/>
          <a:p>
            <a:pPr algn="just">
              <a:lnSpc>
                <a:spcPct val="150000"/>
              </a:lnSpc>
            </a:pPr>
            <a:r>
              <a:rPr lang="en-US" sz="4400" b="1" dirty="0" err="1">
                <a:solidFill>
                  <a:schemeClr val="accent5">
                    <a:lumMod val="50000"/>
                  </a:schemeClr>
                </a:solidFill>
                <a:latin typeface="Arial" panose="020B0604020202020204" pitchFamily="34" charset="0"/>
                <a:cs typeface="Arial" panose="020B0604020202020204" pitchFamily="34" charset="0"/>
              </a:rPr>
              <a:t>Ngoài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ra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em</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còn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biết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những</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biểu</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hiện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bất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hòa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nào</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khác</a:t>
            </a:r>
            <a:r>
              <a:rPr lang="en-US" sz="4400" b="1" dirty="0">
                <a:solidFill>
                  <a:schemeClr val="accent5">
                    <a:lumMod val="50000"/>
                  </a:schemeClr>
                </a:solidFill>
                <a:latin typeface="Arial" panose="020B0604020202020204" pitchFamily="34" charset="0"/>
                <a:cs typeface="Arial" panose="020B0604020202020204" pitchFamily="34" charset="0"/>
              </a:rPr>
              <a:t>?</a:t>
            </a:r>
            <a:endParaRPr lang="vi-VN"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2" descr="Tổng hợp những câu hỏi test sự sáng tạo siêu hay - BYTUO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1" t="7273" r="51306" b="6909"/>
          <a:stretch/>
        </p:blipFill>
        <p:spPr bwMode="auto">
          <a:xfrm>
            <a:off x="923195" y="4989799"/>
            <a:ext cx="1655245" cy="186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1070</Words>
  <Application>Microsoft Office PowerPoint</Application>
  <PresentationFormat>Custom</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Symbol</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81</cp:revision>
  <dcterms:created xsi:type="dcterms:W3CDTF">2022-06-02T13:51:01Z</dcterms:created>
  <dcterms:modified xsi:type="dcterms:W3CDTF">2025-03-21T05:48:36Z</dcterms:modified>
</cp:coreProperties>
</file>