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82" r:id="rId2"/>
    <p:sldId id="287" r:id="rId3"/>
    <p:sldId id="281" r:id="rId4"/>
    <p:sldId id="451" r:id="rId5"/>
    <p:sldId id="290" r:id="rId6"/>
    <p:sldId id="454" r:id="rId7"/>
    <p:sldId id="455"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112" d="100"/>
          <a:sy n="112" d="100"/>
        </p:scale>
        <p:origin x="6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4726E-2661-4DEE-BD5C-C567D2448EA4}"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396EB-5A0C-48B7-B699-6E57A74D4EDD}" type="slidenum">
              <a:rPr lang="en-US" smtClean="0"/>
              <a:t>‹#›</a:t>
            </a:fld>
            <a:endParaRPr lang="en-US"/>
          </a:p>
        </p:txBody>
      </p:sp>
    </p:spTree>
    <p:extLst>
      <p:ext uri="{BB962C8B-B14F-4D97-AF65-F5344CB8AC3E}">
        <p14:creationId xmlns:p14="http://schemas.microsoft.com/office/powerpoint/2010/main" val="122622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B33D-5BDE-4682-9957-13DEF00321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02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96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C5494-7BA9-4E43-84E4-B3E60383FF3B}"/>
              </a:ext>
            </a:extLst>
          </p:cNvPr>
          <p:cNvSpPr>
            <a:spLocks noGrp="1"/>
          </p:cNvSpPr>
          <p:nvPr>
            <p:ph type="dt" sz="half" idx="10"/>
          </p:nvPr>
        </p:nvSpPr>
        <p:spPr>
          <a:xfrm>
            <a:off x="838200" y="6356350"/>
            <a:ext cx="2743200" cy="365125"/>
          </a:xfrm>
          <a:prstGeom prst="rect">
            <a:avLst/>
          </a:prstGeom>
        </p:spPr>
        <p:txBody>
          <a:bodyPr/>
          <a:lstStyle/>
          <a:p>
            <a:fld id="{90468109-80EF-4F72-B322-B2CBDB0D1E45}" type="datetimeFigureOut">
              <a:rPr lang="en-US" smtClean="0"/>
              <a:t>3/19/2025</a:t>
            </a:fld>
            <a:endParaRPr lang="en-US"/>
          </a:p>
        </p:txBody>
      </p:sp>
      <p:sp>
        <p:nvSpPr>
          <p:cNvPr id="3" name="Footer Placeholder 2">
            <a:extLst>
              <a:ext uri="{FF2B5EF4-FFF2-40B4-BE49-F238E27FC236}">
                <a16:creationId xmlns:a16="http://schemas.microsoft.com/office/drawing/2014/main" id="{70B67EB6-8724-430E-96C9-7DFB7D4FC3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A9D9D28-9C38-4DFA-A6B0-BCD03C6B9E8C}"/>
              </a:ext>
            </a:extLst>
          </p:cNvPr>
          <p:cNvSpPr>
            <a:spLocks noGrp="1"/>
          </p:cNvSpPr>
          <p:nvPr>
            <p:ph type="sldNum" sz="quarter" idx="12"/>
          </p:nvPr>
        </p:nvSpPr>
        <p:spPr>
          <a:xfrm>
            <a:off x="8610600" y="6356350"/>
            <a:ext cx="2743200" cy="365125"/>
          </a:xfrm>
          <a:prstGeom prst="rect">
            <a:avLst/>
          </a:prstGeom>
        </p:spPr>
        <p:txBody>
          <a:bodyPr/>
          <a:lstStyle/>
          <a:p>
            <a:fld id="{2AAAF18D-9894-43AE-8E66-28BB0C14E9EA}" type="slidenum">
              <a:rPr lang="en-US" smtClean="0"/>
              <a:t>‹#›</a:t>
            </a:fld>
            <a:endParaRPr lang="en-US"/>
          </a:p>
        </p:txBody>
      </p:sp>
    </p:spTree>
    <p:extLst>
      <p:ext uri="{BB962C8B-B14F-4D97-AF65-F5344CB8AC3E}">
        <p14:creationId xmlns:p14="http://schemas.microsoft.com/office/powerpoint/2010/main" val="285042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440880230"/>
      </p:ext>
    </p:extLst>
  </p:cSld>
  <p:clrMap bg1="lt1" tx1="dk1" bg2="lt2" tx2="dk2" accent1="accent1" accent2="accent2" accent3="accent3" accent4="accent4" accent5="accent5" accent6="accent6" hlink="hlink" folHlink="folHlink"/>
  <p:sldLayoutIdLst>
    <p:sldLayoutId id="2147483661" r:id="rId1"/>
    <p:sldLayoutId id="2147483765"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A6515BC-51DD-1D65-CAF6-29A2A4F1D1BF}"/>
              </a:ext>
            </a:extLst>
          </p:cNvPr>
          <p:cNvGrpSpPr/>
          <p:nvPr/>
        </p:nvGrpSpPr>
        <p:grpSpPr>
          <a:xfrm>
            <a:off x="568430" y="593839"/>
            <a:ext cx="7385400" cy="6533185"/>
            <a:chOff x="4378430" y="1354027"/>
            <a:chExt cx="7539310" cy="6533185"/>
          </a:xfrm>
        </p:grpSpPr>
        <p:pic>
          <p:nvPicPr>
            <p:cNvPr id="10" name="图片 9">
              <a:extLst>
                <a:ext uri="{FF2B5EF4-FFF2-40B4-BE49-F238E27FC236}">
                  <a16:creationId xmlns:a16="http://schemas.microsoft.com/office/drawing/2014/main" id="{32F42F9D-6EA9-4E7F-DADD-E444D66137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78430" y="1354027"/>
              <a:ext cx="7539310" cy="6533185"/>
            </a:xfrm>
            <a:prstGeom prst="rect">
              <a:avLst/>
            </a:prstGeom>
          </p:spPr>
        </p:pic>
        <p:sp>
          <p:nvSpPr>
            <p:cNvPr id="8" name="文本框 7">
              <a:extLst>
                <a:ext uri="{FF2B5EF4-FFF2-40B4-BE49-F238E27FC236}">
                  <a16:creationId xmlns:a16="http://schemas.microsoft.com/office/drawing/2014/main" id="{CA0B8116-8A2D-EDFF-DD31-2A61D9C65E05}"/>
                </a:ext>
              </a:extLst>
            </p:cNvPr>
            <p:cNvSpPr txBox="1"/>
            <p:nvPr/>
          </p:nvSpPr>
          <p:spPr>
            <a:xfrm>
              <a:off x="5639473" y="3646658"/>
              <a:ext cx="5017223"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black">
                      <a:lumMod val="65000"/>
                      <a:lumOff val="35000"/>
                    </a:prstClr>
                  </a:solidFill>
                  <a:effectLst/>
                  <a:uLnTx/>
                  <a:uFillTx/>
                  <a:latin typeface="Cambria" panose="02040503050406030204" pitchFamily="18" charset="0"/>
                  <a:ea typeface="Cambria" panose="02040503050406030204" pitchFamily="18" charset="0"/>
                  <a:sym typeface="Arial" panose="020B0604020202020204" pitchFamily="34" charset="0"/>
                </a:rPr>
                <a:t>KHỞI ĐỘNG</a:t>
              </a:r>
              <a:endParaRPr kumimoji="0" lang="zh-CN" altLang="en-US" sz="8800" b="1" i="0" u="none" strike="noStrike" kern="1200" cap="none" spc="0" normalizeH="0" baseline="0" noProof="0" dirty="0">
                <a:ln>
                  <a:noFill/>
                </a:ln>
                <a:solidFill>
                  <a:prstClr val="black">
                    <a:lumMod val="65000"/>
                    <a:lumOff val="35000"/>
                  </a:prstClr>
                </a:solidFill>
                <a:effectLst/>
                <a:uLnTx/>
                <a:uFillTx/>
                <a:latin typeface="Cambria" panose="02040503050406030204" pitchFamily="18" charset="0"/>
                <a:ea typeface="思源黑体 CN Normal" panose="020B0400000000000000" pitchFamily="34" charset="-122"/>
                <a:sym typeface="Arial" panose="020B0604020202020204" pitchFamily="34" charset="0"/>
              </a:endParaRPr>
            </a:p>
          </p:txBody>
        </p:sp>
      </p:grpSp>
      <p:pic>
        <p:nvPicPr>
          <p:cNvPr id="13" name="图片 12">
            <a:extLst>
              <a:ext uri="{FF2B5EF4-FFF2-40B4-BE49-F238E27FC236}">
                <a16:creationId xmlns:a16="http://schemas.microsoft.com/office/drawing/2014/main" id="{8376C69C-622B-6B55-FC8A-2F1949417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2192" y="2044430"/>
            <a:ext cx="4484848" cy="4484848"/>
          </a:xfrm>
          <a:prstGeom prst="rect">
            <a:avLst/>
          </a:prstGeom>
        </p:spPr>
      </p:pic>
      <p:grpSp>
        <p:nvGrpSpPr>
          <p:cNvPr id="7" name="组合 6">
            <a:extLst>
              <a:ext uri="{FF2B5EF4-FFF2-40B4-BE49-F238E27FC236}">
                <a16:creationId xmlns:a16="http://schemas.microsoft.com/office/drawing/2014/main" id="{00B8DFE4-8CAD-BC2F-5CF5-94C4EEB85847}"/>
              </a:ext>
            </a:extLst>
          </p:cNvPr>
          <p:cNvGrpSpPr/>
          <p:nvPr/>
        </p:nvGrpSpPr>
        <p:grpSpPr>
          <a:xfrm>
            <a:off x="3004457" y="246355"/>
            <a:ext cx="5428342" cy="1592339"/>
            <a:chOff x="3004457" y="246355"/>
            <a:chExt cx="5428342" cy="1592339"/>
          </a:xfrm>
        </p:grpSpPr>
        <p:sp>
          <p:nvSpPr>
            <p:cNvPr id="5" name="文本框 4">
              <a:extLst>
                <a:ext uri="{FF2B5EF4-FFF2-40B4-BE49-F238E27FC236}">
                  <a16:creationId xmlns:a16="http://schemas.microsoft.com/office/drawing/2014/main" id="{D31A7B97-EBA6-2395-5BAF-18EA929F2E90}"/>
                </a:ext>
              </a:extLst>
            </p:cNvPr>
            <p:cNvSpPr txBox="1"/>
            <p:nvPr/>
          </p:nvSpPr>
          <p:spPr>
            <a:xfrm>
              <a:off x="4666342" y="246355"/>
              <a:ext cx="267062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FF5D5D"/>
                  </a:solidFill>
                  <a:effectLst/>
                  <a:uLnTx/>
                  <a:uFillTx/>
                  <a:latin typeface="Cambria" panose="02040503050406030204" pitchFamily="18" charset="0"/>
                  <a:ea typeface="Cambria" panose="02040503050406030204" pitchFamily="18" charset="0"/>
                  <a:sym typeface="Arial" panose="020B0604020202020204" pitchFamily="34" charset="0"/>
                </a:rPr>
                <a:t>01</a:t>
              </a:r>
              <a:endParaRPr kumimoji="0" lang="zh-CN" altLang="en-US" sz="7200" b="1" i="0" u="none" strike="noStrike" kern="1200" cap="none" spc="0" normalizeH="0" baseline="0" noProof="0" dirty="0">
                <a:ln>
                  <a:noFill/>
                </a:ln>
                <a:solidFill>
                  <a:srgbClr val="FF5D5D"/>
                </a:solidFill>
                <a:effectLst/>
                <a:uLnTx/>
                <a:uFillTx/>
                <a:latin typeface="Cambria" panose="02040503050406030204" pitchFamily="18" charset="0"/>
                <a:ea typeface="胡晓波真帅体" panose="02010600030101010101" pitchFamily="2" charset="-122"/>
                <a:sym typeface="Arial" panose="020B0604020202020204" pitchFamily="34" charset="0"/>
              </a:endParaRPr>
            </a:p>
          </p:txBody>
        </p:sp>
        <p:pic>
          <p:nvPicPr>
            <p:cNvPr id="6" name="图片 5" descr="形状&#10;&#10;中度可信度描述已自动生成">
              <a:extLst>
                <a:ext uri="{FF2B5EF4-FFF2-40B4-BE49-F238E27FC236}">
                  <a16:creationId xmlns:a16="http://schemas.microsoft.com/office/drawing/2014/main" id="{49F235CD-930F-A869-62CB-D75417DC51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004457" y="1005450"/>
              <a:ext cx="5428342" cy="833244"/>
            </a:xfrm>
            <a:prstGeom prst="rect">
              <a:avLst/>
            </a:prstGeom>
          </p:spPr>
        </p:pic>
      </p:grpSp>
    </p:spTree>
    <p:extLst>
      <p:ext uri="{BB962C8B-B14F-4D97-AF65-F5344CB8AC3E}">
        <p14:creationId xmlns:p14="http://schemas.microsoft.com/office/powerpoint/2010/main" val="2899033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37598E-C642-442B-A9C0-F68CBA657110}"/>
              </a:ext>
            </a:extLst>
          </p:cNvPr>
          <p:cNvGrpSpPr/>
          <p:nvPr/>
        </p:nvGrpSpPr>
        <p:grpSpPr>
          <a:xfrm>
            <a:off x="410183" y="547663"/>
            <a:ext cx="619044" cy="584775"/>
            <a:chOff x="621568" y="794220"/>
            <a:chExt cx="619044" cy="584775"/>
          </a:xfrm>
        </p:grpSpPr>
        <p:pic>
          <p:nvPicPr>
            <p:cNvPr id="33" name="Picture 32">
              <a:extLst>
                <a:ext uri="{FF2B5EF4-FFF2-40B4-BE49-F238E27FC236}">
                  <a16:creationId xmlns:a16="http://schemas.microsoft.com/office/drawing/2014/main" id="{5DA60E42-6680-4F98-AB78-D6AD700AB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35" name="TextBox 34">
              <a:extLst>
                <a:ext uri="{FF2B5EF4-FFF2-40B4-BE49-F238E27FC236}">
                  <a16:creationId xmlns:a16="http://schemas.microsoft.com/office/drawing/2014/main" id="{2F309427-B9CC-49F2-AA81-2C00059A054C}"/>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36" name="TextBox 35">
            <a:extLst>
              <a:ext uri="{FF2B5EF4-FFF2-40B4-BE49-F238E27FC236}">
                <a16:creationId xmlns:a16="http://schemas.microsoft.com/office/drawing/2014/main" id="{9A920D91-45CD-46D2-BA75-AAB48D25E12E}"/>
              </a:ext>
            </a:extLst>
          </p:cNvPr>
          <p:cNvSpPr txBox="1"/>
          <p:nvPr/>
        </p:nvSpPr>
        <p:spPr>
          <a:xfrm>
            <a:off x="942605" y="516884"/>
            <a:ext cx="52030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Đặt</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rồi</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2D293013-570D-4AE6-B847-486D171E967D}"/>
              </a:ext>
            </a:extLst>
          </p:cNvPr>
          <p:cNvSpPr txBox="1"/>
          <p:nvPr/>
        </p:nvSpPr>
        <p:spPr>
          <a:xfrm>
            <a:off x="817462" y="1629628"/>
            <a:ext cx="2232159" cy="707886"/>
          </a:xfrm>
          <a:prstGeom prst="rect">
            <a:avLst/>
          </a:prstGeom>
          <a:noFill/>
        </p:spPr>
        <p:txBody>
          <a:bodyPr wrap="square" rtlCol="0">
            <a:spAutoFit/>
          </a:bodyPr>
          <a:lstStyle/>
          <a:p>
            <a:pPr algn="just"/>
            <a:r>
              <a:rPr lang="en-US" sz="4000" b="1" i="0" dirty="0">
                <a:solidFill>
                  <a:srgbClr val="0070C0"/>
                </a:solidFill>
                <a:effectLst/>
                <a:latin typeface="Cambria" panose="02040503050406030204" pitchFamily="18" charset="0"/>
                <a:ea typeface="Cambria" panose="02040503050406030204" pitchFamily="18" charset="0"/>
              </a:rPr>
              <a:t>9 362 : 9</a:t>
            </a:r>
            <a:endParaRPr lang="en-US" sz="4000" b="1" dirty="0">
              <a:solidFill>
                <a:srgbClr val="0070C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90CD8109-DCD9-8A6E-0D36-2F7408BEEFBC}"/>
              </a:ext>
            </a:extLst>
          </p:cNvPr>
          <p:cNvSpPr txBox="1"/>
          <p:nvPr/>
        </p:nvSpPr>
        <p:spPr>
          <a:xfrm>
            <a:off x="3769468" y="1629628"/>
            <a:ext cx="2376150" cy="707886"/>
          </a:xfrm>
          <a:prstGeom prst="rect">
            <a:avLst/>
          </a:prstGeom>
          <a:noFill/>
        </p:spPr>
        <p:txBody>
          <a:bodyPr wrap="square">
            <a:spAutoFit/>
          </a:bodyPr>
          <a:lstStyle/>
          <a:p>
            <a:r>
              <a:rPr lang="en-US" sz="4000" b="1" i="0" dirty="0">
                <a:solidFill>
                  <a:srgbClr val="0070C0"/>
                </a:solidFill>
                <a:effectLst/>
                <a:latin typeface="Cambria" panose="02040503050406030204" pitchFamily="18" charset="0"/>
                <a:ea typeface="Cambria" panose="02040503050406030204" pitchFamily="18" charset="0"/>
              </a:rPr>
              <a:t>1 214 x 6 </a:t>
            </a:r>
            <a:endParaRPr lang="en-US" sz="4000" dirty="0"/>
          </a:p>
        </p:txBody>
      </p:sp>
      <p:sp>
        <p:nvSpPr>
          <p:cNvPr id="6" name="TextBox 5">
            <a:extLst>
              <a:ext uri="{FF2B5EF4-FFF2-40B4-BE49-F238E27FC236}">
                <a16:creationId xmlns:a16="http://schemas.microsoft.com/office/drawing/2014/main" id="{7D6260F1-9354-8619-7700-16BE67ED01ED}"/>
              </a:ext>
            </a:extLst>
          </p:cNvPr>
          <p:cNvSpPr txBox="1"/>
          <p:nvPr/>
        </p:nvSpPr>
        <p:spPr>
          <a:xfrm>
            <a:off x="6551577" y="1610173"/>
            <a:ext cx="2232159" cy="707886"/>
          </a:xfrm>
          <a:prstGeom prst="rect">
            <a:avLst/>
          </a:prstGeom>
          <a:noFill/>
        </p:spPr>
        <p:txBody>
          <a:bodyPr wrap="square">
            <a:spAutoFit/>
          </a:bodyPr>
          <a:lstStyle/>
          <a:p>
            <a:r>
              <a:rPr lang="en-US" sz="4000" b="1" i="0" dirty="0">
                <a:solidFill>
                  <a:srgbClr val="0070C0"/>
                </a:solidFill>
                <a:effectLst/>
                <a:latin typeface="Cambria" panose="02040503050406030204" pitchFamily="18" charset="0"/>
                <a:ea typeface="Cambria" panose="02040503050406030204" pitchFamily="18" charset="0"/>
              </a:rPr>
              <a:t>2 790 : 3 </a:t>
            </a:r>
            <a:endParaRPr lang="en-US" sz="4000" dirty="0"/>
          </a:p>
        </p:txBody>
      </p:sp>
      <p:sp>
        <p:nvSpPr>
          <p:cNvPr id="8" name="TextBox 7">
            <a:extLst>
              <a:ext uri="{FF2B5EF4-FFF2-40B4-BE49-F238E27FC236}">
                <a16:creationId xmlns:a16="http://schemas.microsoft.com/office/drawing/2014/main" id="{7964CE2E-AA3B-B870-6689-B018A496DE6A}"/>
              </a:ext>
            </a:extLst>
          </p:cNvPr>
          <p:cNvSpPr txBox="1"/>
          <p:nvPr/>
        </p:nvSpPr>
        <p:spPr>
          <a:xfrm>
            <a:off x="9357669" y="1610173"/>
            <a:ext cx="2232159" cy="707886"/>
          </a:xfrm>
          <a:prstGeom prst="rect">
            <a:avLst/>
          </a:prstGeom>
          <a:noFill/>
        </p:spPr>
        <p:txBody>
          <a:bodyPr wrap="square">
            <a:spAutoFit/>
          </a:bodyPr>
          <a:lstStyle/>
          <a:p>
            <a:r>
              <a:rPr lang="en-US" sz="4000" b="1" i="0" dirty="0">
                <a:solidFill>
                  <a:srgbClr val="0070C0"/>
                </a:solidFill>
                <a:effectLst/>
                <a:latin typeface="Cambria" panose="02040503050406030204" pitchFamily="18" charset="0"/>
                <a:ea typeface="Cambria" panose="02040503050406030204" pitchFamily="18" charset="0"/>
              </a:rPr>
              <a:t>912 x 7</a:t>
            </a:r>
            <a:endParaRPr lang="en-US" sz="4000" dirty="0"/>
          </a:p>
        </p:txBody>
      </p:sp>
      <p:grpSp>
        <p:nvGrpSpPr>
          <p:cNvPr id="9" name="Group 8">
            <a:extLst>
              <a:ext uri="{FF2B5EF4-FFF2-40B4-BE49-F238E27FC236}">
                <a16:creationId xmlns:a16="http://schemas.microsoft.com/office/drawing/2014/main" id="{945CE48D-BE60-A29E-936C-872D57244092}"/>
              </a:ext>
            </a:extLst>
          </p:cNvPr>
          <p:cNvGrpSpPr/>
          <p:nvPr/>
        </p:nvGrpSpPr>
        <p:grpSpPr>
          <a:xfrm>
            <a:off x="817462" y="2679782"/>
            <a:ext cx="2572521" cy="1631502"/>
            <a:chOff x="413254" y="1441024"/>
            <a:chExt cx="1968173" cy="1631502"/>
          </a:xfrm>
        </p:grpSpPr>
        <p:sp>
          <p:nvSpPr>
            <p:cNvPr id="10" name="TextBox 43">
              <a:extLst>
                <a:ext uri="{FF2B5EF4-FFF2-40B4-BE49-F238E27FC236}">
                  <a16:creationId xmlns:a16="http://schemas.microsoft.com/office/drawing/2014/main" id="{6DB306AE-8925-F30E-F307-AEAA8A139579}"/>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latin typeface="Calibri" panose="020F0502020204030204" pitchFamily="34" charset="0"/>
                  <a:ea typeface="微软雅黑"/>
                  <a:cs typeface="Calibri" panose="020F0502020204030204" pitchFamily="34" charset="0"/>
                </a:rPr>
                <a:t>9</a:t>
              </a:r>
            </a:p>
          </p:txBody>
        </p:sp>
        <p:sp>
          <p:nvSpPr>
            <p:cNvPr id="11" name="TextBox 49">
              <a:extLst>
                <a:ext uri="{FF2B5EF4-FFF2-40B4-BE49-F238E27FC236}">
                  <a16:creationId xmlns:a16="http://schemas.microsoft.com/office/drawing/2014/main" id="{7CA132E9-AF2C-A20C-C64F-14EBCD7C5985}"/>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latin typeface="Calibri" panose="020F0502020204030204" pitchFamily="34" charset="0"/>
                  <a:ea typeface="微软雅黑"/>
                  <a:cs typeface="Calibri" panose="020F0502020204030204" pitchFamily="34" charset="0"/>
                </a:rPr>
                <a:t>9 362</a:t>
              </a:r>
            </a:p>
          </p:txBody>
        </p:sp>
        <p:grpSp>
          <p:nvGrpSpPr>
            <p:cNvPr id="12" name="Group 66">
              <a:extLst>
                <a:ext uri="{FF2B5EF4-FFF2-40B4-BE49-F238E27FC236}">
                  <a16:creationId xmlns:a16="http://schemas.microsoft.com/office/drawing/2014/main" id="{62FFB88C-8869-1561-EB54-C13CD05116DC}"/>
                </a:ext>
              </a:extLst>
            </p:cNvPr>
            <p:cNvGrpSpPr>
              <a:grpSpLocks/>
            </p:cNvGrpSpPr>
            <p:nvPr/>
          </p:nvGrpSpPr>
          <p:grpSpPr bwMode="auto">
            <a:xfrm>
              <a:off x="1392414" y="1586678"/>
              <a:ext cx="989013" cy="1485848"/>
              <a:chOff x="2299" y="1296"/>
              <a:chExt cx="623" cy="681"/>
            </a:xfrm>
          </p:grpSpPr>
          <p:cxnSp>
            <p:nvCxnSpPr>
              <p:cNvPr id="13" name="Straight Connector 12">
                <a:extLst>
                  <a:ext uri="{FF2B5EF4-FFF2-40B4-BE49-F238E27FC236}">
                    <a16:creationId xmlns:a16="http://schemas.microsoft.com/office/drawing/2014/main" id="{48FBC47B-6DCC-3F48-8756-96A533259D33}"/>
                  </a:ext>
                </a:extLst>
              </p:cNvPr>
              <p:cNvCxnSpPr>
                <a:cxnSpLocks/>
              </p:cNvCxnSpPr>
              <p:nvPr/>
            </p:nvCxnSpPr>
            <p:spPr>
              <a:xfrm>
                <a:off x="2299" y="1537"/>
                <a:ext cx="623" cy="0"/>
              </a:xfrm>
              <a:prstGeom prst="line">
                <a:avLst/>
              </a:prstGeom>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1976E8B3-C07C-E619-BB9B-F3FA56D1BFFF}"/>
                  </a:ext>
                </a:extLst>
              </p:cNvPr>
              <p:cNvCxnSpPr>
                <a:cxnSpLocks/>
              </p:cNvCxnSpPr>
              <p:nvPr/>
            </p:nvCxnSpPr>
            <p:spPr>
              <a:xfrm>
                <a:off x="2304" y="1296"/>
                <a:ext cx="0" cy="681"/>
              </a:xfrm>
              <a:prstGeom prst="line">
                <a:avLst/>
              </a:prstGeom>
              <a:ln/>
            </p:spPr>
            <p:style>
              <a:lnRef idx="3">
                <a:schemeClr val="dk1"/>
              </a:lnRef>
              <a:fillRef idx="0">
                <a:schemeClr val="dk1"/>
              </a:fillRef>
              <a:effectRef idx="2">
                <a:schemeClr val="dk1"/>
              </a:effectRef>
              <a:fontRef idx="minor">
                <a:schemeClr val="tx1"/>
              </a:fontRef>
            </p:style>
          </p:cxnSp>
        </p:grpSp>
      </p:grpSp>
      <p:sp>
        <p:nvSpPr>
          <p:cNvPr id="15" name="TextBox 14">
            <a:extLst>
              <a:ext uri="{FF2B5EF4-FFF2-40B4-BE49-F238E27FC236}">
                <a16:creationId xmlns:a16="http://schemas.microsoft.com/office/drawing/2014/main" id="{37353E82-8677-32BD-A076-7BBAA5B83A52}"/>
              </a:ext>
            </a:extLst>
          </p:cNvPr>
          <p:cNvSpPr txBox="1"/>
          <p:nvPr/>
        </p:nvSpPr>
        <p:spPr>
          <a:xfrm>
            <a:off x="2131594" y="3310842"/>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1</a:t>
            </a:r>
          </a:p>
        </p:txBody>
      </p:sp>
      <p:sp>
        <p:nvSpPr>
          <p:cNvPr id="16" name="TextBox 15">
            <a:extLst>
              <a:ext uri="{FF2B5EF4-FFF2-40B4-BE49-F238E27FC236}">
                <a16:creationId xmlns:a16="http://schemas.microsoft.com/office/drawing/2014/main" id="{28E40073-6E8F-D0CE-70C9-7D3592E12B95}"/>
              </a:ext>
            </a:extLst>
          </p:cNvPr>
          <p:cNvSpPr txBox="1"/>
          <p:nvPr/>
        </p:nvSpPr>
        <p:spPr>
          <a:xfrm>
            <a:off x="809646" y="3073795"/>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0</a:t>
            </a:r>
          </a:p>
        </p:txBody>
      </p:sp>
      <p:sp>
        <p:nvSpPr>
          <p:cNvPr id="17" name="TextBox 16">
            <a:extLst>
              <a:ext uri="{FF2B5EF4-FFF2-40B4-BE49-F238E27FC236}">
                <a16:creationId xmlns:a16="http://schemas.microsoft.com/office/drawing/2014/main" id="{E5E86D4C-FEA0-8685-46E6-ED2D4F0CC05F}"/>
              </a:ext>
            </a:extLst>
          </p:cNvPr>
          <p:cNvSpPr txBox="1"/>
          <p:nvPr/>
        </p:nvSpPr>
        <p:spPr>
          <a:xfrm>
            <a:off x="1175677" y="3075156"/>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3</a:t>
            </a:r>
          </a:p>
        </p:txBody>
      </p:sp>
      <p:sp>
        <p:nvSpPr>
          <p:cNvPr id="18" name="TextBox 17">
            <a:extLst>
              <a:ext uri="{FF2B5EF4-FFF2-40B4-BE49-F238E27FC236}">
                <a16:creationId xmlns:a16="http://schemas.microsoft.com/office/drawing/2014/main" id="{3A1557B0-C89D-B176-86A6-BBCEAC47B081}"/>
              </a:ext>
            </a:extLst>
          </p:cNvPr>
          <p:cNvSpPr txBox="1"/>
          <p:nvPr/>
        </p:nvSpPr>
        <p:spPr>
          <a:xfrm>
            <a:off x="2416142" y="3304009"/>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0</a:t>
            </a:r>
          </a:p>
        </p:txBody>
      </p:sp>
      <p:sp>
        <p:nvSpPr>
          <p:cNvPr id="19" name="TextBox 18">
            <a:extLst>
              <a:ext uri="{FF2B5EF4-FFF2-40B4-BE49-F238E27FC236}">
                <a16:creationId xmlns:a16="http://schemas.microsoft.com/office/drawing/2014/main" id="{9A885260-68B1-94BC-82E2-A4120898B2EC}"/>
              </a:ext>
            </a:extLst>
          </p:cNvPr>
          <p:cNvSpPr txBox="1"/>
          <p:nvPr/>
        </p:nvSpPr>
        <p:spPr>
          <a:xfrm>
            <a:off x="1175677" y="3545962"/>
            <a:ext cx="42419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3</a:t>
            </a:r>
          </a:p>
        </p:txBody>
      </p:sp>
      <p:sp>
        <p:nvSpPr>
          <p:cNvPr id="20" name="TextBox 19">
            <a:extLst>
              <a:ext uri="{FF2B5EF4-FFF2-40B4-BE49-F238E27FC236}">
                <a16:creationId xmlns:a16="http://schemas.microsoft.com/office/drawing/2014/main" id="{7C91B561-4EBC-713D-6C7D-15210ED831B5}"/>
              </a:ext>
            </a:extLst>
          </p:cNvPr>
          <p:cNvSpPr txBox="1"/>
          <p:nvPr/>
        </p:nvSpPr>
        <p:spPr>
          <a:xfrm>
            <a:off x="2701133" y="3316001"/>
            <a:ext cx="371126"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4</a:t>
            </a:r>
          </a:p>
        </p:txBody>
      </p:sp>
      <p:sp>
        <p:nvSpPr>
          <p:cNvPr id="21" name="TextBox 20">
            <a:extLst>
              <a:ext uri="{FF2B5EF4-FFF2-40B4-BE49-F238E27FC236}">
                <a16:creationId xmlns:a16="http://schemas.microsoft.com/office/drawing/2014/main" id="{0198B675-EFDC-744C-7932-2623B17C0643}"/>
              </a:ext>
            </a:extLst>
          </p:cNvPr>
          <p:cNvSpPr txBox="1"/>
          <p:nvPr/>
        </p:nvSpPr>
        <p:spPr>
          <a:xfrm>
            <a:off x="1431491" y="3541881"/>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6</a:t>
            </a:r>
          </a:p>
        </p:txBody>
      </p:sp>
      <p:sp>
        <p:nvSpPr>
          <p:cNvPr id="22" name="TextBox 21">
            <a:extLst>
              <a:ext uri="{FF2B5EF4-FFF2-40B4-BE49-F238E27FC236}">
                <a16:creationId xmlns:a16="http://schemas.microsoft.com/office/drawing/2014/main" id="{F03250B8-7BE3-332B-881A-BB496248CE77}"/>
              </a:ext>
            </a:extLst>
          </p:cNvPr>
          <p:cNvSpPr txBox="1"/>
          <p:nvPr/>
        </p:nvSpPr>
        <p:spPr>
          <a:xfrm>
            <a:off x="1426048" y="4037181"/>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0</a:t>
            </a:r>
          </a:p>
        </p:txBody>
      </p:sp>
      <p:sp>
        <p:nvSpPr>
          <p:cNvPr id="23" name="TextBox 22">
            <a:extLst>
              <a:ext uri="{FF2B5EF4-FFF2-40B4-BE49-F238E27FC236}">
                <a16:creationId xmlns:a16="http://schemas.microsoft.com/office/drawing/2014/main" id="{2A633CBD-2620-41EC-5F40-90F233737EAF}"/>
              </a:ext>
            </a:extLst>
          </p:cNvPr>
          <p:cNvSpPr txBox="1"/>
          <p:nvPr/>
        </p:nvSpPr>
        <p:spPr>
          <a:xfrm>
            <a:off x="1702273" y="4037181"/>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2</a:t>
            </a:r>
          </a:p>
        </p:txBody>
      </p:sp>
      <p:sp>
        <p:nvSpPr>
          <p:cNvPr id="24" name="TextBox 23">
            <a:extLst>
              <a:ext uri="{FF2B5EF4-FFF2-40B4-BE49-F238E27FC236}">
                <a16:creationId xmlns:a16="http://schemas.microsoft.com/office/drawing/2014/main" id="{7D158D6A-BF0D-6533-A072-38E78DAAAD70}"/>
              </a:ext>
            </a:extLst>
          </p:cNvPr>
          <p:cNvSpPr txBox="1"/>
          <p:nvPr/>
        </p:nvSpPr>
        <p:spPr>
          <a:xfrm>
            <a:off x="3003324" y="3304009"/>
            <a:ext cx="371126"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0</a:t>
            </a:r>
          </a:p>
        </p:txBody>
      </p:sp>
      <p:sp>
        <p:nvSpPr>
          <p:cNvPr id="25" name="TextBox 24">
            <a:extLst>
              <a:ext uri="{FF2B5EF4-FFF2-40B4-BE49-F238E27FC236}">
                <a16:creationId xmlns:a16="http://schemas.microsoft.com/office/drawing/2014/main" id="{471A96E3-5FE1-CA32-A647-E5DDF7B7798F}"/>
              </a:ext>
            </a:extLst>
          </p:cNvPr>
          <p:cNvSpPr txBox="1"/>
          <p:nvPr/>
        </p:nvSpPr>
        <p:spPr>
          <a:xfrm>
            <a:off x="1721323" y="4503906"/>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2</a:t>
            </a:r>
          </a:p>
        </p:txBody>
      </p:sp>
      <p:grpSp>
        <p:nvGrpSpPr>
          <p:cNvPr id="26" name="Group 25">
            <a:extLst>
              <a:ext uri="{FF2B5EF4-FFF2-40B4-BE49-F238E27FC236}">
                <a16:creationId xmlns:a16="http://schemas.microsoft.com/office/drawing/2014/main" id="{FF2F7340-12EF-D838-8D65-5479F2878A4E}"/>
              </a:ext>
            </a:extLst>
          </p:cNvPr>
          <p:cNvGrpSpPr/>
          <p:nvPr/>
        </p:nvGrpSpPr>
        <p:grpSpPr>
          <a:xfrm>
            <a:off x="3792941" y="2736017"/>
            <a:ext cx="2998425" cy="1611728"/>
            <a:chOff x="9414052" y="2432470"/>
            <a:chExt cx="2554897" cy="1611728"/>
          </a:xfrm>
        </p:grpSpPr>
        <p:sp>
          <p:nvSpPr>
            <p:cNvPr id="27" name="TextBox 26">
              <a:extLst>
                <a:ext uri="{FF2B5EF4-FFF2-40B4-BE49-F238E27FC236}">
                  <a16:creationId xmlns:a16="http://schemas.microsoft.com/office/drawing/2014/main" id="{AECC3EB3-9F7D-34C1-EEBB-8214D5DCE00F}"/>
                </a:ext>
              </a:extLst>
            </p:cNvPr>
            <p:cNvSpPr txBox="1"/>
            <p:nvPr/>
          </p:nvSpPr>
          <p:spPr>
            <a:xfrm>
              <a:off x="9876522" y="2634497"/>
              <a:ext cx="79949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rPr>
                <a:t> </a:t>
              </a:r>
              <a:endParaRPr kumimoji="0" lang="vi-VN" sz="4000" b="1" i="0" u="none" strike="noStrike" kern="0" cap="none" spc="0" normalizeH="0" baseline="0" noProof="0" dirty="0">
                <a:ln>
                  <a:noFill/>
                </a:ln>
                <a:effectLst/>
                <a:uLnTx/>
                <a:uFillTx/>
              </a:endParaRPr>
            </a:p>
          </p:txBody>
        </p:sp>
        <p:sp>
          <p:nvSpPr>
            <p:cNvPr id="28" name="TextBox 27">
              <a:extLst>
                <a:ext uri="{FF2B5EF4-FFF2-40B4-BE49-F238E27FC236}">
                  <a16:creationId xmlns:a16="http://schemas.microsoft.com/office/drawing/2014/main" id="{BA0C381D-4814-79DE-7B24-81388A8268D9}"/>
                </a:ext>
              </a:extLst>
            </p:cNvPr>
            <p:cNvSpPr txBox="1"/>
            <p:nvPr/>
          </p:nvSpPr>
          <p:spPr>
            <a:xfrm>
              <a:off x="9836515" y="2432470"/>
              <a:ext cx="173549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rPr>
                <a:t>1 214</a:t>
              </a:r>
              <a:endParaRPr kumimoji="0" lang="vi-VN" sz="4000" b="1" i="0" u="none" strike="noStrike" kern="0" cap="none" spc="0" normalizeH="0" baseline="0" noProof="0" dirty="0">
                <a:ln>
                  <a:noFill/>
                </a:ln>
                <a:effectLst/>
                <a:uLnTx/>
                <a:uFillTx/>
              </a:endParaRPr>
            </a:p>
          </p:txBody>
        </p:sp>
        <p:sp>
          <p:nvSpPr>
            <p:cNvPr id="29" name="TextBox 28">
              <a:extLst>
                <a:ext uri="{FF2B5EF4-FFF2-40B4-BE49-F238E27FC236}">
                  <a16:creationId xmlns:a16="http://schemas.microsoft.com/office/drawing/2014/main" id="{DE58ADA9-C3B8-EE06-1516-6204AAABD5BF}"/>
                </a:ext>
              </a:extLst>
            </p:cNvPr>
            <p:cNvSpPr txBox="1"/>
            <p:nvPr/>
          </p:nvSpPr>
          <p:spPr>
            <a:xfrm>
              <a:off x="9414052" y="3030982"/>
              <a:ext cx="255489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rPr>
                <a:t>            6</a:t>
              </a:r>
              <a:endParaRPr kumimoji="0" lang="vi-VN" sz="4000" b="1" i="0" u="none" strike="noStrike" kern="0" cap="none" spc="0" normalizeH="0" baseline="0" noProof="0" dirty="0">
                <a:ln>
                  <a:noFill/>
                </a:ln>
                <a:effectLst/>
                <a:uLnTx/>
                <a:uFillTx/>
              </a:endParaRPr>
            </a:p>
          </p:txBody>
        </p:sp>
        <p:sp>
          <p:nvSpPr>
            <p:cNvPr id="30" name="TextBox 29">
              <a:extLst>
                <a:ext uri="{FF2B5EF4-FFF2-40B4-BE49-F238E27FC236}">
                  <a16:creationId xmlns:a16="http://schemas.microsoft.com/office/drawing/2014/main" id="{8A002B91-3F4D-7B06-69F5-819C1EDA66BC}"/>
                </a:ext>
              </a:extLst>
            </p:cNvPr>
            <p:cNvSpPr txBox="1"/>
            <p:nvPr/>
          </p:nvSpPr>
          <p:spPr>
            <a:xfrm>
              <a:off x="9436766" y="2770248"/>
              <a:ext cx="79949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rPr>
                <a:t> x</a:t>
              </a:r>
              <a:endParaRPr kumimoji="0" lang="vi-VN" sz="4000" b="1" i="0" u="none" strike="noStrike" kern="0" cap="none" spc="0" normalizeH="0" baseline="0" noProof="0" dirty="0">
                <a:ln>
                  <a:noFill/>
                </a:ln>
                <a:effectLst/>
                <a:uLnTx/>
                <a:uFillTx/>
              </a:endParaRPr>
            </a:p>
          </p:txBody>
        </p:sp>
        <p:cxnSp>
          <p:nvCxnSpPr>
            <p:cNvPr id="32" name="Straight Connector 31">
              <a:extLst>
                <a:ext uri="{FF2B5EF4-FFF2-40B4-BE49-F238E27FC236}">
                  <a16:creationId xmlns:a16="http://schemas.microsoft.com/office/drawing/2014/main" id="{A86EB5DF-FA6D-EC6A-CD20-DD9658A87F05}"/>
                </a:ext>
              </a:extLst>
            </p:cNvPr>
            <p:cNvCxnSpPr>
              <a:cxnSpLocks/>
            </p:cNvCxnSpPr>
            <p:nvPr/>
          </p:nvCxnSpPr>
          <p:spPr>
            <a:xfrm flipH="1">
              <a:off x="9885164" y="4044198"/>
              <a:ext cx="1314208" cy="0"/>
            </a:xfrm>
            <a:prstGeom prst="line">
              <a:avLst/>
            </a:prstGeom>
            <a:noFill/>
            <a:ln w="76200" cap="flat" cmpd="sng" algn="ctr">
              <a:solidFill>
                <a:sysClr val="window" lastClr="FFFFFF"/>
              </a:solidFill>
              <a:prstDash val="solid"/>
              <a:miter lim="800000"/>
            </a:ln>
            <a:effectLst/>
          </p:spPr>
        </p:cxnSp>
      </p:grpSp>
      <p:sp>
        <p:nvSpPr>
          <p:cNvPr id="34" name="TextBox 33">
            <a:extLst>
              <a:ext uri="{FF2B5EF4-FFF2-40B4-BE49-F238E27FC236}">
                <a16:creationId xmlns:a16="http://schemas.microsoft.com/office/drawing/2014/main" id="{2494E880-11C5-FD16-C601-98AD0BF13E6F}"/>
              </a:ext>
            </a:extLst>
          </p:cNvPr>
          <p:cNvSpPr txBox="1"/>
          <p:nvPr/>
        </p:nvSpPr>
        <p:spPr>
          <a:xfrm>
            <a:off x="5157428" y="3974275"/>
            <a:ext cx="397565" cy="707886"/>
          </a:xfrm>
          <a:prstGeom prst="rect">
            <a:avLst/>
          </a:prstGeom>
          <a:noFill/>
        </p:spPr>
        <p:txBody>
          <a:bodyPr wrap="square" rtlCol="0">
            <a:spAutoFit/>
          </a:bodyPr>
          <a:lstStyle/>
          <a:p>
            <a:r>
              <a:rPr lang="en-US" sz="4000" b="1" dirty="0">
                <a:latin typeface="Calibri" panose="020F0502020204030204"/>
              </a:rPr>
              <a:t>4</a:t>
            </a:r>
          </a:p>
        </p:txBody>
      </p:sp>
      <p:sp>
        <p:nvSpPr>
          <p:cNvPr id="37" name="TextBox 36">
            <a:extLst>
              <a:ext uri="{FF2B5EF4-FFF2-40B4-BE49-F238E27FC236}">
                <a16:creationId xmlns:a16="http://schemas.microsoft.com/office/drawing/2014/main" id="{4003A123-ECBE-370D-40D6-E4F46AEBCB05}"/>
              </a:ext>
            </a:extLst>
          </p:cNvPr>
          <p:cNvSpPr txBox="1"/>
          <p:nvPr/>
        </p:nvSpPr>
        <p:spPr>
          <a:xfrm>
            <a:off x="4908546" y="3966140"/>
            <a:ext cx="258417" cy="707886"/>
          </a:xfrm>
          <a:prstGeom prst="rect">
            <a:avLst/>
          </a:prstGeom>
          <a:noFill/>
        </p:spPr>
        <p:txBody>
          <a:bodyPr wrap="square" rtlCol="0">
            <a:spAutoFit/>
          </a:bodyPr>
          <a:lstStyle/>
          <a:p>
            <a:r>
              <a:rPr lang="en-US" sz="4000" b="1" dirty="0">
                <a:latin typeface="Calibri" panose="020F0502020204030204"/>
              </a:rPr>
              <a:t>8</a:t>
            </a:r>
          </a:p>
        </p:txBody>
      </p:sp>
      <p:sp>
        <p:nvSpPr>
          <p:cNvPr id="38" name="TextBox 37">
            <a:extLst>
              <a:ext uri="{FF2B5EF4-FFF2-40B4-BE49-F238E27FC236}">
                <a16:creationId xmlns:a16="http://schemas.microsoft.com/office/drawing/2014/main" id="{3429B9E8-5ACE-6ED9-3E76-E2638CD62EA1}"/>
              </a:ext>
            </a:extLst>
          </p:cNvPr>
          <p:cNvSpPr txBox="1"/>
          <p:nvPr/>
        </p:nvSpPr>
        <p:spPr>
          <a:xfrm>
            <a:off x="4659663" y="3982148"/>
            <a:ext cx="258417" cy="707886"/>
          </a:xfrm>
          <a:prstGeom prst="rect">
            <a:avLst/>
          </a:prstGeom>
          <a:noFill/>
        </p:spPr>
        <p:txBody>
          <a:bodyPr wrap="square" rtlCol="0">
            <a:spAutoFit/>
          </a:bodyPr>
          <a:lstStyle/>
          <a:p>
            <a:r>
              <a:rPr lang="en-US" sz="4000" b="1" dirty="0">
                <a:latin typeface="Calibri" panose="020F0502020204030204"/>
              </a:rPr>
              <a:t>2</a:t>
            </a:r>
          </a:p>
        </p:txBody>
      </p:sp>
      <p:sp>
        <p:nvSpPr>
          <p:cNvPr id="39" name="TextBox 38">
            <a:extLst>
              <a:ext uri="{FF2B5EF4-FFF2-40B4-BE49-F238E27FC236}">
                <a16:creationId xmlns:a16="http://schemas.microsoft.com/office/drawing/2014/main" id="{C8E755F3-E417-619A-056F-AA7FED38BF35}"/>
              </a:ext>
            </a:extLst>
          </p:cNvPr>
          <p:cNvSpPr txBox="1"/>
          <p:nvPr/>
        </p:nvSpPr>
        <p:spPr>
          <a:xfrm>
            <a:off x="4315884" y="3957341"/>
            <a:ext cx="258417" cy="707886"/>
          </a:xfrm>
          <a:prstGeom prst="rect">
            <a:avLst/>
          </a:prstGeom>
          <a:noFill/>
        </p:spPr>
        <p:txBody>
          <a:bodyPr wrap="square" rtlCol="0">
            <a:spAutoFit/>
          </a:bodyPr>
          <a:lstStyle/>
          <a:p>
            <a:r>
              <a:rPr lang="en-US" sz="4000" b="1" dirty="0">
                <a:latin typeface="Calibri" panose="020F0502020204030204"/>
              </a:rPr>
              <a:t>7</a:t>
            </a:r>
          </a:p>
        </p:txBody>
      </p:sp>
      <p:cxnSp>
        <p:nvCxnSpPr>
          <p:cNvPr id="41" name="Straight Connector 40">
            <a:extLst>
              <a:ext uri="{FF2B5EF4-FFF2-40B4-BE49-F238E27FC236}">
                <a16:creationId xmlns:a16="http://schemas.microsoft.com/office/drawing/2014/main" id="{6B482D5D-0123-7C32-05E6-9F5E74AE9A94}"/>
              </a:ext>
            </a:extLst>
          </p:cNvPr>
          <p:cNvCxnSpPr>
            <a:cxnSpLocks/>
          </p:cNvCxnSpPr>
          <p:nvPr/>
        </p:nvCxnSpPr>
        <p:spPr>
          <a:xfrm>
            <a:off x="4315884" y="4042415"/>
            <a:ext cx="1239109" cy="0"/>
          </a:xfrm>
          <a:prstGeom prst="line">
            <a:avLst/>
          </a:prstGeom>
        </p:spPr>
        <p:style>
          <a:lnRef idx="3">
            <a:schemeClr val="dk1"/>
          </a:lnRef>
          <a:fillRef idx="0">
            <a:schemeClr val="dk1"/>
          </a:fillRef>
          <a:effectRef idx="2">
            <a:schemeClr val="dk1"/>
          </a:effectRef>
          <a:fontRef idx="minor">
            <a:schemeClr val="tx1"/>
          </a:fontRef>
        </p:style>
      </p:cxnSp>
      <p:grpSp>
        <p:nvGrpSpPr>
          <p:cNvPr id="43" name="Group 42">
            <a:extLst>
              <a:ext uri="{FF2B5EF4-FFF2-40B4-BE49-F238E27FC236}">
                <a16:creationId xmlns:a16="http://schemas.microsoft.com/office/drawing/2014/main" id="{0CD81A4C-1E96-0CD6-4992-3479B3471FDB}"/>
              </a:ext>
            </a:extLst>
          </p:cNvPr>
          <p:cNvGrpSpPr/>
          <p:nvPr/>
        </p:nvGrpSpPr>
        <p:grpSpPr>
          <a:xfrm>
            <a:off x="6610656" y="2726130"/>
            <a:ext cx="2321448" cy="1631502"/>
            <a:chOff x="413254" y="1441024"/>
            <a:chExt cx="1776083" cy="1631502"/>
          </a:xfrm>
        </p:grpSpPr>
        <p:sp>
          <p:nvSpPr>
            <p:cNvPr id="44" name="TextBox 43">
              <a:extLst>
                <a:ext uri="{FF2B5EF4-FFF2-40B4-BE49-F238E27FC236}">
                  <a16:creationId xmlns:a16="http://schemas.microsoft.com/office/drawing/2014/main" id="{0F0D3795-195F-EB78-0635-6B07D20D2207}"/>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effectLst/>
                  <a:uLnTx/>
                  <a:uFillTx/>
                  <a:latin typeface="Calibri" panose="020F0502020204030204" pitchFamily="34" charset="0"/>
                  <a:ea typeface="微软雅黑"/>
                  <a:cs typeface="Calibri" panose="020F0502020204030204" pitchFamily="34" charset="0"/>
                </a:rPr>
                <a:t>3</a:t>
              </a:r>
            </a:p>
          </p:txBody>
        </p:sp>
        <p:sp>
          <p:nvSpPr>
            <p:cNvPr id="45" name="TextBox 49">
              <a:extLst>
                <a:ext uri="{FF2B5EF4-FFF2-40B4-BE49-F238E27FC236}">
                  <a16:creationId xmlns:a16="http://schemas.microsoft.com/office/drawing/2014/main" id="{F7EDA6C0-9D16-0EC3-31CE-4268DE634E17}"/>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effectLst/>
                  <a:uLnTx/>
                  <a:uFillTx/>
                  <a:latin typeface="Calibri" panose="020F0502020204030204" pitchFamily="34" charset="0"/>
                  <a:ea typeface="微软雅黑"/>
                  <a:cs typeface="Calibri" panose="020F0502020204030204" pitchFamily="34" charset="0"/>
                </a:rPr>
                <a:t>2 790</a:t>
              </a:r>
            </a:p>
          </p:txBody>
        </p:sp>
        <p:grpSp>
          <p:nvGrpSpPr>
            <p:cNvPr id="46" name="Group 66">
              <a:extLst>
                <a:ext uri="{FF2B5EF4-FFF2-40B4-BE49-F238E27FC236}">
                  <a16:creationId xmlns:a16="http://schemas.microsoft.com/office/drawing/2014/main" id="{3E82CDE1-3FCD-F392-4207-F9A3153ADC4F}"/>
                </a:ext>
              </a:extLst>
            </p:cNvPr>
            <p:cNvGrpSpPr>
              <a:grpSpLocks/>
            </p:cNvGrpSpPr>
            <p:nvPr/>
          </p:nvGrpSpPr>
          <p:grpSpPr bwMode="auto">
            <a:xfrm>
              <a:off x="1392412" y="1586678"/>
              <a:ext cx="796925" cy="1485848"/>
              <a:chOff x="2299" y="1296"/>
              <a:chExt cx="502" cy="681"/>
            </a:xfrm>
          </p:grpSpPr>
          <p:cxnSp>
            <p:nvCxnSpPr>
              <p:cNvPr id="47" name="Straight Connector 46">
                <a:extLst>
                  <a:ext uri="{FF2B5EF4-FFF2-40B4-BE49-F238E27FC236}">
                    <a16:creationId xmlns:a16="http://schemas.microsoft.com/office/drawing/2014/main" id="{EBD67D32-19BD-E2BA-A6DF-33A4641A267C}"/>
                  </a:ext>
                </a:extLst>
              </p:cNvPr>
              <p:cNvCxnSpPr>
                <a:cxnSpLocks/>
              </p:cNvCxnSpPr>
              <p:nvPr/>
            </p:nvCxnSpPr>
            <p:spPr>
              <a:xfrm flipV="1">
                <a:off x="2299" y="1537"/>
                <a:ext cx="502" cy="0"/>
              </a:xfrm>
              <a:prstGeom prst="line">
                <a:avLst/>
              </a:prstGeom>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FB4F3FB0-0C77-C4DE-4555-A1F834F7178A}"/>
                  </a:ext>
                </a:extLst>
              </p:cNvPr>
              <p:cNvCxnSpPr>
                <a:cxnSpLocks/>
              </p:cNvCxnSpPr>
              <p:nvPr/>
            </p:nvCxnSpPr>
            <p:spPr>
              <a:xfrm>
                <a:off x="2304" y="1296"/>
                <a:ext cx="0" cy="681"/>
              </a:xfrm>
              <a:prstGeom prst="line">
                <a:avLst/>
              </a:prstGeom>
              <a:ln/>
            </p:spPr>
            <p:style>
              <a:lnRef idx="3">
                <a:schemeClr val="dk1"/>
              </a:lnRef>
              <a:fillRef idx="0">
                <a:schemeClr val="dk1"/>
              </a:fillRef>
              <a:effectRef idx="2">
                <a:schemeClr val="dk1"/>
              </a:effectRef>
              <a:fontRef idx="minor">
                <a:schemeClr val="tx1"/>
              </a:fontRef>
            </p:style>
          </p:cxnSp>
        </p:grpSp>
      </p:grpSp>
      <p:sp>
        <p:nvSpPr>
          <p:cNvPr id="49" name="TextBox 48">
            <a:extLst>
              <a:ext uri="{FF2B5EF4-FFF2-40B4-BE49-F238E27FC236}">
                <a16:creationId xmlns:a16="http://schemas.microsoft.com/office/drawing/2014/main" id="{534F3082-7D41-1701-077D-456D2E918A1A}"/>
              </a:ext>
            </a:extLst>
          </p:cNvPr>
          <p:cNvSpPr txBox="1"/>
          <p:nvPr/>
        </p:nvSpPr>
        <p:spPr>
          <a:xfrm>
            <a:off x="7924788" y="3357190"/>
            <a:ext cx="370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9</a:t>
            </a:r>
          </a:p>
        </p:txBody>
      </p:sp>
      <p:sp>
        <p:nvSpPr>
          <p:cNvPr id="50" name="TextBox 49">
            <a:extLst>
              <a:ext uri="{FF2B5EF4-FFF2-40B4-BE49-F238E27FC236}">
                <a16:creationId xmlns:a16="http://schemas.microsoft.com/office/drawing/2014/main" id="{69664C3D-3CF1-866B-8956-455EF9630E5E}"/>
              </a:ext>
            </a:extLst>
          </p:cNvPr>
          <p:cNvSpPr txBox="1"/>
          <p:nvPr/>
        </p:nvSpPr>
        <p:spPr>
          <a:xfrm>
            <a:off x="6953715" y="3130775"/>
            <a:ext cx="50203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0</a:t>
            </a:r>
          </a:p>
        </p:txBody>
      </p:sp>
      <p:sp>
        <p:nvSpPr>
          <p:cNvPr id="51" name="TextBox 50">
            <a:extLst>
              <a:ext uri="{FF2B5EF4-FFF2-40B4-BE49-F238E27FC236}">
                <a16:creationId xmlns:a16="http://schemas.microsoft.com/office/drawing/2014/main" id="{DA09BB93-F43F-3DD3-214D-D8141A1F574B}"/>
              </a:ext>
            </a:extLst>
          </p:cNvPr>
          <p:cNvSpPr txBox="1"/>
          <p:nvPr/>
        </p:nvSpPr>
        <p:spPr>
          <a:xfrm>
            <a:off x="7245319" y="3132136"/>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9</a:t>
            </a:r>
          </a:p>
        </p:txBody>
      </p:sp>
      <p:sp>
        <p:nvSpPr>
          <p:cNvPr id="52" name="TextBox 51">
            <a:extLst>
              <a:ext uri="{FF2B5EF4-FFF2-40B4-BE49-F238E27FC236}">
                <a16:creationId xmlns:a16="http://schemas.microsoft.com/office/drawing/2014/main" id="{A3BA4CE2-451E-3C89-EE79-CC7890869DEA}"/>
              </a:ext>
            </a:extLst>
          </p:cNvPr>
          <p:cNvSpPr txBox="1"/>
          <p:nvPr/>
        </p:nvSpPr>
        <p:spPr>
          <a:xfrm>
            <a:off x="8209090" y="3351265"/>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3</a:t>
            </a:r>
          </a:p>
        </p:txBody>
      </p:sp>
      <p:sp>
        <p:nvSpPr>
          <p:cNvPr id="53" name="TextBox 52">
            <a:extLst>
              <a:ext uri="{FF2B5EF4-FFF2-40B4-BE49-F238E27FC236}">
                <a16:creationId xmlns:a16="http://schemas.microsoft.com/office/drawing/2014/main" id="{3D9D19CD-67E3-FDF1-50D2-8C904D5CAF43}"/>
              </a:ext>
            </a:extLst>
          </p:cNvPr>
          <p:cNvSpPr txBox="1"/>
          <p:nvPr/>
        </p:nvSpPr>
        <p:spPr>
          <a:xfrm>
            <a:off x="7192155" y="3571045"/>
            <a:ext cx="4241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0</a:t>
            </a:r>
          </a:p>
        </p:txBody>
      </p:sp>
      <p:sp>
        <p:nvSpPr>
          <p:cNvPr id="54" name="TextBox 53">
            <a:extLst>
              <a:ext uri="{FF2B5EF4-FFF2-40B4-BE49-F238E27FC236}">
                <a16:creationId xmlns:a16="http://schemas.microsoft.com/office/drawing/2014/main" id="{3072ABB9-6279-386A-6DC8-75CD50C77840}"/>
              </a:ext>
            </a:extLst>
          </p:cNvPr>
          <p:cNvSpPr txBox="1"/>
          <p:nvPr/>
        </p:nvSpPr>
        <p:spPr>
          <a:xfrm>
            <a:off x="8494327" y="3362349"/>
            <a:ext cx="37112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0</a:t>
            </a:r>
          </a:p>
        </p:txBody>
      </p:sp>
      <p:sp>
        <p:nvSpPr>
          <p:cNvPr id="55" name="TextBox 54">
            <a:extLst>
              <a:ext uri="{FF2B5EF4-FFF2-40B4-BE49-F238E27FC236}">
                <a16:creationId xmlns:a16="http://schemas.microsoft.com/office/drawing/2014/main" id="{DA1A7F22-6899-1DFF-3E7E-D5E7951C26EF}"/>
              </a:ext>
            </a:extLst>
          </p:cNvPr>
          <p:cNvSpPr txBox="1"/>
          <p:nvPr/>
        </p:nvSpPr>
        <p:spPr>
          <a:xfrm>
            <a:off x="7479866" y="356696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0</a:t>
            </a:r>
          </a:p>
        </p:txBody>
      </p:sp>
      <p:sp>
        <p:nvSpPr>
          <p:cNvPr id="56" name="TextBox 55">
            <a:extLst>
              <a:ext uri="{FF2B5EF4-FFF2-40B4-BE49-F238E27FC236}">
                <a16:creationId xmlns:a16="http://schemas.microsoft.com/office/drawing/2014/main" id="{33BB0784-86F5-71E1-10CB-5AF69488A3B2}"/>
              </a:ext>
            </a:extLst>
          </p:cNvPr>
          <p:cNvSpPr txBox="1"/>
          <p:nvPr/>
        </p:nvSpPr>
        <p:spPr>
          <a:xfrm>
            <a:off x="7495688" y="4030367"/>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0</a:t>
            </a:r>
          </a:p>
        </p:txBody>
      </p:sp>
      <p:grpSp>
        <p:nvGrpSpPr>
          <p:cNvPr id="58" name="Group 57">
            <a:extLst>
              <a:ext uri="{FF2B5EF4-FFF2-40B4-BE49-F238E27FC236}">
                <a16:creationId xmlns:a16="http://schemas.microsoft.com/office/drawing/2014/main" id="{6E2EA776-FCFF-4924-4260-974C2704DBE7}"/>
              </a:ext>
            </a:extLst>
          </p:cNvPr>
          <p:cNvGrpSpPr/>
          <p:nvPr/>
        </p:nvGrpSpPr>
        <p:grpSpPr>
          <a:xfrm>
            <a:off x="9203204" y="2699556"/>
            <a:ext cx="2998425" cy="1611728"/>
            <a:chOff x="9388496" y="2432470"/>
            <a:chExt cx="2554897" cy="1611728"/>
          </a:xfrm>
        </p:grpSpPr>
        <p:sp>
          <p:nvSpPr>
            <p:cNvPr id="59" name="TextBox 58">
              <a:extLst>
                <a:ext uri="{FF2B5EF4-FFF2-40B4-BE49-F238E27FC236}">
                  <a16:creationId xmlns:a16="http://schemas.microsoft.com/office/drawing/2014/main" id="{BBB5462F-6BE0-197E-A8AA-B05540597C59}"/>
                </a:ext>
              </a:extLst>
            </p:cNvPr>
            <p:cNvSpPr txBox="1"/>
            <p:nvPr/>
          </p:nvSpPr>
          <p:spPr>
            <a:xfrm>
              <a:off x="9876522" y="2634497"/>
              <a:ext cx="7994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cs typeface="+mn-cs"/>
                </a:rPr>
                <a:t> </a:t>
              </a:r>
              <a:endParaRPr kumimoji="0" lang="vi-VN" sz="4000" b="1" i="0" u="none" strike="noStrike" kern="0" cap="none" spc="0" normalizeH="0" baseline="0" noProof="0" dirty="0">
                <a:ln>
                  <a:noFill/>
                </a:ln>
                <a:effectLst/>
                <a:uLnTx/>
                <a:uFillTx/>
                <a:latin typeface="Arial"/>
                <a:cs typeface="+mn-cs"/>
              </a:endParaRPr>
            </a:p>
          </p:txBody>
        </p:sp>
        <p:sp>
          <p:nvSpPr>
            <p:cNvPr id="60" name="TextBox 59">
              <a:extLst>
                <a:ext uri="{FF2B5EF4-FFF2-40B4-BE49-F238E27FC236}">
                  <a16:creationId xmlns:a16="http://schemas.microsoft.com/office/drawing/2014/main" id="{3FB14A3A-5775-9583-7160-868445EFBFBE}"/>
                </a:ext>
              </a:extLst>
            </p:cNvPr>
            <p:cNvSpPr txBox="1"/>
            <p:nvPr/>
          </p:nvSpPr>
          <p:spPr>
            <a:xfrm>
              <a:off x="9836515" y="2432470"/>
              <a:ext cx="173549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cs typeface="+mn-cs"/>
                </a:rPr>
                <a:t>   912</a:t>
              </a:r>
              <a:endParaRPr kumimoji="0" lang="vi-VN" sz="4000" b="1" i="0" u="none" strike="noStrike" kern="0" cap="none" spc="0" normalizeH="0" baseline="0" noProof="0" dirty="0">
                <a:ln>
                  <a:noFill/>
                </a:ln>
                <a:effectLst/>
                <a:uLnTx/>
                <a:uFillTx/>
                <a:latin typeface="Arial"/>
                <a:cs typeface="+mn-cs"/>
              </a:endParaRPr>
            </a:p>
          </p:txBody>
        </p:sp>
        <p:sp>
          <p:nvSpPr>
            <p:cNvPr id="61" name="TextBox 60">
              <a:extLst>
                <a:ext uri="{FF2B5EF4-FFF2-40B4-BE49-F238E27FC236}">
                  <a16:creationId xmlns:a16="http://schemas.microsoft.com/office/drawing/2014/main" id="{8401F5D3-2672-52B4-E263-9AAA7E307434}"/>
                </a:ext>
              </a:extLst>
            </p:cNvPr>
            <p:cNvSpPr txBox="1"/>
            <p:nvPr/>
          </p:nvSpPr>
          <p:spPr>
            <a:xfrm>
              <a:off x="9388496" y="2915183"/>
              <a:ext cx="25548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cs typeface="+mn-cs"/>
                </a:rPr>
                <a:t>            7</a:t>
              </a:r>
              <a:endParaRPr kumimoji="0" lang="vi-VN" sz="4000" b="1" i="0" u="none" strike="noStrike" kern="0" cap="none" spc="0" normalizeH="0" baseline="0" noProof="0" dirty="0">
                <a:ln>
                  <a:noFill/>
                </a:ln>
                <a:effectLst/>
                <a:uLnTx/>
                <a:uFillTx/>
                <a:latin typeface="Arial"/>
                <a:cs typeface="+mn-cs"/>
              </a:endParaRPr>
            </a:p>
          </p:txBody>
        </p:sp>
        <p:sp>
          <p:nvSpPr>
            <p:cNvPr id="62" name="TextBox 61">
              <a:extLst>
                <a:ext uri="{FF2B5EF4-FFF2-40B4-BE49-F238E27FC236}">
                  <a16:creationId xmlns:a16="http://schemas.microsoft.com/office/drawing/2014/main" id="{4EA3200C-492C-1F36-34B9-F33BF241E515}"/>
                </a:ext>
              </a:extLst>
            </p:cNvPr>
            <p:cNvSpPr txBox="1"/>
            <p:nvPr/>
          </p:nvSpPr>
          <p:spPr>
            <a:xfrm>
              <a:off x="9729006" y="2689813"/>
              <a:ext cx="7994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cs typeface="+mn-cs"/>
                </a:rPr>
                <a:t> x</a:t>
              </a:r>
              <a:endParaRPr kumimoji="0" lang="vi-VN" sz="4000" b="1" i="0" u="none" strike="noStrike" kern="0" cap="none" spc="0" normalizeH="0" baseline="0" noProof="0" dirty="0">
                <a:ln>
                  <a:noFill/>
                </a:ln>
                <a:effectLst/>
                <a:uLnTx/>
                <a:uFillTx/>
                <a:latin typeface="Arial"/>
                <a:cs typeface="+mn-cs"/>
              </a:endParaRPr>
            </a:p>
          </p:txBody>
        </p:sp>
        <p:cxnSp>
          <p:nvCxnSpPr>
            <p:cNvPr id="63" name="Straight Connector 62">
              <a:extLst>
                <a:ext uri="{FF2B5EF4-FFF2-40B4-BE49-F238E27FC236}">
                  <a16:creationId xmlns:a16="http://schemas.microsoft.com/office/drawing/2014/main" id="{714748B2-DC52-F4BF-EC94-0D4C0B92BEFD}"/>
                </a:ext>
              </a:extLst>
            </p:cNvPr>
            <p:cNvCxnSpPr>
              <a:cxnSpLocks/>
            </p:cNvCxnSpPr>
            <p:nvPr/>
          </p:nvCxnSpPr>
          <p:spPr>
            <a:xfrm flipH="1">
              <a:off x="9885164" y="4044198"/>
              <a:ext cx="1314208" cy="0"/>
            </a:xfrm>
            <a:prstGeom prst="line">
              <a:avLst/>
            </a:prstGeom>
            <a:noFill/>
            <a:ln w="76200" cap="flat" cmpd="sng" algn="ctr">
              <a:solidFill>
                <a:sysClr val="window" lastClr="FFFFFF"/>
              </a:solidFill>
              <a:prstDash val="solid"/>
              <a:miter lim="800000"/>
            </a:ln>
            <a:effectLst/>
          </p:spPr>
        </p:cxnSp>
      </p:grpSp>
      <p:sp>
        <p:nvSpPr>
          <p:cNvPr id="64" name="TextBox 63">
            <a:extLst>
              <a:ext uri="{FF2B5EF4-FFF2-40B4-BE49-F238E27FC236}">
                <a16:creationId xmlns:a16="http://schemas.microsoft.com/office/drawing/2014/main" id="{BFC3380B-9C59-362A-DFE3-C5C0E1B00B15}"/>
              </a:ext>
            </a:extLst>
          </p:cNvPr>
          <p:cNvSpPr txBox="1"/>
          <p:nvPr/>
        </p:nvSpPr>
        <p:spPr>
          <a:xfrm>
            <a:off x="10606928" y="3811130"/>
            <a:ext cx="3975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a:cs typeface="+mn-cs"/>
              </a:rPr>
              <a:t>4</a:t>
            </a:r>
          </a:p>
        </p:txBody>
      </p:sp>
      <p:sp>
        <p:nvSpPr>
          <p:cNvPr id="65" name="TextBox 64">
            <a:extLst>
              <a:ext uri="{FF2B5EF4-FFF2-40B4-BE49-F238E27FC236}">
                <a16:creationId xmlns:a16="http://schemas.microsoft.com/office/drawing/2014/main" id="{3E77CCBA-9B15-E879-A0E7-109E01CC394E}"/>
              </a:ext>
            </a:extLst>
          </p:cNvPr>
          <p:cNvSpPr txBox="1"/>
          <p:nvPr/>
        </p:nvSpPr>
        <p:spPr>
          <a:xfrm>
            <a:off x="10347927" y="3811496"/>
            <a:ext cx="2584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a:cs typeface="+mn-cs"/>
              </a:rPr>
              <a:t>8</a:t>
            </a:r>
          </a:p>
        </p:txBody>
      </p:sp>
      <p:sp>
        <p:nvSpPr>
          <p:cNvPr id="66" name="TextBox 65">
            <a:extLst>
              <a:ext uri="{FF2B5EF4-FFF2-40B4-BE49-F238E27FC236}">
                <a16:creationId xmlns:a16="http://schemas.microsoft.com/office/drawing/2014/main" id="{72C358E7-AF94-48DF-7EB1-0777C09AC512}"/>
              </a:ext>
            </a:extLst>
          </p:cNvPr>
          <p:cNvSpPr txBox="1"/>
          <p:nvPr/>
        </p:nvSpPr>
        <p:spPr>
          <a:xfrm>
            <a:off x="9832632" y="3804126"/>
            <a:ext cx="9462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a:cs typeface="+mn-cs"/>
              </a:rPr>
              <a:t>63</a:t>
            </a:r>
          </a:p>
        </p:txBody>
      </p:sp>
      <p:cxnSp>
        <p:nvCxnSpPr>
          <p:cNvPr id="67" name="Straight Connector 66">
            <a:extLst>
              <a:ext uri="{FF2B5EF4-FFF2-40B4-BE49-F238E27FC236}">
                <a16:creationId xmlns:a16="http://schemas.microsoft.com/office/drawing/2014/main" id="{27DBA36A-E079-A796-029F-70EE36CDF3D8}"/>
              </a:ext>
            </a:extLst>
          </p:cNvPr>
          <p:cNvCxnSpPr>
            <a:cxnSpLocks/>
          </p:cNvCxnSpPr>
          <p:nvPr/>
        </p:nvCxnSpPr>
        <p:spPr>
          <a:xfrm>
            <a:off x="9832632" y="3873130"/>
            <a:ext cx="1239109" cy="0"/>
          </a:xfrm>
          <a:prstGeom prst="line">
            <a:avLst/>
          </a:prstGeom>
        </p:spPr>
        <p:style>
          <a:lnRef idx="3">
            <a:schemeClr val="dk1"/>
          </a:lnRef>
          <a:fillRef idx="0">
            <a:schemeClr val="dk1"/>
          </a:fillRef>
          <a:effectRef idx="2">
            <a:schemeClr val="dk1"/>
          </a:effectRef>
          <a:fontRef idx="minor">
            <a:schemeClr val="tx1"/>
          </a:fontRef>
        </p:style>
      </p:cxnSp>
      <p:sp>
        <p:nvSpPr>
          <p:cNvPr id="68" name="TextBox 67">
            <a:extLst>
              <a:ext uri="{FF2B5EF4-FFF2-40B4-BE49-F238E27FC236}">
                <a16:creationId xmlns:a16="http://schemas.microsoft.com/office/drawing/2014/main" id="{CECA86C6-CE0C-F61D-7438-CD185DE8007E}"/>
              </a:ext>
            </a:extLst>
          </p:cNvPr>
          <p:cNvSpPr txBox="1"/>
          <p:nvPr/>
        </p:nvSpPr>
        <p:spPr>
          <a:xfrm>
            <a:off x="15349380" y="3634841"/>
            <a:ext cx="9462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a:cs typeface="+mn-cs"/>
              </a:rPr>
              <a:t>63</a:t>
            </a:r>
          </a:p>
        </p:txBody>
      </p:sp>
    </p:spTree>
    <p:extLst>
      <p:ext uri="{BB962C8B-B14F-4D97-AF65-F5344CB8AC3E}">
        <p14:creationId xmlns:p14="http://schemas.microsoft.com/office/powerpoint/2010/main" val="1506199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4">
                                            <p:txEl>
                                              <p:pRg st="0" end="0"/>
                                            </p:txEl>
                                          </p:spTgt>
                                        </p:tgtEl>
                                        <p:attrNameLst>
                                          <p:attrName>style.visibility</p:attrName>
                                        </p:attrNameLst>
                                      </p:cBhvr>
                                      <p:to>
                                        <p:strVal val="visible"/>
                                      </p:to>
                                    </p:set>
                                    <p:animEffect transition="in" filter="wipe(down)">
                                      <p:cBhvr>
                                        <p:cTn id="66" dur="500"/>
                                        <p:tgtEl>
                                          <p:spTgt spid="34">
                                            <p:txEl>
                                              <p:pRg st="0" end="0"/>
                                            </p:txEl>
                                          </p:spTgt>
                                        </p:tgtEl>
                                      </p:cBhvr>
                                    </p:animEffec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37">
                                            <p:txEl>
                                              <p:pRg st="0" end="0"/>
                                            </p:txEl>
                                          </p:spTgt>
                                        </p:tgtEl>
                                        <p:attrNameLst>
                                          <p:attrName>style.visibility</p:attrName>
                                        </p:attrNameLst>
                                      </p:cBhvr>
                                      <p:to>
                                        <p:strVal val="visible"/>
                                      </p:to>
                                    </p:set>
                                    <p:animEffect transition="in" filter="wipe(down)">
                                      <p:cBhvr>
                                        <p:cTn id="70" dur="500"/>
                                        <p:tgtEl>
                                          <p:spTgt spid="37">
                                            <p:txEl>
                                              <p:pRg st="0" end="0"/>
                                            </p:txEl>
                                          </p:spTgt>
                                        </p:tgtEl>
                                      </p:cBhvr>
                                    </p:animEffect>
                                  </p:childTnLst>
                                </p:cTn>
                              </p:par>
                            </p:childTnLst>
                          </p:cTn>
                        </p:par>
                        <p:par>
                          <p:cTn id="71" fill="hold">
                            <p:stCondLst>
                              <p:cond delay="1000"/>
                            </p:stCondLst>
                            <p:childTnLst>
                              <p:par>
                                <p:cTn id="72" presetID="22" presetClass="entr" presetSubtype="4" fill="hold" nodeType="afterEffect">
                                  <p:stCondLst>
                                    <p:cond delay="0"/>
                                  </p:stCondLst>
                                  <p:childTnLst>
                                    <p:set>
                                      <p:cBhvr>
                                        <p:cTn id="73" dur="1" fill="hold">
                                          <p:stCondLst>
                                            <p:cond delay="0"/>
                                          </p:stCondLst>
                                        </p:cTn>
                                        <p:tgtEl>
                                          <p:spTgt spid="38">
                                            <p:txEl>
                                              <p:pRg st="0" end="0"/>
                                            </p:txEl>
                                          </p:spTgt>
                                        </p:tgtEl>
                                        <p:attrNameLst>
                                          <p:attrName>style.visibility</p:attrName>
                                        </p:attrNameLst>
                                      </p:cBhvr>
                                      <p:to>
                                        <p:strVal val="visible"/>
                                      </p:to>
                                    </p:set>
                                    <p:animEffect transition="in" filter="wipe(down)">
                                      <p:cBhvr>
                                        <p:cTn id="74" dur="500"/>
                                        <p:tgtEl>
                                          <p:spTgt spid="38">
                                            <p:txEl>
                                              <p:pRg st="0" end="0"/>
                                            </p:txEl>
                                          </p:spTgt>
                                        </p:tgtEl>
                                      </p:cBhvr>
                                    </p:animEffect>
                                  </p:childTnLst>
                                </p:cTn>
                              </p:par>
                            </p:childTnLst>
                          </p:cTn>
                        </p:par>
                        <p:par>
                          <p:cTn id="75" fill="hold">
                            <p:stCondLst>
                              <p:cond delay="1500"/>
                            </p:stCondLst>
                            <p:childTnLst>
                              <p:par>
                                <p:cTn id="76" presetID="22" presetClass="entr" presetSubtype="4" fill="hold" nodeType="afterEffect">
                                  <p:stCondLst>
                                    <p:cond delay="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wipe(down)">
                                      <p:cBhvr>
                                        <p:cTn id="78" dur="500"/>
                                        <p:tgtEl>
                                          <p:spTgt spid="39">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500"/>
                                        <p:tgtEl>
                                          <p:spTgt spid="51"/>
                                        </p:tgtEl>
                                      </p:cBhvr>
                                    </p:animEffect>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childTnLst>
                          </p:cTn>
                        </p:par>
                        <p:par>
                          <p:cTn id="105" fill="hold">
                            <p:stCondLst>
                              <p:cond delay="2500"/>
                            </p:stCondLst>
                            <p:childTnLst>
                              <p:par>
                                <p:cTn id="106" presetID="10" presetClass="entr" presetSubtype="0" fill="hold" grpId="0" nodeType="after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childTnLst>
                          </p:cTn>
                        </p:par>
                        <p:par>
                          <p:cTn id="109" fill="hold">
                            <p:stCondLst>
                              <p:cond delay="3000"/>
                            </p:stCondLst>
                            <p:childTnLst>
                              <p:par>
                                <p:cTn id="110" presetID="10" presetClass="entr" presetSubtype="0" fill="hold" grpId="0" nodeType="after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par>
                          <p:cTn id="113" fill="hold">
                            <p:stCondLst>
                              <p:cond delay="3500"/>
                            </p:stCondLst>
                            <p:childTnLst>
                              <p:par>
                                <p:cTn id="114" presetID="10"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500"/>
                                        <p:tgtEl>
                                          <p:spTgt spid="5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nodeType="click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randombar(horizontal)">
                                      <p:cBhvr>
                                        <p:cTn id="121" dur="500"/>
                                        <p:tgtEl>
                                          <p:spTgt spid="58"/>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67"/>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nodeType="clickEffect">
                                  <p:stCondLst>
                                    <p:cond delay="0"/>
                                  </p:stCondLst>
                                  <p:childTnLst>
                                    <p:set>
                                      <p:cBhvr>
                                        <p:cTn id="129" dur="1" fill="hold">
                                          <p:stCondLst>
                                            <p:cond delay="0"/>
                                          </p:stCondLst>
                                        </p:cTn>
                                        <p:tgtEl>
                                          <p:spTgt spid="64">
                                            <p:txEl>
                                              <p:pRg st="0" end="0"/>
                                            </p:txEl>
                                          </p:spTgt>
                                        </p:tgtEl>
                                        <p:attrNameLst>
                                          <p:attrName>style.visibility</p:attrName>
                                        </p:attrNameLst>
                                      </p:cBhvr>
                                      <p:to>
                                        <p:strVal val="visible"/>
                                      </p:to>
                                    </p:set>
                                    <p:animEffect transition="in" filter="wipe(down)">
                                      <p:cBhvr>
                                        <p:cTn id="130" dur="500"/>
                                        <p:tgtEl>
                                          <p:spTgt spid="64">
                                            <p:txEl>
                                              <p:pRg st="0" end="0"/>
                                            </p:txEl>
                                          </p:spTgt>
                                        </p:tgtEl>
                                      </p:cBhvr>
                                    </p:animEffect>
                                  </p:childTnLst>
                                </p:cTn>
                              </p:par>
                            </p:childTnLst>
                          </p:cTn>
                        </p:par>
                        <p:par>
                          <p:cTn id="131" fill="hold">
                            <p:stCondLst>
                              <p:cond delay="500"/>
                            </p:stCondLst>
                            <p:childTnLst>
                              <p:par>
                                <p:cTn id="132" presetID="22" presetClass="entr" presetSubtype="4" fill="hold" nodeType="afterEffect">
                                  <p:stCondLst>
                                    <p:cond delay="0"/>
                                  </p:stCondLst>
                                  <p:childTnLst>
                                    <p:set>
                                      <p:cBhvr>
                                        <p:cTn id="133" dur="1" fill="hold">
                                          <p:stCondLst>
                                            <p:cond delay="0"/>
                                          </p:stCondLst>
                                        </p:cTn>
                                        <p:tgtEl>
                                          <p:spTgt spid="65">
                                            <p:txEl>
                                              <p:pRg st="0" end="0"/>
                                            </p:txEl>
                                          </p:spTgt>
                                        </p:tgtEl>
                                        <p:attrNameLst>
                                          <p:attrName>style.visibility</p:attrName>
                                        </p:attrNameLst>
                                      </p:cBhvr>
                                      <p:to>
                                        <p:strVal val="visible"/>
                                      </p:to>
                                    </p:set>
                                    <p:animEffect transition="in" filter="wipe(down)">
                                      <p:cBhvr>
                                        <p:cTn id="134" dur="500"/>
                                        <p:tgtEl>
                                          <p:spTgt spid="65">
                                            <p:txEl>
                                              <p:pRg st="0" end="0"/>
                                            </p:txEl>
                                          </p:spTgt>
                                        </p:tgtEl>
                                      </p:cBhvr>
                                    </p:animEffect>
                                  </p:childTnLst>
                                </p:cTn>
                              </p:par>
                            </p:childTnLst>
                          </p:cTn>
                        </p:par>
                        <p:par>
                          <p:cTn id="135" fill="hold">
                            <p:stCondLst>
                              <p:cond delay="1000"/>
                            </p:stCondLst>
                            <p:childTnLst>
                              <p:par>
                                <p:cTn id="136" presetID="22" presetClass="entr" presetSubtype="4" fill="hold" nodeType="afterEffect">
                                  <p:stCondLst>
                                    <p:cond delay="0"/>
                                  </p:stCondLst>
                                  <p:childTnLst>
                                    <p:set>
                                      <p:cBhvr>
                                        <p:cTn id="137" dur="1" fill="hold">
                                          <p:stCondLst>
                                            <p:cond delay="0"/>
                                          </p:stCondLst>
                                        </p:cTn>
                                        <p:tgtEl>
                                          <p:spTgt spid="66">
                                            <p:txEl>
                                              <p:pRg st="0" end="0"/>
                                            </p:txEl>
                                          </p:spTgt>
                                        </p:tgtEl>
                                        <p:attrNameLst>
                                          <p:attrName>style.visibility</p:attrName>
                                        </p:attrNameLst>
                                      </p:cBhvr>
                                      <p:to>
                                        <p:strVal val="visible"/>
                                      </p:to>
                                    </p:set>
                                    <p:animEffect transition="in" filter="wipe(down)">
                                      <p:cBhvr>
                                        <p:cTn id="138" dur="500"/>
                                        <p:tgtEl>
                                          <p:spTgt spid="66">
                                            <p:txEl>
                                              <p:pRg st="0" end="0"/>
                                            </p:txEl>
                                          </p:spTgt>
                                        </p:tgtEl>
                                      </p:cBhvr>
                                    </p:animEffect>
                                  </p:childTnLst>
                                </p:cTn>
                              </p:par>
                            </p:childTnLst>
                          </p:cTn>
                        </p:par>
                        <p:par>
                          <p:cTn id="139" fill="hold">
                            <p:stCondLst>
                              <p:cond delay="1500"/>
                            </p:stCondLst>
                            <p:childTnLst>
                              <p:par>
                                <p:cTn id="140" presetID="22" presetClass="entr" presetSubtype="4" fill="hold" nodeType="afterEffect">
                                  <p:stCondLst>
                                    <p:cond delay="0"/>
                                  </p:stCondLst>
                                  <p:childTnLst>
                                    <p:set>
                                      <p:cBhvr>
                                        <p:cTn id="141" dur="1" fill="hold">
                                          <p:stCondLst>
                                            <p:cond delay="0"/>
                                          </p:stCondLst>
                                        </p:cTn>
                                        <p:tgtEl>
                                          <p:spTgt spid="68">
                                            <p:txEl>
                                              <p:pRg st="0" end="0"/>
                                            </p:txEl>
                                          </p:spTgt>
                                        </p:tgtEl>
                                        <p:attrNameLst>
                                          <p:attrName>style.visibility</p:attrName>
                                        </p:attrNameLst>
                                      </p:cBhvr>
                                      <p:to>
                                        <p:strVal val="visible"/>
                                      </p:to>
                                    </p:set>
                                    <p:animEffect transition="in" filter="wipe(down)">
                                      <p:cBhvr>
                                        <p:cTn id="142"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P spid="49" grpId="0"/>
      <p:bldP spid="50" grpId="0"/>
      <p:bldP spid="51" grpId="0"/>
      <p:bldP spid="52" grpId="0"/>
      <p:bldP spid="53" grpId="0"/>
      <p:bldP spid="5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FA7450-42F0-4343-B755-00F93A482751}"/>
              </a:ext>
            </a:extLst>
          </p:cNvPr>
          <p:cNvPicPr>
            <a:picLocks noChangeAspect="1"/>
          </p:cNvPicPr>
          <p:nvPr/>
        </p:nvPicPr>
        <p:blipFill>
          <a:blip r:embed="rId3"/>
          <a:stretch>
            <a:fillRect/>
          </a:stretch>
        </p:blipFill>
        <p:spPr>
          <a:xfrm>
            <a:off x="596198" y="558431"/>
            <a:ext cx="1323975" cy="552450"/>
          </a:xfrm>
          <a:prstGeom prst="rect">
            <a:avLst/>
          </a:prstGeom>
        </p:spPr>
      </p:pic>
      <p:sp>
        <p:nvSpPr>
          <p:cNvPr id="15" name="TextBox 14">
            <a:extLst>
              <a:ext uri="{FF2B5EF4-FFF2-40B4-BE49-F238E27FC236}">
                <a16:creationId xmlns:a16="http://schemas.microsoft.com/office/drawing/2014/main" id="{4A7F0412-C3AA-4C21-9EA0-B74AE45436AA}"/>
              </a:ext>
            </a:extLst>
          </p:cNvPr>
          <p:cNvSpPr txBox="1"/>
          <p:nvPr/>
        </p:nvSpPr>
        <p:spPr>
          <a:xfrm>
            <a:off x="1967023" y="552893"/>
            <a:ext cx="10026503" cy="2062103"/>
          </a:xfrm>
          <a:prstGeom prst="rect">
            <a:avLst/>
          </a:prstGeom>
          <a:noFill/>
        </p:spPr>
        <p:txBody>
          <a:bodyPr wrap="square" rtlCol="0">
            <a:spAutoFit/>
          </a:bodyPr>
          <a:lstStyle/>
          <a:p>
            <a:r>
              <a:rPr lang="vi-VN" sz="3200" b="1" dirty="0">
                <a:solidFill>
                  <a:srgbClr val="0070C0"/>
                </a:solidFill>
                <a:latin typeface="Cambria" panose="02040503050406030204" pitchFamily="18" charset="0"/>
                <a:ea typeface="Cambria" panose="02040503050406030204" pitchFamily="18" charset="0"/>
              </a:rPr>
              <a:t>Ở khu vui chơi, bác Nam muốn gắn các dây đèn dọc theo mỗi cạnh của ngôi nhà dạng khối lập phương, trừ những cạnh sát mặt đất. Mỗi cạnh cần gắn một dây đèn dài 450cm.</a:t>
            </a:r>
          </a:p>
        </p:txBody>
      </p:sp>
      <p:pic>
        <p:nvPicPr>
          <p:cNvPr id="19" name="Picture 18">
            <a:extLst>
              <a:ext uri="{FF2B5EF4-FFF2-40B4-BE49-F238E27FC236}">
                <a16:creationId xmlns:a16="http://schemas.microsoft.com/office/drawing/2014/main" id="{357AECEB-E124-4C68-A61E-AFAF7D6067EF}"/>
              </a:ext>
            </a:extLst>
          </p:cNvPr>
          <p:cNvPicPr>
            <a:picLocks noChangeAspect="1"/>
          </p:cNvPicPr>
          <p:nvPr/>
        </p:nvPicPr>
        <p:blipFill>
          <a:blip r:embed="rId4"/>
          <a:stretch>
            <a:fillRect/>
          </a:stretch>
        </p:blipFill>
        <p:spPr>
          <a:xfrm>
            <a:off x="8376795" y="3265192"/>
            <a:ext cx="3476625" cy="2943225"/>
          </a:xfrm>
          <a:prstGeom prst="rect">
            <a:avLst/>
          </a:prstGeom>
        </p:spPr>
      </p:pic>
      <p:grpSp>
        <p:nvGrpSpPr>
          <p:cNvPr id="22" name="Group 21">
            <a:extLst>
              <a:ext uri="{FF2B5EF4-FFF2-40B4-BE49-F238E27FC236}">
                <a16:creationId xmlns:a16="http://schemas.microsoft.com/office/drawing/2014/main" id="{36F9B0D3-F80E-4A0C-94EC-EB111D025E4A}"/>
              </a:ext>
            </a:extLst>
          </p:cNvPr>
          <p:cNvGrpSpPr/>
          <p:nvPr/>
        </p:nvGrpSpPr>
        <p:grpSpPr>
          <a:xfrm>
            <a:off x="795263" y="2579891"/>
            <a:ext cx="8165804" cy="1478353"/>
            <a:chOff x="510363" y="3054864"/>
            <a:chExt cx="8165804" cy="1478353"/>
          </a:xfrm>
        </p:grpSpPr>
        <p:sp>
          <p:nvSpPr>
            <p:cNvPr id="20" name="TextBox 19">
              <a:extLst>
                <a:ext uri="{FF2B5EF4-FFF2-40B4-BE49-F238E27FC236}">
                  <a16:creationId xmlns:a16="http://schemas.microsoft.com/office/drawing/2014/main" id="{60478034-B637-4C9A-910E-96E33B6E4D73}"/>
                </a:ext>
              </a:extLst>
            </p:cNvPr>
            <p:cNvSpPr txBox="1"/>
            <p:nvPr/>
          </p:nvSpPr>
          <p:spPr>
            <a:xfrm>
              <a:off x="510363" y="3054864"/>
              <a:ext cx="8165804" cy="1478353"/>
            </a:xfrm>
            <a:prstGeom prst="rect">
              <a:avLst/>
            </a:prstGeom>
            <a:noFill/>
          </p:spPr>
          <p:txBody>
            <a:bodyPr wrap="square" rtlCol="0">
              <a:spAutoFit/>
            </a:bodyPr>
            <a:lstStyle/>
            <a:p>
              <a:pPr>
                <a:lnSpc>
                  <a:spcPct val="150000"/>
                </a:lnSpc>
              </a:pPr>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Nam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gắn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đèn</a:t>
              </a:r>
              <a:r>
                <a:rPr lang="en-US" sz="3200" dirty="0">
                  <a:latin typeface="Cambria" panose="02040503050406030204" pitchFamily="18" charset="0"/>
                  <a:ea typeface="Cambria" panose="02040503050406030204" pitchFamily="18" charset="0"/>
                </a:rPr>
                <a:t>.</a:t>
              </a:r>
            </a:p>
            <a:p>
              <a:pPr>
                <a:lnSpc>
                  <a:spcPct val="150000"/>
                </a:lnSpc>
              </a:pPr>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Tổng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dài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xăng-ti-mét</a:t>
              </a:r>
              <a:r>
                <a:rPr lang="en-US" sz="32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8A0D2F9D-7BF9-4C60-86FF-0D7058FC5C64}"/>
                </a:ext>
              </a:extLst>
            </p:cNvPr>
            <p:cNvSpPr/>
            <p:nvPr/>
          </p:nvSpPr>
          <p:spPr>
            <a:xfrm>
              <a:off x="5119984" y="3238580"/>
              <a:ext cx="691116" cy="531628"/>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37" name="Rectangle 36">
              <a:extLst>
                <a:ext uri="{FF2B5EF4-FFF2-40B4-BE49-F238E27FC236}">
                  <a16:creationId xmlns:a16="http://schemas.microsoft.com/office/drawing/2014/main" id="{B4E15907-6EC4-44B9-A8CC-2867A19FCF43}"/>
                </a:ext>
              </a:extLst>
            </p:cNvPr>
            <p:cNvSpPr/>
            <p:nvPr/>
          </p:nvSpPr>
          <p:spPr>
            <a:xfrm>
              <a:off x="5481084" y="3935244"/>
              <a:ext cx="691116" cy="531628"/>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pic>
        <p:nvPicPr>
          <p:cNvPr id="46" name="Picture 45">
            <a:extLst>
              <a:ext uri="{FF2B5EF4-FFF2-40B4-BE49-F238E27FC236}">
                <a16:creationId xmlns:a16="http://schemas.microsoft.com/office/drawing/2014/main" id="{A75A688F-2AE2-4DF6-91DB-01ABE3A0A54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0" y="4389569"/>
            <a:ext cx="2066925" cy="2234514"/>
          </a:xfrm>
          <a:prstGeom prst="rect">
            <a:avLst/>
          </a:prstGeom>
        </p:spPr>
      </p:pic>
      <p:sp>
        <p:nvSpPr>
          <p:cNvPr id="47" name="Oval Callout 5">
            <a:extLst>
              <a:ext uri="{FF2B5EF4-FFF2-40B4-BE49-F238E27FC236}">
                <a16:creationId xmlns:a16="http://schemas.microsoft.com/office/drawing/2014/main" id="{0176A98A-2ABB-4326-90F3-B819C68B495D}"/>
              </a:ext>
            </a:extLst>
          </p:cNvPr>
          <p:cNvSpPr/>
          <p:nvPr/>
        </p:nvSpPr>
        <p:spPr>
          <a:xfrm>
            <a:off x="2318193" y="4156934"/>
            <a:ext cx="6389872" cy="2751865"/>
          </a:xfrm>
          <a:prstGeom prst="wedgeEllipseCallout">
            <a:avLst>
              <a:gd name="adj1" fmla="val -70761"/>
              <a:gd name="adj2" fmla="val -1191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“Ngôi nhà có bao nhiêu cạnh? </a:t>
            </a:r>
          </a:p>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Có bao nhiêu cạnh sát mặt đất?</a:t>
            </a:r>
          </a:p>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Còn lại bao nhiêu cạnh được gắn bóng đèn?”</a:t>
            </a:r>
          </a:p>
        </p:txBody>
      </p:sp>
    </p:spTree>
    <p:extLst>
      <p:ext uri="{BB962C8B-B14F-4D97-AF65-F5344CB8AC3E}">
        <p14:creationId xmlns:p14="http://schemas.microsoft.com/office/powerpoint/2010/main" val="1716524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223B80-A284-479D-A4E1-CEAF73ECFBC4}"/>
              </a:ext>
            </a:extLst>
          </p:cNvPr>
          <p:cNvSpPr txBox="1"/>
          <p:nvPr/>
        </p:nvSpPr>
        <p:spPr>
          <a:xfrm>
            <a:off x="1127051" y="1371600"/>
            <a:ext cx="10473070" cy="2862322"/>
          </a:xfrm>
          <a:prstGeom prst="rect">
            <a:avLst/>
          </a:prstGeom>
          <a:noFill/>
        </p:spPr>
        <p:txBody>
          <a:bodyPr wrap="square" rtlCol="0">
            <a:spAutoFit/>
          </a:bodyPr>
          <a:lstStyle/>
          <a:p>
            <a:pPr algn="ctr"/>
            <a:r>
              <a:rPr lang="en-US" sz="3600" b="1" u="sng" dirty="0" err="1">
                <a:solidFill>
                  <a:srgbClr val="002060"/>
                </a:solidFill>
                <a:latin typeface="Cambria" panose="02040503050406030204" pitchFamily="18" charset="0"/>
                <a:ea typeface="Cambria" panose="02040503050406030204" pitchFamily="18" charset="0"/>
              </a:rPr>
              <a:t>Bài</a:t>
            </a:r>
            <a:r>
              <a:rPr lang="vi-VN" sz="3600" b="1" u="sng" dirty="0">
                <a:solidFill>
                  <a:srgbClr val="002060"/>
                </a:solidFill>
                <a:latin typeface="Cambria" panose="02040503050406030204" pitchFamily="18" charset="0"/>
                <a:ea typeface="Cambria" panose="02040503050406030204" pitchFamily="18" charset="0"/>
              </a:rPr>
              <a:t> giải:</a:t>
            </a:r>
          </a:p>
          <a:p>
            <a:pPr marL="742950" indent="-742950" algn="just">
              <a:buAutoNum type="alphaLcParenR"/>
            </a:pPr>
            <a:r>
              <a:rPr lang="en-US" sz="3600" b="1" dirty="0" err="1">
                <a:solidFill>
                  <a:srgbClr val="002060"/>
                </a:solidFill>
                <a:latin typeface="Cambria" panose="02040503050406030204" pitchFamily="18" charset="0"/>
                <a:ea typeface="Cambria" panose="02040503050406030204" pitchFamily="18" charset="0"/>
              </a:rPr>
              <a:t>Ngôi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nhà</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có</a:t>
            </a:r>
            <a:r>
              <a:rPr lang="en-US" sz="3600" b="1" dirty="0">
                <a:solidFill>
                  <a:srgbClr val="002060"/>
                </a:solidFill>
                <a:latin typeface="Cambria" panose="02040503050406030204" pitchFamily="18" charset="0"/>
                <a:ea typeface="Cambria" panose="02040503050406030204" pitchFamily="18" charset="0"/>
              </a:rPr>
              <a:t> 8 </a:t>
            </a:r>
            <a:r>
              <a:rPr lang="en-US" sz="3600" b="1" dirty="0" err="1">
                <a:solidFill>
                  <a:srgbClr val="002060"/>
                </a:solidFill>
                <a:latin typeface="Cambria" panose="02040503050406030204" pitchFamily="18" charset="0"/>
                <a:ea typeface="Cambria" panose="02040503050406030204" pitchFamily="18" charset="0"/>
              </a:rPr>
              <a:t>cạnh</a:t>
            </a:r>
            <a:r>
              <a:rPr lang="vi-VN" sz="3600" b="1" dirty="0">
                <a:solidFill>
                  <a:srgbClr val="002060"/>
                </a:solidFill>
                <a:latin typeface="Cambria" panose="02040503050406030204" pitchFamily="18" charset="0"/>
                <a:ea typeface="Cambria" panose="02040503050406030204" pitchFamily="18" charset="0"/>
              </a:rPr>
              <a:t>. Vậy bác </a:t>
            </a:r>
            <a:r>
              <a:rPr lang="en-US" sz="3600" b="1" dirty="0">
                <a:solidFill>
                  <a:srgbClr val="002060"/>
                </a:solidFill>
                <a:latin typeface="Cambria" panose="02040503050406030204" pitchFamily="18" charset="0"/>
                <a:ea typeface="Cambria" panose="02040503050406030204" pitchFamily="18" charset="0"/>
              </a:rPr>
              <a:t>Nam </a:t>
            </a:r>
            <a:r>
              <a:rPr lang="en-US" sz="3600" b="1" dirty="0" err="1">
                <a:solidFill>
                  <a:srgbClr val="002060"/>
                </a:solidFill>
                <a:latin typeface="Cambria" panose="02040503050406030204" pitchFamily="18" charset="0"/>
                <a:ea typeface="Cambria" panose="02040503050406030204" pitchFamily="18" charset="0"/>
              </a:rPr>
              <a:t>cần</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gắn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tất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cả</a:t>
            </a:r>
            <a:r>
              <a:rPr lang="vi-VN" sz="3600" b="1" dirty="0">
                <a:solidFill>
                  <a:srgbClr val="002060"/>
                </a:solidFill>
                <a:latin typeface="Cambria" panose="02040503050406030204" pitchFamily="18" charset="0"/>
                <a:ea typeface="Cambria" panose="02040503050406030204" pitchFamily="18" charset="0"/>
              </a:rPr>
              <a:t> 8 dây đèn.</a:t>
            </a:r>
            <a:endParaRPr lang="en-US" sz="3600" b="1" dirty="0">
              <a:solidFill>
                <a:srgbClr val="002060"/>
              </a:solidFill>
              <a:latin typeface="Cambria" panose="02040503050406030204" pitchFamily="18" charset="0"/>
              <a:ea typeface="Cambria" panose="02040503050406030204" pitchFamily="18" charset="0"/>
            </a:endParaRPr>
          </a:p>
          <a:p>
            <a:pPr algn="just"/>
            <a:r>
              <a:rPr lang="vi-VN" sz="3600" b="1" dirty="0">
                <a:solidFill>
                  <a:srgbClr val="002060"/>
                </a:solidFill>
                <a:latin typeface="Cambria" panose="02040503050406030204" pitchFamily="18" charset="0"/>
                <a:ea typeface="Cambria" panose="02040503050406030204" pitchFamily="18" charset="0"/>
              </a:rPr>
              <a:t>b)</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Tổng độ dài dây đèn đó là:</a:t>
            </a:r>
          </a:p>
          <a:p>
            <a:pPr algn="ctr"/>
            <a:r>
              <a:rPr lang="vi-VN" sz="3600" b="1" dirty="0">
                <a:solidFill>
                  <a:srgbClr val="002060"/>
                </a:solidFill>
                <a:latin typeface="Cambria" panose="02040503050406030204" pitchFamily="18" charset="0"/>
                <a:ea typeface="Cambria" panose="02040503050406030204" pitchFamily="18" charset="0"/>
              </a:rPr>
              <a:t>450 x 8 = 3600 (cm)</a:t>
            </a:r>
          </a:p>
        </p:txBody>
      </p:sp>
    </p:spTree>
    <p:extLst>
      <p:ext uri="{BB962C8B-B14F-4D97-AF65-F5344CB8AC3E}">
        <p14:creationId xmlns:p14="http://schemas.microsoft.com/office/powerpoint/2010/main" val="125651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AEFC7F-3B65-4314-87B6-F267BEE3C92A}"/>
              </a:ext>
            </a:extLst>
          </p:cNvPr>
          <p:cNvSpPr/>
          <p:nvPr/>
        </p:nvSpPr>
        <p:spPr>
          <a:xfrm>
            <a:off x="406400" y="482600"/>
            <a:ext cx="11480800" cy="5892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r>
              <a:rPr lang="vi-VN" sz="2400" b="1" dirty="0">
                <a:solidFill>
                  <a:prstClr val="white"/>
                </a:solidFill>
                <a:latin typeface="Cambria" panose="02040503050406030204" pitchFamily="18" charset="0"/>
                <a:ea typeface="Cambria" panose="02040503050406030204" pitchFamily="18" charset="0"/>
              </a:rPr>
              <a:t>B</a:t>
            </a:r>
            <a:endParaRPr lang="en-US" sz="2400" b="1" dirty="0">
              <a:solidFill>
                <a:prstClr val="black"/>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16377BDE-1C81-4750-97EF-CA128A443879}"/>
              </a:ext>
            </a:extLst>
          </p:cNvPr>
          <p:cNvSpPr/>
          <p:nvPr/>
        </p:nvSpPr>
        <p:spPr>
          <a:xfrm>
            <a:off x="1937600" y="537404"/>
            <a:ext cx="9685356" cy="2554545"/>
          </a:xfrm>
          <a:prstGeom prst="rect">
            <a:avLst/>
          </a:prstGeom>
        </p:spPr>
        <p:txBody>
          <a:bodyPr wrap="square">
            <a:spAutoFit/>
          </a:bodyPr>
          <a:lstStyle/>
          <a:p>
            <a:pPr algn="just" defTabSz="1218900"/>
            <a:r>
              <a:rPr lang="vi-VN" sz="3200" b="1" dirty="0">
                <a:solidFill>
                  <a:srgbClr val="0070C0"/>
                </a:solidFill>
                <a:latin typeface="Cambria" panose="02040503050406030204" pitchFamily="18" charset="0"/>
                <a:ea typeface="Cambria" panose="02040503050406030204" pitchFamily="18" charset="0"/>
              </a:rPr>
              <a:t>Mỗi chú sâu sẽ đi theo đường nào để đến chiếc lá là ngôi nhà của mình? Biết rằng mỗi chú sâu chỉ bò theo đường có màu trùng với màu của nó và sâu cũng chỉ bò đến chiếc lá ghi kết quả của phép tính trên mình chú sâu đó.</a:t>
            </a:r>
          </a:p>
        </p:txBody>
      </p:sp>
      <p:pic>
        <p:nvPicPr>
          <p:cNvPr id="14" name="图片 24">
            <a:extLst>
              <a:ext uri="{FF2B5EF4-FFF2-40B4-BE49-F238E27FC236}">
                <a16:creationId xmlns:a16="http://schemas.microsoft.com/office/drawing/2014/main" id="{4D415F71-D596-4CFA-B117-21B1700EC4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15" name="TextBox 14">
            <a:extLst>
              <a:ext uri="{FF2B5EF4-FFF2-40B4-BE49-F238E27FC236}">
                <a16:creationId xmlns:a16="http://schemas.microsoft.com/office/drawing/2014/main" id="{B47B681A-4D10-401B-8AFF-6F7D495D2F93}"/>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b="1" dirty="0" err="1">
                <a:solidFill>
                  <a:prstClr val="black"/>
                </a:solidFill>
                <a:latin typeface="Cambria" panose="02040503050406030204" pitchFamily="18" charset="0"/>
                <a:ea typeface="Cambria" panose="02040503050406030204" pitchFamily="18" charset="0"/>
              </a:rPr>
              <a:t>Bài</a:t>
            </a:r>
            <a:r>
              <a:rPr lang="en-GB" sz="4267" b="1" dirty="0">
                <a:solidFill>
                  <a:prstClr val="black"/>
                </a:solidFill>
                <a:latin typeface="Cambria" panose="02040503050406030204" pitchFamily="18" charset="0"/>
                <a:ea typeface="Cambria" panose="02040503050406030204" pitchFamily="18" charset="0"/>
              </a:rPr>
              <a:t> </a:t>
            </a:r>
            <a:r>
              <a:rPr lang="en-US" sz="4267" b="1" dirty="0">
                <a:solidFill>
                  <a:prstClr val="black"/>
                </a:solidFill>
                <a:latin typeface="Cambria" panose="02040503050406030204" pitchFamily="18" charset="0"/>
                <a:ea typeface="Cambria" panose="02040503050406030204" pitchFamily="18" charset="0"/>
              </a:rPr>
              <a:t>3</a:t>
            </a:r>
            <a:r>
              <a:rPr lang="en-GB" sz="4267" b="1" dirty="0">
                <a:solidFill>
                  <a:prstClr val="black"/>
                </a:solidFill>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BF7170ED-939B-489A-B422-94EDCA8DBAC3}"/>
              </a:ext>
            </a:extLst>
          </p:cNvPr>
          <p:cNvPicPr>
            <a:picLocks noChangeAspect="1"/>
          </p:cNvPicPr>
          <p:nvPr/>
        </p:nvPicPr>
        <p:blipFill>
          <a:blip r:embed="rId3"/>
          <a:stretch>
            <a:fillRect/>
          </a:stretch>
        </p:blipFill>
        <p:spPr>
          <a:xfrm>
            <a:off x="2425774" y="3178247"/>
            <a:ext cx="8089826" cy="3030899"/>
          </a:xfrm>
          <a:prstGeom prst="rect">
            <a:avLst/>
          </a:prstGeom>
        </p:spPr>
      </p:pic>
    </p:spTree>
    <p:extLst>
      <p:ext uri="{BB962C8B-B14F-4D97-AF65-F5344CB8AC3E}">
        <p14:creationId xmlns:p14="http://schemas.microsoft.com/office/powerpoint/2010/main" val="344612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B8216F-0AD9-422F-A5FA-07F9D30303FD}"/>
              </a:ext>
            </a:extLst>
          </p:cNvPr>
          <p:cNvSpPr/>
          <p:nvPr/>
        </p:nvSpPr>
        <p:spPr>
          <a:xfrm>
            <a:off x="406400" y="482600"/>
            <a:ext cx="11480800" cy="5892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r>
              <a:rPr lang="vi-VN" sz="2400" b="1" dirty="0">
                <a:solidFill>
                  <a:prstClr val="white"/>
                </a:solidFill>
                <a:latin typeface="Cambria" panose="02040503050406030204" pitchFamily="18" charset="0"/>
                <a:ea typeface="Cambria" panose="02040503050406030204" pitchFamily="18" charset="0"/>
              </a:rPr>
              <a:t>B</a:t>
            </a:r>
            <a:endParaRPr lang="en-US" sz="2400" b="1" dirty="0">
              <a:solidFill>
                <a:prstClr val="black"/>
              </a:solidFill>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805137CA-92DA-4085-9DDD-7A09B1CC7532}"/>
              </a:ext>
            </a:extLst>
          </p:cNvPr>
          <p:cNvSpPr/>
          <p:nvPr/>
        </p:nvSpPr>
        <p:spPr>
          <a:xfrm>
            <a:off x="1937600" y="537404"/>
            <a:ext cx="9685356" cy="1200329"/>
          </a:xfrm>
          <a:prstGeom prst="rect">
            <a:avLst/>
          </a:prstGeom>
        </p:spPr>
        <p:txBody>
          <a:bodyPr wrap="square">
            <a:spAutoFit/>
          </a:bodyPr>
          <a:lstStyle/>
          <a:p>
            <a:pPr algn="just" defTabSz="1218900"/>
            <a:r>
              <a:rPr lang="vi-VN" sz="3600" b="1" dirty="0">
                <a:solidFill>
                  <a:srgbClr val="0070C0"/>
                </a:solidFill>
                <a:latin typeface="Cambria" panose="02040503050406030204" pitchFamily="18" charset="0"/>
                <a:ea typeface="Cambria" panose="02040503050406030204" pitchFamily="18" charset="0"/>
              </a:rPr>
              <a:t>Người khổng lồ nào nâng được nhiều ki-lô-gam nhất?</a:t>
            </a:r>
          </a:p>
        </p:txBody>
      </p:sp>
      <p:pic>
        <p:nvPicPr>
          <p:cNvPr id="6" name="图片 24">
            <a:extLst>
              <a:ext uri="{FF2B5EF4-FFF2-40B4-BE49-F238E27FC236}">
                <a16:creationId xmlns:a16="http://schemas.microsoft.com/office/drawing/2014/main" id="{6E55B6F5-E358-4BF1-94DE-DCD4FF3026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7" name="TextBox 6">
            <a:extLst>
              <a:ext uri="{FF2B5EF4-FFF2-40B4-BE49-F238E27FC236}">
                <a16:creationId xmlns:a16="http://schemas.microsoft.com/office/drawing/2014/main" id="{09422F5E-ADF0-415F-9AC9-7E6B9D53A39D}"/>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b="1" dirty="0" err="1">
                <a:solidFill>
                  <a:prstClr val="black"/>
                </a:solidFill>
                <a:latin typeface="Cambria" panose="02040503050406030204" pitchFamily="18" charset="0"/>
                <a:ea typeface="Cambria" panose="02040503050406030204" pitchFamily="18" charset="0"/>
              </a:rPr>
              <a:t>Bài</a:t>
            </a:r>
            <a:r>
              <a:rPr lang="en-GB" sz="4267" b="1" dirty="0">
                <a:solidFill>
                  <a:prstClr val="black"/>
                </a:solidFill>
                <a:latin typeface="Cambria" panose="02040503050406030204" pitchFamily="18" charset="0"/>
                <a:ea typeface="Cambria" panose="02040503050406030204" pitchFamily="18" charset="0"/>
              </a:rPr>
              <a:t> </a:t>
            </a:r>
            <a:r>
              <a:rPr lang="en-US" sz="4267" b="1" dirty="0">
                <a:solidFill>
                  <a:prstClr val="black"/>
                </a:solidFill>
                <a:latin typeface="Cambria" panose="02040503050406030204" pitchFamily="18" charset="0"/>
                <a:ea typeface="Cambria" panose="02040503050406030204" pitchFamily="18" charset="0"/>
              </a:rPr>
              <a:t>4</a:t>
            </a:r>
            <a:r>
              <a:rPr lang="en-GB" sz="4267" b="1" dirty="0">
                <a:solidFill>
                  <a:prstClr val="black"/>
                </a:solidFill>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00D33AD0-4B9C-46B2-84DF-55B8C3B75777}"/>
              </a:ext>
            </a:extLst>
          </p:cNvPr>
          <p:cNvPicPr>
            <a:picLocks noChangeAspect="1"/>
          </p:cNvPicPr>
          <p:nvPr/>
        </p:nvPicPr>
        <p:blipFill>
          <a:blip r:embed="rId3"/>
          <a:stretch>
            <a:fillRect/>
          </a:stretch>
        </p:blipFill>
        <p:spPr>
          <a:xfrm>
            <a:off x="4078472" y="1421218"/>
            <a:ext cx="6256375" cy="3307968"/>
          </a:xfrm>
          <a:prstGeom prst="rect">
            <a:avLst/>
          </a:prstGeom>
        </p:spPr>
      </p:pic>
      <p:pic>
        <p:nvPicPr>
          <p:cNvPr id="12" name="Picture 11">
            <a:extLst>
              <a:ext uri="{FF2B5EF4-FFF2-40B4-BE49-F238E27FC236}">
                <a16:creationId xmlns:a16="http://schemas.microsoft.com/office/drawing/2014/main" id="{63E4EC10-6113-41E8-AE15-D77C97584279}"/>
              </a:ext>
            </a:extLst>
          </p:cNvPr>
          <p:cNvPicPr>
            <a:picLocks noChangeAspect="1"/>
          </p:cNvPicPr>
          <p:nvPr/>
        </p:nvPicPr>
        <p:blipFill>
          <a:blip r:embed="rId4"/>
          <a:stretch>
            <a:fillRect/>
          </a:stretch>
        </p:blipFill>
        <p:spPr>
          <a:xfrm>
            <a:off x="4131523" y="4667029"/>
            <a:ext cx="5438775" cy="1543050"/>
          </a:xfrm>
          <a:prstGeom prst="rect">
            <a:avLst/>
          </a:prstGeom>
        </p:spPr>
      </p:pic>
    </p:spTree>
    <p:extLst>
      <p:ext uri="{BB962C8B-B14F-4D97-AF65-F5344CB8AC3E}">
        <p14:creationId xmlns:p14="http://schemas.microsoft.com/office/powerpoint/2010/main" val="2836296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484644-3831-4CC4-ABB0-F5892884ABBB}"/>
              </a:ext>
            </a:extLst>
          </p:cNvPr>
          <p:cNvSpPr txBox="1"/>
          <p:nvPr/>
        </p:nvSpPr>
        <p:spPr>
          <a:xfrm>
            <a:off x="74428" y="668769"/>
            <a:ext cx="12117571" cy="4339650"/>
          </a:xfrm>
          <a:prstGeom prst="rect">
            <a:avLst/>
          </a:prstGeom>
          <a:noFill/>
        </p:spPr>
        <p:txBody>
          <a:bodyPr wrap="square">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vi-VN" sz="3600" b="1" i="0" dirty="0">
                <a:solidFill>
                  <a:srgbClr val="FF0000"/>
                </a:solidFill>
                <a:effectLst/>
                <a:latin typeface="Cambria" panose="02040503050406030204" pitchFamily="18" charset="0"/>
                <a:ea typeface="Cambria" panose="02040503050406030204" pitchFamily="18" charset="0"/>
              </a:rPr>
              <a:t> giải:</a:t>
            </a:r>
            <a:endParaRPr lang="vi-VN" sz="3600" b="0" i="0" dirty="0">
              <a:solidFill>
                <a:srgbClr val="FF0000"/>
              </a:solidFill>
              <a:effectLst/>
              <a:latin typeface="Cambria" panose="02040503050406030204" pitchFamily="18" charset="0"/>
              <a:ea typeface="Cambria" panose="02040503050406030204" pitchFamily="18" charset="0"/>
            </a:endParaRPr>
          </a:p>
          <a:p>
            <a:r>
              <a:rPr lang="vi-VN" sz="3200" b="1" i="0" dirty="0">
                <a:solidFill>
                  <a:srgbClr val="7030A0"/>
                </a:solidFill>
                <a:effectLst/>
                <a:latin typeface="Cambria" panose="02040503050406030204" pitchFamily="18" charset="0"/>
                <a:ea typeface="Cambria" panose="02040503050406030204" pitchFamily="18" charset="0"/>
              </a:rPr>
              <a:t>Người khổng lồ A nâng 3 con ngựa </a:t>
            </a:r>
            <a:r>
              <a:rPr lang="en-US" sz="3200" b="1" i="0" dirty="0" err="1">
                <a:solidFill>
                  <a:srgbClr val="7030A0"/>
                </a:solidFill>
                <a:effectLst/>
                <a:latin typeface="Cambria" panose="02040503050406030204" pitchFamily="18" charset="0"/>
                <a:ea typeface="Cambria" panose="02040503050406030204" pitchFamily="18" charset="0"/>
              </a:rPr>
              <a:t>nặng</a:t>
            </a:r>
            <a:r>
              <a:rPr lang="vi-VN" sz="3200" b="1" i="0" dirty="0">
                <a:solidFill>
                  <a:srgbClr val="7030A0"/>
                </a:solidFill>
                <a:effectLst/>
                <a:latin typeface="Cambria" panose="02040503050406030204" pitchFamily="18" charset="0"/>
                <a:ea typeface="Cambria" panose="02040503050406030204" pitchFamily="18" charset="0"/>
              </a:rPr>
              <a:t> số ki – lô – gam là:</a:t>
            </a:r>
          </a:p>
          <a:p>
            <a:pPr algn="ctr"/>
            <a:r>
              <a:rPr lang="vi-VN" sz="3600" b="1" i="0" dirty="0">
                <a:solidFill>
                  <a:srgbClr val="7030A0"/>
                </a:solidFill>
                <a:effectLst/>
                <a:latin typeface="Cambria" panose="02040503050406030204" pitchFamily="18" charset="0"/>
                <a:ea typeface="Cambria" panose="02040503050406030204" pitchFamily="18" charset="0"/>
              </a:rPr>
              <a:t>450 x 3 = 1350 (kg)</a:t>
            </a:r>
            <a:endParaRPr lang="en-US" sz="3600" b="1" i="0" dirty="0">
              <a:solidFill>
                <a:srgbClr val="7030A0"/>
              </a:solidFill>
              <a:effectLst/>
              <a:latin typeface="Cambria" panose="02040503050406030204" pitchFamily="18" charset="0"/>
              <a:ea typeface="Cambria" panose="02040503050406030204" pitchFamily="18" charset="0"/>
            </a:endParaRPr>
          </a:p>
          <a:p>
            <a:r>
              <a:rPr lang="vi-VN" sz="2800" b="1" i="0" dirty="0">
                <a:solidFill>
                  <a:srgbClr val="7030A0"/>
                </a:solidFill>
                <a:effectLst/>
                <a:latin typeface="Cambria" panose="02040503050406030204" pitchFamily="18" charset="0"/>
                <a:ea typeface="Cambria" panose="02040503050406030204" pitchFamily="18" charset="0"/>
              </a:rPr>
              <a:t>Người khổng lồ B nâng con voi và con chó nặng </a:t>
            </a:r>
            <a:r>
              <a:rPr lang="en-US" sz="2800" b="1" dirty="0" err="1">
                <a:solidFill>
                  <a:srgbClr val="7030A0"/>
                </a:solidFill>
                <a:latin typeface="Cambria" panose="02040503050406030204" pitchFamily="18" charset="0"/>
                <a:ea typeface="Cambria" panose="02040503050406030204" pitchFamily="18" charset="0"/>
              </a:rPr>
              <a:t>số</a:t>
            </a:r>
            <a:r>
              <a:rPr lang="vi-VN" sz="2800" b="1" i="0" dirty="0">
                <a:solidFill>
                  <a:srgbClr val="7030A0"/>
                </a:solidFill>
                <a:effectLst/>
                <a:latin typeface="Cambria" panose="02040503050406030204" pitchFamily="18" charset="0"/>
                <a:ea typeface="Cambria" panose="02040503050406030204" pitchFamily="18" charset="0"/>
              </a:rPr>
              <a:t> ki – lô – gam là:</a:t>
            </a:r>
          </a:p>
          <a:p>
            <a:pPr algn="ctr"/>
            <a:r>
              <a:rPr lang="vi-VN" sz="3600" b="1" i="0" dirty="0">
                <a:solidFill>
                  <a:srgbClr val="7030A0"/>
                </a:solidFill>
                <a:effectLst/>
                <a:latin typeface="Cambria" panose="02040503050406030204" pitchFamily="18" charset="0"/>
                <a:ea typeface="Cambria" panose="02040503050406030204" pitchFamily="18" charset="0"/>
              </a:rPr>
              <a:t>25 + 1245 = 1270 (kg)</a:t>
            </a:r>
          </a:p>
          <a:p>
            <a:r>
              <a:rPr lang="vi-VN" sz="3600" b="1" i="0" dirty="0">
                <a:solidFill>
                  <a:srgbClr val="7030A0"/>
                </a:solidFill>
                <a:effectLst/>
                <a:latin typeface="Cambria" panose="02040503050406030204" pitchFamily="18" charset="0"/>
                <a:ea typeface="Cambria" panose="02040503050406030204" pitchFamily="18" charset="0"/>
              </a:rPr>
              <a:t>Người khổng lồ C nâng 1 cục đá nặng 2612 kg. </a:t>
            </a:r>
          </a:p>
          <a:p>
            <a:r>
              <a:rPr lang="vi-VN" sz="3600" b="1" i="0" dirty="0">
                <a:solidFill>
                  <a:srgbClr val="7030A0"/>
                </a:solidFill>
                <a:effectLst/>
                <a:latin typeface="Cambria" panose="02040503050406030204" pitchFamily="18" charset="0"/>
                <a:ea typeface="Cambria" panose="02040503050406030204" pitchFamily="18" charset="0"/>
              </a:rPr>
              <a:t>Vì 1270 &lt; 1350 &lt; 2612 nên người khổng lồ C nâng được nhiều ki – lô – gam nhất. </a:t>
            </a:r>
          </a:p>
        </p:txBody>
      </p:sp>
    </p:spTree>
    <p:extLst>
      <p:ext uri="{BB962C8B-B14F-4D97-AF65-F5344CB8AC3E}">
        <p14:creationId xmlns:p14="http://schemas.microsoft.com/office/powerpoint/2010/main" val="4144281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8567737" y="171449"/>
            <a:ext cx="3343275" cy="1485901"/>
            <a:chOff x="8567737" y="171449"/>
            <a:chExt cx="3343275" cy="1485901"/>
          </a:xfrm>
        </p:grpSpPr>
        <p:sp>
          <p:nvSpPr>
            <p:cNvPr id="11" name="Flowchart: Manual Input 10"/>
            <p:cNvSpPr/>
            <p:nvPr/>
          </p:nvSpPr>
          <p:spPr>
            <a:xfrm>
              <a:off x="8658226" y="171449"/>
              <a:ext cx="3076148" cy="14859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230 w 10000"/>
                <a:gd name="connsiteY4" fmla="*/ 2564 h 10000"/>
                <a:gd name="connsiteX5" fmla="*/ 0 w 10000"/>
                <a:gd name="connsiteY5" fmla="*/ 2000 h 10000"/>
                <a:gd name="connsiteX0" fmla="*/ 106 w 10106"/>
                <a:gd name="connsiteY0" fmla="*/ 2000 h 10000"/>
                <a:gd name="connsiteX1" fmla="*/ 10106 w 10106"/>
                <a:gd name="connsiteY1" fmla="*/ 0 h 10000"/>
                <a:gd name="connsiteX2" fmla="*/ 10106 w 10106"/>
                <a:gd name="connsiteY2" fmla="*/ 10000 h 10000"/>
                <a:gd name="connsiteX3" fmla="*/ 106 w 10106"/>
                <a:gd name="connsiteY3" fmla="*/ 10000 h 10000"/>
                <a:gd name="connsiteX4" fmla="*/ 336 w 10106"/>
                <a:gd name="connsiteY4" fmla="*/ 2564 h 10000"/>
                <a:gd name="connsiteX5" fmla="*/ 106 w 10106"/>
                <a:gd name="connsiteY5" fmla="*/ 2000 h 10000"/>
                <a:gd name="connsiteX0" fmla="*/ 106 w 10106"/>
                <a:gd name="connsiteY0" fmla="*/ 2000 h 10000"/>
                <a:gd name="connsiteX1" fmla="*/ 10106 w 10106"/>
                <a:gd name="connsiteY1" fmla="*/ 0 h 10000"/>
                <a:gd name="connsiteX2" fmla="*/ 10106 w 10106"/>
                <a:gd name="connsiteY2" fmla="*/ 10000 h 10000"/>
                <a:gd name="connsiteX3" fmla="*/ 106 w 10106"/>
                <a:gd name="connsiteY3" fmla="*/ 10000 h 10000"/>
                <a:gd name="connsiteX4" fmla="*/ 336 w 10106"/>
                <a:gd name="connsiteY4" fmla="*/ 2564 h 10000"/>
                <a:gd name="connsiteX5" fmla="*/ 106 w 10106"/>
                <a:gd name="connsiteY5" fmla="*/ 2000 h 10000"/>
                <a:gd name="connsiteX0" fmla="*/ 106 w 10172"/>
                <a:gd name="connsiteY0" fmla="*/ 2000 h 10000"/>
                <a:gd name="connsiteX1" fmla="*/ 10106 w 10172"/>
                <a:gd name="connsiteY1" fmla="*/ 0 h 10000"/>
                <a:gd name="connsiteX2" fmla="*/ 10172 w 10172"/>
                <a:gd name="connsiteY2" fmla="*/ 10000 h 10000"/>
                <a:gd name="connsiteX3" fmla="*/ 106 w 10172"/>
                <a:gd name="connsiteY3" fmla="*/ 10000 h 10000"/>
                <a:gd name="connsiteX4" fmla="*/ 336 w 10172"/>
                <a:gd name="connsiteY4" fmla="*/ 2564 h 10000"/>
                <a:gd name="connsiteX5" fmla="*/ 106 w 10172"/>
                <a:gd name="connsiteY5" fmla="*/ 2000 h 10000"/>
                <a:gd name="connsiteX0" fmla="*/ 106 w 10269"/>
                <a:gd name="connsiteY0" fmla="*/ 2000 h 10000"/>
                <a:gd name="connsiteX1" fmla="*/ 10106 w 10269"/>
                <a:gd name="connsiteY1" fmla="*/ 0 h 10000"/>
                <a:gd name="connsiteX2" fmla="*/ 10172 w 10269"/>
                <a:gd name="connsiteY2" fmla="*/ 10000 h 10000"/>
                <a:gd name="connsiteX3" fmla="*/ 106 w 10269"/>
                <a:gd name="connsiteY3" fmla="*/ 10000 h 10000"/>
                <a:gd name="connsiteX4" fmla="*/ 336 w 10269"/>
                <a:gd name="connsiteY4" fmla="*/ 2564 h 10000"/>
                <a:gd name="connsiteX5" fmla="*/ 106 w 10269"/>
                <a:gd name="connsiteY5" fmla="*/ 2000 h 10000"/>
                <a:gd name="connsiteX0" fmla="*/ 106 w 10269"/>
                <a:gd name="connsiteY0" fmla="*/ 2000 h 10000"/>
                <a:gd name="connsiteX1" fmla="*/ 10106 w 10269"/>
                <a:gd name="connsiteY1" fmla="*/ 0 h 10000"/>
                <a:gd name="connsiteX2" fmla="*/ 10172 w 10269"/>
                <a:gd name="connsiteY2" fmla="*/ 10000 h 10000"/>
                <a:gd name="connsiteX3" fmla="*/ 106 w 10269"/>
                <a:gd name="connsiteY3" fmla="*/ 10000 h 10000"/>
                <a:gd name="connsiteX4" fmla="*/ 336 w 10269"/>
                <a:gd name="connsiteY4" fmla="*/ 2564 h 10000"/>
                <a:gd name="connsiteX5" fmla="*/ 106 w 10269"/>
                <a:gd name="connsiteY5" fmla="*/ 2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9" h="10000">
                  <a:moveTo>
                    <a:pt x="106" y="2000"/>
                  </a:moveTo>
                  <a:cubicBezTo>
                    <a:pt x="3439" y="1333"/>
                    <a:pt x="6937" y="1308"/>
                    <a:pt x="10106" y="0"/>
                  </a:cubicBezTo>
                  <a:cubicBezTo>
                    <a:pt x="9876" y="4038"/>
                    <a:pt x="10501" y="6859"/>
                    <a:pt x="10172" y="10000"/>
                  </a:cubicBezTo>
                  <a:lnTo>
                    <a:pt x="106" y="10000"/>
                  </a:lnTo>
                  <a:cubicBezTo>
                    <a:pt x="-234" y="7500"/>
                    <a:pt x="347" y="5064"/>
                    <a:pt x="336" y="2564"/>
                  </a:cubicBezTo>
                  <a:cubicBezTo>
                    <a:pt x="259" y="2376"/>
                    <a:pt x="183" y="2188"/>
                    <a:pt x="106" y="2000"/>
                  </a:cubicBezTo>
                  <a:close/>
                </a:path>
              </a:pathLst>
            </a:custGeom>
            <a:solidFill>
              <a:schemeClr val="bg1"/>
            </a:solidFill>
            <a:ln w="38100">
              <a:solidFill>
                <a:srgbClr val="E15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rot="21285221">
              <a:off x="8567737" y="499476"/>
              <a:ext cx="334327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6350">
                    <a:solidFill>
                      <a:prstClr val="black"/>
                    </a:solidFill>
                  </a:ln>
                  <a:blipFill>
                    <a:blip r:embed="rId3"/>
                    <a:stretch>
                      <a:fillRect/>
                    </a:stretch>
                  </a:blipFill>
                  <a:effectLst/>
                  <a:uLnTx/>
                  <a:uFillTx/>
                  <a:latin typeface="SVN-Gretoon" panose="02040603050506020204" pitchFamily="18" charset="0"/>
                  <a:ea typeface="+mn-ea"/>
                  <a:cs typeface="+mn-cs"/>
                </a:rPr>
                <a:t>Tiệm</a:t>
              </a:r>
              <a:r>
                <a:rPr kumimoji="0" lang="en-US" sz="3200" b="0" i="0" u="none" strike="noStrike" kern="1200" cap="none" spc="0" normalizeH="0" baseline="0" noProof="0" dirty="0">
                  <a:ln w="6350">
                    <a:solidFill>
                      <a:prstClr val="black"/>
                    </a:solidFill>
                  </a:ln>
                  <a:blipFill>
                    <a:blip r:embed="rId3"/>
                    <a:stretch>
                      <a:fillRect/>
                    </a:stretch>
                  </a:blipFill>
                  <a:effectLst/>
                  <a:uLnTx/>
                  <a:uFillTx/>
                  <a:latin typeface="SVN-Gretoon" panose="02040603050506020204" pitchFamily="18" charset="0"/>
                  <a:ea typeface="+mn-ea"/>
                  <a:cs typeface="+mn-cs"/>
                </a:rPr>
                <a:t> </a:t>
              </a:r>
              <a:r>
                <a:rPr kumimoji="0" lang="en-US" sz="3200" b="0" i="0" u="none" strike="noStrike" kern="1200" cap="none" spc="0" normalizeH="0" baseline="0" noProof="0" dirty="0" err="1">
                  <a:ln w="6350">
                    <a:solidFill>
                      <a:prstClr val="black"/>
                    </a:solidFill>
                  </a:ln>
                  <a:blipFill>
                    <a:blip r:embed="rId3"/>
                    <a:stretch>
                      <a:fillRect/>
                    </a:stretch>
                  </a:blipFill>
                  <a:effectLst/>
                  <a:uLnTx/>
                  <a:uFillTx/>
                  <a:latin typeface="SVN-Gretoon" panose="02040603050506020204" pitchFamily="18" charset="0"/>
                  <a:ea typeface="+mn-ea"/>
                  <a:cs typeface="+mn-cs"/>
                </a:rPr>
                <a:t>Bánh</a:t>
              </a:r>
              <a:endParaRPr kumimoji="0" lang="en-US" sz="3200" b="0" i="0" u="none" strike="noStrike" kern="1200" cap="none" spc="0" normalizeH="0" baseline="0" noProof="0" dirty="0">
                <a:ln w="6350">
                  <a:solidFill>
                    <a:prstClr val="black"/>
                  </a:solidFill>
                </a:ln>
                <a:blipFill>
                  <a:blip r:embed="rId3"/>
                  <a:stretch>
                    <a:fillRect/>
                  </a:stretch>
                </a:blipFill>
                <a:effectLst/>
                <a:uLnTx/>
                <a:uFillTx/>
                <a:latin typeface="SVN-Gretoon"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6350">
                    <a:solidFill>
                      <a:prstClr val="black"/>
                    </a:solidFill>
                  </a:ln>
                  <a:blipFill>
                    <a:blip r:embed="rId3"/>
                    <a:stretch>
                      <a:fillRect/>
                    </a:stretch>
                  </a:blipFill>
                  <a:effectLst/>
                  <a:uLnTx/>
                  <a:uFillTx/>
                  <a:latin typeface="SVN-Gretoon" panose="02040603050506020204" pitchFamily="18" charset="0"/>
                  <a:ea typeface="+mn-ea"/>
                  <a:cs typeface="+mn-cs"/>
                </a:rPr>
                <a:t>Donut</a:t>
              </a:r>
            </a:p>
          </p:txBody>
        </p:sp>
      </p:gr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6367" b="96847" l="9947" r="92285">
                        <a14:foregroundMark x1="48423" y1="39115" x2="51237" y2="36204"/>
                        <a14:backgroundMark x1="39107" y1="20437" x2="26977" y2="32929"/>
                        <a14:backgroundMark x1="73071" y1="67071" x2="72441" y2="73863"/>
                        <a14:backgroundMark x1="59437" y1="87144" x2="60941" y2="88660"/>
                      </a14:backgroundRemoval>
                    </a14:imgEffect>
                  </a14:imgLayer>
                </a14:imgProps>
              </a:ext>
              <a:ext uri="{28A0092B-C50C-407E-A947-70E740481C1C}">
                <a14:useLocalDpi xmlns:a14="http://schemas.microsoft.com/office/drawing/2010/main" val="0"/>
              </a:ext>
            </a:extLst>
          </a:blip>
          <a:stretch>
            <a:fillRect/>
          </a:stretch>
        </p:blipFill>
        <p:spPr>
          <a:xfrm>
            <a:off x="6305763" y="1904721"/>
            <a:ext cx="6346856" cy="5077241"/>
          </a:xfrm>
          <a:prstGeom prst="rect">
            <a:avLst/>
          </a:prstGeom>
        </p:spPr>
      </p:pic>
      <p:pic>
        <p:nvPicPr>
          <p:cNvPr id="2" name="Picture 1"/>
          <p:cNvPicPr>
            <a:picLocks noChangeAspect="1"/>
          </p:cNvPicPr>
          <p:nvPr/>
        </p:nvPicPr>
        <p:blipFill>
          <a:blip r:embed="rId6"/>
          <a:stretch>
            <a:fillRect/>
          </a:stretch>
        </p:blipFill>
        <p:spPr>
          <a:xfrm>
            <a:off x="420318" y="144778"/>
            <a:ext cx="8414496" cy="4145430"/>
          </a:xfrm>
          <a:prstGeom prst="rect">
            <a:avLst/>
          </a:prstGeom>
        </p:spPr>
      </p:pic>
    </p:spTree>
    <p:extLst>
      <p:ext uri="{BB962C8B-B14F-4D97-AF65-F5344CB8AC3E}">
        <p14:creationId xmlns:p14="http://schemas.microsoft.com/office/powerpoint/2010/main" val="2965388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TotalTime>
  <Words>363</Words>
  <Application>Microsoft Office PowerPoint</Application>
  <PresentationFormat>Widescreen</PresentationFormat>
  <Paragraphs>75</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vt:lpstr>
      <vt:lpstr>SVN-Gretoon</vt:lpstr>
      <vt:lpstr>Tahoma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45</cp:revision>
  <dcterms:created xsi:type="dcterms:W3CDTF">2022-11-23T10:01:42Z</dcterms:created>
  <dcterms:modified xsi:type="dcterms:W3CDTF">2025-03-19T09:21:48Z</dcterms:modified>
</cp:coreProperties>
</file>