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256" r:id="rId2"/>
    <p:sldId id="287" r:id="rId3"/>
    <p:sldId id="261" r:id="rId4"/>
    <p:sldId id="263" r:id="rId5"/>
    <p:sldId id="264" r:id="rId6"/>
    <p:sldId id="260" r:id="rId7"/>
    <p:sldId id="266" r:id="rId8"/>
    <p:sldId id="267" r:id="rId9"/>
    <p:sldId id="268" r:id="rId10"/>
    <p:sldId id="265" r:id="rId11"/>
    <p:sldId id="269" r:id="rId12"/>
    <p:sldId id="292" r:id="rId13"/>
    <p:sldId id="270" r:id="rId14"/>
    <p:sldId id="272" r:id="rId15"/>
    <p:sldId id="273" r:id="rId16"/>
    <p:sldId id="276" r:id="rId17"/>
    <p:sldId id="277" r:id="rId18"/>
    <p:sldId id="282" r:id="rId19"/>
    <p:sldId id="278" r:id="rId20"/>
    <p:sldId id="279" r:id="rId21"/>
    <p:sldId id="280" r:id="rId22"/>
    <p:sldId id="281" r:id="rId23"/>
    <p:sldId id="286" r:id="rId24"/>
    <p:sldId id="289" r:id="rId25"/>
    <p:sldId id="283" r:id="rId26"/>
  </p:sldIdLst>
  <p:sldSz cx="12192000" cy="6858000"/>
  <p:notesSz cx="6858000" cy="9144000"/>
  <p:embeddedFontLst>
    <p:embeddedFont>
      <p:font typeface="#9Slide04 Goku" panose="020B0604020202020204" charset="0"/>
      <p:regular r:id="rId28"/>
    </p:embeddedFont>
    <p:embeddedFont>
      <p:font typeface="#9Slide05 SVNUT Triumph" panose="00000500000000000000" charset="0"/>
      <p:italic r:id="rId29"/>
    </p:embeddedFont>
    <p:embeddedFont>
      <p:font typeface="#9Slide05 VL Fadilla" panose="020B0604020202020204" charset="0"/>
      <p:regular r:id="rId30"/>
    </p:embeddedFont>
    <p:embeddedFont>
      <p:font typeface="Segoe Print" panose="02000600000000000000" pitchFamily="2"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009999"/>
    <a:srgbClr val="0066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5" d="100"/>
          <a:sy n="105" d="100"/>
        </p:scale>
        <p:origin x="78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62F9D-B9D3-43E3-9B0E-DCAA1D943DE1}"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56B72-B351-4FA3-990E-956BF433DA2A}" type="slidenum">
              <a:rPr lang="en-US" smtClean="0"/>
              <a:t>‹#›</a:t>
            </a:fld>
            <a:endParaRPr lang="en-US"/>
          </a:p>
        </p:txBody>
      </p:sp>
    </p:spTree>
    <p:extLst>
      <p:ext uri="{BB962C8B-B14F-4D97-AF65-F5344CB8AC3E}">
        <p14:creationId xmlns:p14="http://schemas.microsoft.com/office/powerpoint/2010/main" val="104075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06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tretch>
            <a:fillRect/>
          </a:stretch>
        </p:blipFill>
        <p:spPr>
          <a:xfrm>
            <a:off x="-2977" y="0"/>
            <a:ext cx="12197954" cy="6858000"/>
          </a:xfrm>
          <a:prstGeom prst="rect">
            <a:avLst/>
          </a:prstGeom>
        </p:spPr>
      </p:pic>
    </p:spTree>
    <p:extLst>
      <p:ext uri="{BB962C8B-B14F-4D97-AF65-F5344CB8AC3E}">
        <p14:creationId xmlns:p14="http://schemas.microsoft.com/office/powerpoint/2010/main" val="196819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tretch>
            <a:fillRect/>
          </a:stretch>
        </p:blipFill>
        <p:spPr>
          <a:xfrm>
            <a:off x="-2977" y="0"/>
            <a:ext cx="12197954" cy="6858000"/>
          </a:xfrm>
          <a:prstGeom prst="rect">
            <a:avLst/>
          </a:prstGeom>
        </p:spPr>
      </p:pic>
      <p:sp>
        <p:nvSpPr>
          <p:cNvPr id="7" name="Rectangle 6"/>
          <p:cNvSpPr/>
          <p:nvPr userDrawn="1"/>
        </p:nvSpPr>
        <p:spPr>
          <a:xfrm>
            <a:off x="298938" y="246185"/>
            <a:ext cx="11588262" cy="64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0000000我图PPT\03.20\亲子乐园\34.png"/>
          <p:cNvPicPr>
            <a:picLocks noChangeAspect="1" noChangeArrowheads="1"/>
          </p:cNvPicPr>
          <p:nvPr userDrawn="1"/>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990" y="5134708"/>
            <a:ext cx="12194117" cy="241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5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298938" y="246185"/>
            <a:ext cx="11588262" cy="64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0000000我图PPT\03.20\亲子乐园\34.png"/>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17" y="5120194"/>
            <a:ext cx="12194117" cy="241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077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992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emf"/><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588"/>
            <a:ext cx="12388645" cy="6399601"/>
          </a:xfrm>
          <a:prstGeom prst="rect">
            <a:avLst/>
          </a:prstGeom>
        </p:spPr>
      </p:pic>
      <p:pic>
        <p:nvPicPr>
          <p:cNvPr id="5" name="PA_图片 12">
            <a:extLst>
              <a:ext uri="{FF2B5EF4-FFF2-40B4-BE49-F238E27FC236}">
                <a16:creationId xmlns:a16="http://schemas.microsoft.com/office/drawing/2014/main" id="{F00B450D-DBE3-42E8-8AD4-A94E14832065}"/>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val="0"/>
              </a:ext>
            </a:extLst>
          </a:blip>
          <a:stretch>
            <a:fillRect/>
          </a:stretch>
        </p:blipFill>
        <p:spPr>
          <a:xfrm>
            <a:off x="1790105" y="3175715"/>
            <a:ext cx="4261337" cy="3534030"/>
          </a:xfrm>
          <a:prstGeom prst="rect">
            <a:avLst/>
          </a:prstGeom>
          <a:effectLst>
            <a:outerShdw blurRad="76200" dir="13500000" sy="23000" kx="1200000" algn="br" rotWithShape="0">
              <a:prstClr val="black">
                <a:alpha val="20000"/>
              </a:prstClr>
            </a:outerShdw>
          </a:effectLst>
        </p:spPr>
      </p:pic>
      <p:pic>
        <p:nvPicPr>
          <p:cNvPr id="6"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9126" y="475588"/>
            <a:ext cx="752006" cy="935552"/>
          </a:xfrm>
          <a:prstGeom prst="rect">
            <a:avLst/>
          </a:prstGeom>
          <a:ln>
            <a:noFill/>
          </a:ln>
          <a:effectLst>
            <a:outerShdw blurRad="292100" dist="139700" dir="2700000" algn="tl" rotWithShape="0">
              <a:srgbClr val="333333">
                <a:alpha val="65000"/>
              </a:srgbClr>
            </a:outerShdw>
          </a:effectLst>
        </p:spPr>
      </p:pic>
      <p:pic>
        <p:nvPicPr>
          <p:cNvPr id="7"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903" y="1664143"/>
            <a:ext cx="1251980" cy="1618822"/>
          </a:xfrm>
          <a:prstGeom prst="rect">
            <a:avLst/>
          </a:prstGeom>
        </p:spPr>
      </p:pic>
      <p:pic>
        <p:nvPicPr>
          <p:cNvPr id="8"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23147">
            <a:off x="9488655" y="1566620"/>
            <a:ext cx="2585430" cy="4401223"/>
          </a:xfrm>
          <a:prstGeom prst="rect">
            <a:avLst/>
          </a:prstGeom>
        </p:spPr>
      </p:pic>
      <p:pic>
        <p:nvPicPr>
          <p:cNvPr id="9" name="Picture 8">
            <a:extLst>
              <a:ext uri="{FF2B5EF4-FFF2-40B4-BE49-F238E27FC236}">
                <a16:creationId xmlns:a16="http://schemas.microsoft.com/office/drawing/2014/main" id="{03E9B52C-ED07-4F3A-ABEC-5B4B151E4F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2470" y="139703"/>
            <a:ext cx="2395581" cy="1649727"/>
          </a:xfrm>
          <a:prstGeom prst="rect">
            <a:avLst/>
          </a:prstGeom>
        </p:spPr>
      </p:pic>
      <p:pic>
        <p:nvPicPr>
          <p:cNvPr id="10" name="Picture 9">
            <a:extLst>
              <a:ext uri="{FF2B5EF4-FFF2-40B4-BE49-F238E27FC236}">
                <a16:creationId xmlns:a16="http://schemas.microsoft.com/office/drawing/2014/main" id="{86C4A0BE-69DC-4860-B3E6-7947D8C440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1235" y="59604"/>
            <a:ext cx="1983724" cy="1366100"/>
          </a:xfrm>
          <a:prstGeom prst="rect">
            <a:avLst/>
          </a:prstGeom>
        </p:spPr>
      </p:pic>
      <p:pic>
        <p:nvPicPr>
          <p:cNvPr id="11" name="Picture 10">
            <a:extLst>
              <a:ext uri="{FF2B5EF4-FFF2-40B4-BE49-F238E27FC236}">
                <a16:creationId xmlns:a16="http://schemas.microsoft.com/office/drawing/2014/main" id="{CD1A265A-5AB1-449A-AFD6-DF9026D134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14306" y="12888"/>
            <a:ext cx="2373251" cy="1025234"/>
          </a:xfrm>
          <a:prstGeom prst="rect">
            <a:avLst/>
          </a:prstGeom>
        </p:spPr>
      </p:pic>
      <p:pic>
        <p:nvPicPr>
          <p:cNvPr id="12" name="Picture 11">
            <a:extLst>
              <a:ext uri="{FF2B5EF4-FFF2-40B4-BE49-F238E27FC236}">
                <a16:creationId xmlns:a16="http://schemas.microsoft.com/office/drawing/2014/main" id="{B3B8886B-8E42-4C3E-838B-C21BA0F8C4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6861" y="-82063"/>
            <a:ext cx="1709759" cy="1177433"/>
          </a:xfrm>
          <a:prstGeom prst="rect">
            <a:avLst/>
          </a:prstGeom>
        </p:spPr>
      </p:pic>
      <p:sp>
        <p:nvSpPr>
          <p:cNvPr id="17" name="TextBox 16"/>
          <p:cNvSpPr txBox="1"/>
          <p:nvPr/>
        </p:nvSpPr>
        <p:spPr>
          <a:xfrm>
            <a:off x="4662824" y="480373"/>
            <a:ext cx="15368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9Slide05 SVNUT Triumph" panose="00000500000000000000" pitchFamily="2" charset="0"/>
              </a:rPr>
              <a:t>Viết</a:t>
            </a:r>
            <a:r>
              <a:rPr kumimoji="0" lang="en-US" sz="6000" b="0" i="0" u="none" strike="noStrike" kern="1200" cap="none" spc="0" normalizeH="0" baseline="0" noProof="0">
                <a:ln>
                  <a:noFill/>
                </a:ln>
                <a:solidFill>
                  <a:srgbClr val="FF0066"/>
                </a:solidFill>
                <a:effectLst>
                  <a:outerShdw blurRad="38100" dist="38100" dir="2700000" algn="tl">
                    <a:srgbClr val="000000">
                      <a:alpha val="43137"/>
                    </a:srgbClr>
                  </a:outerShdw>
                </a:effectLst>
                <a:uLnTx/>
                <a:uFillTx/>
                <a:latin typeface="#9Slide05 VL Fadilla" pitchFamily="2" charset="0"/>
                <a:ea typeface="+mn-ea"/>
                <a:cs typeface="+mn-cs"/>
              </a:rPr>
              <a:t> </a:t>
            </a:r>
          </a:p>
        </p:txBody>
      </p:sp>
      <p:sp>
        <p:nvSpPr>
          <p:cNvPr id="21" name="矩形 33">
            <a:extLst>
              <a:ext uri="{FF2B5EF4-FFF2-40B4-BE49-F238E27FC236}">
                <a16:creationId xmlns:a16="http://schemas.microsoft.com/office/drawing/2014/main" id="{34101415-0256-41C2-A520-30876F3DBD86}"/>
              </a:ext>
            </a:extLst>
          </p:cNvPr>
          <p:cNvSpPr/>
          <p:nvPr/>
        </p:nvSpPr>
        <p:spPr>
          <a:xfrm>
            <a:off x="1263640" y="1573684"/>
            <a:ext cx="9267462" cy="2281634"/>
          </a:xfrm>
          <a:prstGeom prst="rect">
            <a:avLst/>
          </a:prstGeom>
        </p:spPr>
        <p:txBody>
          <a:bodyPr wrap="square" lIns="65008" tIns="32504" rIns="65008" bIns="325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Tìm</a:t>
            </a:r>
            <a:r>
              <a:rPr kumimoji="0" lang="en-US" altLang="zh-CN" sz="7200" b="0" i="0" u="none" strike="noStrike" kern="1200" cap="none" spc="0" normalizeH="0" noProof="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 hiểu đoạn văn và câu chủ đề </a:t>
            </a:r>
            <a:endParaRPr kumimoji="0" lang="en-US" altLang="zh-CN" sz="7200" b="0" i="0" u="none" strike="noStrike" kern="1200" cap="none" spc="0" normalizeH="0" baseline="0" noProof="0" dirty="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endParaRPr>
          </a:p>
        </p:txBody>
      </p:sp>
      <p:sp>
        <p:nvSpPr>
          <p:cNvPr id="22" name="矩形 33">
            <a:extLst>
              <a:ext uri="{FF2B5EF4-FFF2-40B4-BE49-F238E27FC236}">
                <a16:creationId xmlns:a16="http://schemas.microsoft.com/office/drawing/2014/main" id="{34101415-0256-41C2-A520-30876F3DBD86}"/>
              </a:ext>
            </a:extLst>
          </p:cNvPr>
          <p:cNvSpPr/>
          <p:nvPr/>
        </p:nvSpPr>
        <p:spPr>
          <a:xfrm>
            <a:off x="1275360" y="1598468"/>
            <a:ext cx="9267462" cy="2281634"/>
          </a:xfrm>
          <a:prstGeom prst="rect">
            <a:avLst/>
          </a:prstGeom>
        </p:spPr>
        <p:txBody>
          <a:bodyPr wrap="square" lIns="65008" tIns="32504" rIns="65008" bIns="325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Tìm</a:t>
            </a:r>
            <a:r>
              <a:rPr kumimoji="0" lang="en-US" altLang="zh-CN" sz="7200" b="0" i="0" u="none" strike="noStrike" kern="1200" cap="none" spc="0" normalizeH="0" noProof="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 hiểu đoạn văn và câu chủ đề </a:t>
            </a:r>
            <a:endParaRPr kumimoji="0" lang="en-US" altLang="zh-CN" sz="7200" b="0" i="0" u="none" strike="noStrike" kern="1200" cap="none" spc="0" normalizeH="0" baseline="0" noProof="0" dirty="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endParaRPr>
          </a:p>
        </p:txBody>
      </p:sp>
      <p:sp>
        <p:nvSpPr>
          <p:cNvPr id="20" name="矩形: 圆角 16">
            <a:extLst>
              <a:ext uri="{FF2B5EF4-FFF2-40B4-BE49-F238E27FC236}">
                <a16:creationId xmlns:a16="http://schemas.microsoft.com/office/drawing/2014/main" id="{8C14046D-F732-340D-BCF3-B7773A69F385}"/>
              </a:ext>
            </a:extLst>
          </p:cNvPr>
          <p:cNvSpPr/>
          <p:nvPr/>
        </p:nvSpPr>
        <p:spPr>
          <a:xfrm>
            <a:off x="6036437" y="4018632"/>
            <a:ext cx="2490004" cy="742297"/>
          </a:xfrm>
          <a:prstGeom prst="roundRect">
            <a:avLst>
              <a:gd name="adj" fmla="val 50000"/>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Trang 10</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58711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653146"/>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300448"/>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770779"/>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576628"/>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439657" y="5366622"/>
            <a:ext cx="11475767" cy="1215269"/>
          </a:xfrm>
          <a:prstGeom prst="rect">
            <a:avLst/>
          </a:prstGeom>
          <a:solidFill>
            <a:schemeClr val="bg1"/>
          </a:solidFill>
        </p:spPr>
        <p:txBody>
          <a:bodyPr wrap="square" rtlCol="0">
            <a:spAutoFit/>
          </a:bodyPr>
          <a:lstStyle/>
          <a:p>
            <a:pPr algn="just">
              <a:lnSpc>
                <a:spcPct val="120000"/>
              </a:lnSpc>
            </a:pPr>
            <a:r>
              <a:rPr lang="en-US" sz="3200" b="1" dirty="0">
                <a:solidFill>
                  <a:srgbClr val="C00000"/>
                </a:solidFill>
                <a:latin typeface="UTM Avo" panose="02040603050506020204" pitchFamily="18" charset="0"/>
              </a:rPr>
              <a:t>c. </a:t>
            </a:r>
            <a:r>
              <a:rPr lang="en-US" sz="3200" b="1" dirty="0" err="1">
                <a:solidFill>
                  <a:srgbClr val="C00000"/>
                </a:solidFill>
                <a:latin typeface="UTM Avo" panose="02040603050506020204" pitchFamily="18" charset="0"/>
              </a:rPr>
              <a:t>Tìm</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câu</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nêu</a:t>
            </a:r>
            <a:r>
              <a:rPr lang="en-US" sz="3200" b="1" dirty="0">
                <a:solidFill>
                  <a:srgbClr val="C00000"/>
                </a:solidFill>
                <a:latin typeface="UTM Avo" panose="02040603050506020204" pitchFamily="18" charset="0"/>
              </a:rPr>
              <a:t> ý </a:t>
            </a:r>
            <a:r>
              <a:rPr lang="en-US" sz="3200" b="1" dirty="0" err="1">
                <a:solidFill>
                  <a:srgbClr val="C00000"/>
                </a:solidFill>
                <a:latin typeface="UTM Avo" panose="02040603050506020204" pitchFamily="18" charset="0"/>
              </a:rPr>
              <a:t>chính</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của</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mỗi</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Câu</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đó</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nằm</a:t>
            </a:r>
            <a:r>
              <a:rPr lang="en-US" sz="3200" b="1" dirty="0">
                <a:solidFill>
                  <a:srgbClr val="C00000"/>
                </a:solidFill>
                <a:latin typeface="UTM Avo" panose="02040603050506020204" pitchFamily="18" charset="0"/>
              </a:rPr>
              <a:t> ở </a:t>
            </a:r>
            <a:r>
              <a:rPr lang="en-US" sz="3200" b="1" dirty="0" err="1">
                <a:solidFill>
                  <a:srgbClr val="C00000"/>
                </a:solidFill>
                <a:latin typeface="UTM Avo" panose="02040603050506020204" pitchFamily="18" charset="0"/>
              </a:rPr>
              <a:t>vị</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trí</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nào</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trong</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a:t>
            </a:r>
          </a:p>
        </p:txBody>
      </p:sp>
      <p:cxnSp>
        <p:nvCxnSpPr>
          <p:cNvPr id="10" name="Straight Connector 9"/>
          <p:cNvCxnSpPr/>
          <p:nvPr/>
        </p:nvCxnSpPr>
        <p:spPr>
          <a:xfrm>
            <a:off x="927461" y="1097282"/>
            <a:ext cx="749808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19628" y="4471150"/>
            <a:ext cx="603504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5819502" y="116696"/>
            <a:ext cx="3193870" cy="606104"/>
          </a:xfrm>
          <a:prstGeom prst="wedgeRoundRectCallout">
            <a:avLst>
              <a:gd name="adj1" fmla="val -50842"/>
              <a:gd name="adj2" fmla="val 7083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2">
                    <a:lumMod val="75000"/>
                  </a:schemeClr>
                </a:solidFill>
                <a:latin typeface="UTM Avo" panose="02040603050506020204" pitchFamily="18" charset="0"/>
              </a:rPr>
              <a:t>Ở đầu đoạn</a:t>
            </a:r>
          </a:p>
        </p:txBody>
      </p:sp>
      <p:sp>
        <p:nvSpPr>
          <p:cNvPr id="22" name="Rounded Rectangular Callout 21"/>
          <p:cNvSpPr/>
          <p:nvPr/>
        </p:nvSpPr>
        <p:spPr>
          <a:xfrm>
            <a:off x="6951616" y="4685514"/>
            <a:ext cx="3720737" cy="606104"/>
          </a:xfrm>
          <a:prstGeom prst="wedgeRoundRectCallout">
            <a:avLst>
              <a:gd name="adj1" fmla="val -34482"/>
              <a:gd name="adj2" fmla="val -7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lumMod val="75000"/>
                  </a:schemeClr>
                </a:solidFill>
                <a:latin typeface="UTM Avo" panose="02040603050506020204" pitchFamily="18" charset="0"/>
              </a:rPr>
              <a:t>Ở </a:t>
            </a:r>
            <a:r>
              <a:rPr lang="en-US" sz="3200" b="1" dirty="0" err="1">
                <a:solidFill>
                  <a:schemeClr val="accent2">
                    <a:lumMod val="75000"/>
                  </a:schemeClr>
                </a:solidFill>
                <a:latin typeface="UTM Avo" panose="02040603050506020204" pitchFamily="18" charset="0"/>
              </a:rPr>
              <a:t>cuối</a:t>
            </a:r>
            <a:r>
              <a:rPr lang="en-US" sz="3200" b="1" dirty="0">
                <a:solidFill>
                  <a:schemeClr val="accent2">
                    <a:lumMod val="75000"/>
                  </a:schemeClr>
                </a:solidFill>
                <a:latin typeface="UTM Avo" panose="02040603050506020204" pitchFamily="18" charset="0"/>
              </a:rPr>
              <a:t> </a:t>
            </a:r>
            <a:r>
              <a:rPr lang="en-US" sz="3200" b="1" dirty="0" err="1">
                <a:solidFill>
                  <a:schemeClr val="accent2">
                    <a:lumMod val="75000"/>
                  </a:schemeClr>
                </a:solidFill>
                <a:latin typeface="UTM Avo" panose="02040603050506020204" pitchFamily="18" charset="0"/>
              </a:rPr>
              <a:t>đoạn</a:t>
            </a:r>
            <a:endParaRPr lang="en-US" sz="3200" b="1" dirty="0">
              <a:solidFill>
                <a:schemeClr val="accent2">
                  <a:lumMod val="75000"/>
                </a:schemeClr>
              </a:solidFill>
              <a:latin typeface="UTM Avo" panose="02040603050506020204" pitchFamily="18" charset="0"/>
            </a:endParaRPr>
          </a:p>
        </p:txBody>
      </p:sp>
    </p:spTree>
    <p:extLst>
      <p:ext uri="{BB962C8B-B14F-4D97-AF65-F5344CB8AC3E}">
        <p14:creationId xmlns:p14="http://schemas.microsoft.com/office/powerpoint/2010/main" val="33030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673B85-7059-4229-9972-982C29CF5436}"/>
              </a:ext>
            </a:extLst>
          </p:cNvPr>
          <p:cNvGrpSpPr/>
          <p:nvPr/>
        </p:nvGrpSpPr>
        <p:grpSpPr>
          <a:xfrm>
            <a:off x="640616" y="2131092"/>
            <a:ext cx="10684606" cy="4413400"/>
            <a:chOff x="1006064" y="1522807"/>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Group 3"/>
          <p:cNvGrpSpPr/>
          <p:nvPr/>
        </p:nvGrpSpPr>
        <p:grpSpPr>
          <a:xfrm>
            <a:off x="6730892" y="155184"/>
            <a:ext cx="4041557" cy="2381273"/>
            <a:chOff x="4036490" y="557705"/>
            <a:chExt cx="3270781" cy="2133600"/>
          </a:xfrm>
        </p:grpSpPr>
        <p:pic>
          <p:nvPicPr>
            <p:cNvPr id="2" name="图片 5">
              <a:extLst>
                <a:ext uri="{FF2B5EF4-FFF2-40B4-BE49-F238E27FC236}">
                  <a16:creationId xmlns:a16="http://schemas.microsoft.com/office/drawing/2014/main" id="{CF79171E-F9EC-430B-8266-59244DDCCF5E}"/>
                </a:ext>
              </a:extLst>
            </p:cNvPr>
            <p:cNvPicPr>
              <a:picLocks noChangeAspect="1"/>
            </p:cNvPicPr>
            <p:nvPr/>
          </p:nvPicPr>
          <p:blipFill>
            <a:blip r:embed="rId2"/>
            <a:stretch>
              <a:fillRect/>
            </a:stretch>
          </p:blipFill>
          <p:spPr>
            <a:xfrm>
              <a:off x="4036490" y="557705"/>
              <a:ext cx="3270781" cy="2133600"/>
            </a:xfrm>
            <a:prstGeom prst="rect">
              <a:avLst/>
            </a:prstGeom>
          </p:spPr>
        </p:pic>
        <p:sp>
          <p:nvSpPr>
            <p:cNvPr id="3" name="TextBox 2"/>
            <p:cNvSpPr txBox="1"/>
            <p:nvPr/>
          </p:nvSpPr>
          <p:spPr>
            <a:xfrm>
              <a:off x="4676503" y="1123406"/>
              <a:ext cx="2090057" cy="689412"/>
            </a:xfrm>
            <a:prstGeom prst="rect">
              <a:avLst/>
            </a:prstGeom>
            <a:noFill/>
          </p:spPr>
          <p:txBody>
            <a:bodyPr wrap="square" rtlCol="0">
              <a:spAutoFit/>
            </a:bodyPr>
            <a:lstStyle/>
            <a:p>
              <a:pPr algn="ctr"/>
              <a:r>
                <a:rPr lang="en-US" sz="4400" b="1" dirty="0" err="1">
                  <a:solidFill>
                    <a:srgbClr val="FF0000"/>
                  </a:solidFill>
                  <a:effectLst>
                    <a:outerShdw blurRad="38100" dist="38100" dir="2700000" algn="tl">
                      <a:srgbClr val="000000">
                        <a:alpha val="43137"/>
                      </a:srgbClr>
                    </a:outerShdw>
                  </a:effectLst>
                  <a:latin typeface="UTM Avo" panose="02040603050506020204" pitchFamily="18" charset="0"/>
                </a:rPr>
                <a:t>Ghi</a:t>
              </a:r>
              <a:r>
                <a:rPr lang="en-US" sz="4400" b="1" dirty="0">
                  <a:solidFill>
                    <a:srgbClr val="FF0000"/>
                  </a:solidFill>
                  <a:effectLst>
                    <a:outerShdw blurRad="38100" dist="38100" dir="2700000" algn="tl">
                      <a:srgbClr val="000000">
                        <a:alpha val="43137"/>
                      </a:srgbClr>
                    </a:outerShdw>
                  </a:effectLst>
                  <a:latin typeface="UTM Avo" panose="02040603050506020204" pitchFamily="18" charset="0"/>
                </a:rPr>
                <a:t> </a:t>
              </a:r>
              <a:r>
                <a:rPr lang="en-US" sz="4400" b="1" dirty="0" err="1">
                  <a:solidFill>
                    <a:srgbClr val="FF0000"/>
                  </a:solidFill>
                  <a:effectLst>
                    <a:outerShdw blurRad="38100" dist="38100" dir="2700000" algn="tl">
                      <a:srgbClr val="000000">
                        <a:alpha val="43137"/>
                      </a:srgbClr>
                    </a:outerShdw>
                  </a:effectLst>
                  <a:latin typeface="UTM Avo" panose="02040603050506020204" pitchFamily="18" charset="0"/>
                </a:rPr>
                <a:t>nhớ</a:t>
              </a:r>
              <a:endParaRPr lang="en-US" sz="4400" b="1" dirty="0">
                <a:solidFill>
                  <a:srgbClr val="FF0000"/>
                </a:solidFill>
                <a:effectLst>
                  <a:outerShdw blurRad="38100" dist="38100" dir="2700000" algn="tl">
                    <a:srgbClr val="000000">
                      <a:alpha val="43137"/>
                    </a:srgbClr>
                  </a:outerShdw>
                </a:effectLst>
                <a:latin typeface="UTM Avo" panose="02040603050506020204" pitchFamily="18" charset="0"/>
              </a:endParaRPr>
            </a:p>
          </p:txBody>
        </p:sp>
      </p:grpSp>
      <p:sp>
        <p:nvSpPr>
          <p:cNvPr id="8" name="TextBox 7"/>
          <p:cNvSpPr txBox="1"/>
          <p:nvPr/>
        </p:nvSpPr>
        <p:spPr>
          <a:xfrm>
            <a:off x="964578" y="2721965"/>
            <a:ext cx="10036683" cy="3231654"/>
          </a:xfrm>
          <a:prstGeom prst="rect">
            <a:avLst/>
          </a:prstGeom>
          <a:noFill/>
        </p:spPr>
        <p:txBody>
          <a:bodyPr wrap="square" rtlCol="0">
            <a:spAutoFit/>
          </a:bodyPr>
          <a:lstStyle/>
          <a:p>
            <a:pPr marL="342900" indent="-342900" algn="just">
              <a:buFontTx/>
              <a:buChar char="-"/>
            </a:pPr>
            <a:r>
              <a:rPr lang="en-US" sz="3400" b="1">
                <a:solidFill>
                  <a:srgbClr val="009999"/>
                </a:solidFill>
                <a:latin typeface="UTM Avo" panose="02040603050506020204" pitchFamily="18" charset="0"/>
              </a:rPr>
              <a:t>Mỗi đoạn văn thường gồm một số câu được viết liên tục, không xuống dòng, trình bày một ý nhất định. Câu đầu tiên được viết lùi đầu dòng.</a:t>
            </a:r>
          </a:p>
          <a:p>
            <a:pPr marL="342900" indent="-342900" algn="just">
              <a:buFontTx/>
              <a:buChar char="-"/>
            </a:pPr>
            <a:r>
              <a:rPr lang="en-US" sz="3400" b="1">
                <a:solidFill>
                  <a:srgbClr val="006666"/>
                </a:solidFill>
                <a:latin typeface="UTM Avo" panose="02040603050506020204" pitchFamily="18" charset="0"/>
              </a:rPr>
              <a:t>Câu chủ đề là câu nêu ý chính của đoạn văn, thường nằm ở đầu hoặc ở cuối đoạn.</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flipH="1">
            <a:off x="382169" y="268626"/>
            <a:ext cx="2202390" cy="1805294"/>
          </a:xfrm>
          <a:prstGeom prst="rect">
            <a:avLst/>
          </a:prstGeom>
        </p:spPr>
      </p:pic>
    </p:spTree>
    <p:extLst>
      <p:ext uri="{BB962C8B-B14F-4D97-AF65-F5344CB8AC3E}">
        <p14:creationId xmlns:p14="http://schemas.microsoft.com/office/powerpoint/2010/main" val="295222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673B85-7059-4229-9972-982C29CF5436}"/>
              </a:ext>
            </a:extLst>
          </p:cNvPr>
          <p:cNvGrpSpPr/>
          <p:nvPr/>
        </p:nvGrpSpPr>
        <p:grpSpPr>
          <a:xfrm>
            <a:off x="887854" y="1441543"/>
            <a:ext cx="10684606" cy="4413400"/>
            <a:chOff x="981411" y="1522806"/>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981411" y="1522806"/>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flipH="1">
            <a:off x="278291" y="223428"/>
            <a:ext cx="2202390" cy="1805294"/>
          </a:xfrm>
          <a:prstGeom prst="rect">
            <a:avLst/>
          </a:prstGeom>
        </p:spPr>
      </p:pic>
      <p:sp>
        <p:nvSpPr>
          <p:cNvPr id="9" name="TextBox 8"/>
          <p:cNvSpPr txBox="1"/>
          <p:nvPr/>
        </p:nvSpPr>
        <p:spPr>
          <a:xfrm>
            <a:off x="2608288" y="2528950"/>
            <a:ext cx="7659973" cy="1107996"/>
          </a:xfrm>
          <a:prstGeom prst="rect">
            <a:avLst/>
          </a:prstGeom>
          <a:noFill/>
        </p:spPr>
        <p:txBody>
          <a:bodyPr wrap="square" rtlCol="0">
            <a:spAutoFit/>
          </a:bodyPr>
          <a:lstStyle/>
          <a:p>
            <a:r>
              <a:rPr lang="en-US" sz="6600" dirty="0">
                <a:solidFill>
                  <a:srgbClr val="FF6699"/>
                </a:solidFill>
                <a:latin typeface="#9Slide05 SVNUT Triumph" panose="00000500000000000000" charset="0"/>
              </a:rPr>
              <a:t>LUYỆN TẬP</a:t>
            </a:r>
          </a:p>
        </p:txBody>
      </p:sp>
    </p:spTree>
    <p:extLst>
      <p:ext uri="{BB962C8B-B14F-4D97-AF65-F5344CB8AC3E}">
        <p14:creationId xmlns:p14="http://schemas.microsoft.com/office/powerpoint/2010/main" val="50977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470" y="719609"/>
            <a:ext cx="11308977" cy="1077218"/>
          </a:xfrm>
          <a:prstGeom prst="rect">
            <a:avLst/>
          </a:prstGeom>
          <a:noFill/>
        </p:spPr>
        <p:txBody>
          <a:bodyPr wrap="square" rtlCol="0">
            <a:spAutoFit/>
          </a:bodyPr>
          <a:lstStyle/>
          <a:p>
            <a:r>
              <a:rPr lang="en-US" sz="3200" b="1">
                <a:solidFill>
                  <a:srgbClr val="002060"/>
                </a:solidFill>
                <a:latin typeface="UTM Avo" panose="02040603050506020204" pitchFamily="18" charset="0"/>
              </a:rPr>
              <a:t>2. Chọn câu chủ đề cho từng đoạn văn và xác định vị trí đặt câu chủ đề cho mỗi đoạn.</a:t>
            </a:r>
          </a:p>
        </p:txBody>
      </p:sp>
      <p:sp>
        <p:nvSpPr>
          <p:cNvPr id="3" name="TextBox 2"/>
          <p:cNvSpPr txBox="1"/>
          <p:nvPr/>
        </p:nvSpPr>
        <p:spPr>
          <a:xfrm>
            <a:off x="515470" y="2411888"/>
            <a:ext cx="10914530" cy="2212465"/>
          </a:xfrm>
          <a:prstGeom prst="rect">
            <a:avLst/>
          </a:prstGeom>
          <a:noFill/>
        </p:spPr>
        <p:txBody>
          <a:bodyPr wrap="square" rtlCol="0">
            <a:spAutoFit/>
          </a:bodyPr>
          <a:lstStyle/>
          <a:p>
            <a:pPr marL="514350" indent="-514350" algn="just">
              <a:lnSpc>
                <a:spcPct val="150000"/>
              </a:lnSpc>
              <a:buAutoNum type="alphaLcPeriod"/>
            </a:pPr>
            <a:r>
              <a:rPr lang="en-US" sz="3200" b="1">
                <a:solidFill>
                  <a:srgbClr val="006666"/>
                </a:solidFill>
                <a:latin typeface="UTM Avo" panose="02040603050506020204" pitchFamily="18" charset="0"/>
              </a:rPr>
              <a:t>Mùa xuân đến, chim bắt đầu xây tổ.</a:t>
            </a:r>
          </a:p>
          <a:p>
            <a:pPr marL="514350" indent="-514350" algn="just">
              <a:lnSpc>
                <a:spcPct val="150000"/>
              </a:lnSpc>
              <a:buAutoNum type="alphaLcPeriod"/>
            </a:pPr>
            <a:r>
              <a:rPr lang="en-US" sz="3200" b="1">
                <a:solidFill>
                  <a:srgbClr val="006666"/>
                </a:solidFill>
                <a:latin typeface="UTM Avo" panose="02040603050506020204" pitchFamily="18" charset="0"/>
              </a:rPr>
              <a:t>Cứ thế, cả nhà mỗi người một việc, hối hả mang Tết về trong khoảnh khắc chiều Ba mươi.</a:t>
            </a:r>
          </a:p>
        </p:txBody>
      </p:sp>
    </p:spTree>
    <p:extLst>
      <p:ext uri="{BB962C8B-B14F-4D97-AF65-F5344CB8AC3E}">
        <p14:creationId xmlns:p14="http://schemas.microsoft.com/office/powerpoint/2010/main" val="409000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3" y="985313"/>
            <a:ext cx="6853001" cy="5428550"/>
            <a:chOff x="174812" y="2030506"/>
            <a:chExt cx="6360459" cy="5428550"/>
          </a:xfrm>
        </p:grpSpPr>
        <p:sp>
          <p:nvSpPr>
            <p:cNvPr id="23" name="Rounded Rectangle 22"/>
            <p:cNvSpPr/>
            <p:nvPr/>
          </p:nvSpPr>
          <p:spPr>
            <a:xfrm>
              <a:off x="174812" y="2030506"/>
              <a:ext cx="6360459" cy="542855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29452" y="2298845"/>
              <a:ext cx="6051177" cy="4832092"/>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a:t>
              </a: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2520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3"/>
            <a:ext cx="7884967" cy="4669544"/>
            <a:chOff x="174812" y="2030506"/>
            <a:chExt cx="6360459" cy="4669544"/>
          </a:xfrm>
        </p:grpSpPr>
        <p:sp>
          <p:nvSpPr>
            <p:cNvPr id="21" name="Rounded Rectangle 20"/>
            <p:cNvSpPr/>
            <p:nvPr/>
          </p:nvSpPr>
          <p:spPr>
            <a:xfrm>
              <a:off x="174812" y="2030506"/>
              <a:ext cx="6360459" cy="445553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a:t>
              </a: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2023933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4" y="609532"/>
            <a:ext cx="7216752" cy="6393094"/>
            <a:chOff x="174812" y="2030505"/>
            <a:chExt cx="6360459" cy="6393094"/>
          </a:xfrm>
        </p:grpSpPr>
        <p:sp>
          <p:nvSpPr>
            <p:cNvPr id="23" name="Rounded Rectangle 22"/>
            <p:cNvSpPr/>
            <p:nvPr/>
          </p:nvSpPr>
          <p:spPr>
            <a:xfrm>
              <a:off x="174812" y="2030505"/>
              <a:ext cx="6360459" cy="591435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9048" y="2298845"/>
              <a:ext cx="6051177" cy="6124754"/>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 </a:t>
              </a:r>
              <a:r>
                <a:rPr lang="en-US" sz="2800" b="1">
                  <a:solidFill>
                    <a:srgbClr val="FF0000"/>
                  </a:solidFill>
                  <a:latin typeface="UTM Aptima" panose="02040603050506020204" pitchFamily="18" charset="0"/>
                </a:rPr>
                <a:t>Cứ thế, cả nhà mỗi người một việc, hối hả mang Tết về trong khoảnh khắc chiều Ba mươi.</a:t>
              </a:r>
              <a:endParaRPr lang="en-US" sz="2800" b="1">
                <a:solidFill>
                  <a:srgbClr val="006666"/>
                </a:solidFill>
                <a:latin typeface="UTM Aptima" panose="02040603050506020204" pitchFamily="18" charset="0"/>
              </a:endParaRP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25683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67517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2"/>
            <a:ext cx="7884967" cy="4970587"/>
            <a:chOff x="174812" y="2030505"/>
            <a:chExt cx="6360459" cy="4970587"/>
          </a:xfrm>
        </p:grpSpPr>
        <p:sp>
          <p:nvSpPr>
            <p:cNvPr id="21" name="Rounded Rectangle 20"/>
            <p:cNvSpPr/>
            <p:nvPr/>
          </p:nvSpPr>
          <p:spPr>
            <a:xfrm>
              <a:off x="174812" y="2030505"/>
              <a:ext cx="6360459" cy="497058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FF0000"/>
                  </a:solidFill>
                  <a:latin typeface="UTM Aptima" panose="02040603050506020204" pitchFamily="18" charset="0"/>
                </a:rPr>
                <a:t>Mùa xuân đến, chim bắt đầu xây tổ. </a:t>
              </a:r>
              <a:r>
                <a:rPr lang="en-US" sz="2800" b="1">
                  <a:solidFill>
                    <a:srgbClr val="006666"/>
                  </a:solidFill>
                  <a:latin typeface="UTM Aptima" panose="02040603050506020204" pitchFamily="18" charset="0"/>
                </a:rPr>
                <a:t>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a:t>
              </a: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957468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descr="千库网_六一儿童节儿插风涂鸦童真边框_元素编号13102160"/>
          <p:cNvPicPr>
            <a:picLocks noChangeAspect="1"/>
          </p:cNvPicPr>
          <p:nvPr/>
        </p:nvPicPr>
        <p:blipFill>
          <a:blip r:embed="rId2"/>
          <a:stretch>
            <a:fillRect/>
          </a:stretch>
        </p:blipFill>
        <p:spPr>
          <a:xfrm>
            <a:off x="1567203" y="-402273"/>
            <a:ext cx="8297765" cy="7488873"/>
          </a:xfrm>
          <a:prstGeom prst="rect">
            <a:avLst/>
          </a:prstGeom>
        </p:spPr>
      </p:pic>
      <p:grpSp>
        <p:nvGrpSpPr>
          <p:cNvPr id="3" name="Group 2"/>
          <p:cNvGrpSpPr/>
          <p:nvPr/>
        </p:nvGrpSpPr>
        <p:grpSpPr>
          <a:xfrm>
            <a:off x="2340926" y="1467366"/>
            <a:ext cx="6275535" cy="1874797"/>
            <a:chOff x="1877918" y="2006415"/>
            <a:chExt cx="8714767" cy="1874797"/>
          </a:xfrm>
        </p:grpSpPr>
        <p:sp>
          <p:nvSpPr>
            <p:cNvPr id="4" name="TextBox 3"/>
            <p:cNvSpPr txBox="1"/>
            <p:nvPr/>
          </p:nvSpPr>
          <p:spPr>
            <a:xfrm>
              <a:off x="1879407" y="2006415"/>
              <a:ext cx="8713278" cy="1862048"/>
            </a:xfrm>
            <a:prstGeom prst="rect">
              <a:avLst/>
            </a:prstGeom>
            <a:noFill/>
          </p:spPr>
          <p:txBody>
            <a:bodyPr wrap="square" rtlCol="0">
              <a:spAutoFit/>
            </a:bodyPr>
            <a:lstStyle/>
            <a:p>
              <a:pPr algn="ctr"/>
              <a:r>
                <a:rPr lang="en-US" sz="11500">
                  <a:ln w="215900">
                    <a:solidFill>
                      <a:schemeClr val="bg1"/>
                    </a:solidFill>
                  </a:ln>
                  <a:solidFill>
                    <a:schemeClr val="bg1"/>
                  </a:solidFill>
                  <a:effectLst>
                    <a:outerShdw blurRad="38100" dist="38100" dir="2700000" algn="tl">
                      <a:srgbClr val="000000">
                        <a:alpha val="43137"/>
                      </a:srgbClr>
                    </a:outerShdw>
                  </a:effectLst>
                  <a:latin typeface="UTM Showcard" panose="02040603050506020204" pitchFamily="18" charset="0"/>
                </a:rPr>
                <a:t>Vận dụng</a:t>
              </a:r>
            </a:p>
          </p:txBody>
        </p:sp>
        <p:sp>
          <p:nvSpPr>
            <p:cNvPr id="5" name="TextBox 4"/>
            <p:cNvSpPr txBox="1"/>
            <p:nvPr/>
          </p:nvSpPr>
          <p:spPr>
            <a:xfrm>
              <a:off x="1877918" y="2019164"/>
              <a:ext cx="8713278" cy="1862048"/>
            </a:xfrm>
            <a:prstGeom prst="rect">
              <a:avLst/>
            </a:prstGeom>
            <a:noFill/>
          </p:spPr>
          <p:txBody>
            <a:bodyPr wrap="square" rtlCol="0">
              <a:spAutoFit/>
            </a:bodyPr>
            <a:lstStyle/>
            <a:p>
              <a:pPr algn="ctr"/>
              <a:r>
                <a:rPr lang="en-US" sz="11500">
                  <a:gradFill flip="none" rotWithShape="1">
                    <a:gsLst>
                      <a:gs pos="32000">
                        <a:srgbClr val="92D050"/>
                      </a:gs>
                      <a:gs pos="14000">
                        <a:srgbClr val="009999"/>
                      </a:gs>
                      <a:gs pos="64000">
                        <a:srgbClr val="FFFF00"/>
                      </a:gs>
                      <a:gs pos="92000">
                        <a:srgbClr val="FFC000"/>
                      </a:gs>
                    </a:gsLst>
                    <a:lin ang="5400000" scaled="1"/>
                    <a:tileRect/>
                  </a:gradFill>
                  <a:effectLst>
                    <a:outerShdw blurRad="38100" dist="38100" dir="2700000" algn="tl">
                      <a:srgbClr val="000000">
                        <a:alpha val="43137"/>
                      </a:srgbClr>
                    </a:outerShdw>
                  </a:effectLst>
                  <a:latin typeface="UTM Showcard" panose="02040603050506020204" pitchFamily="18" charset="0"/>
                </a:rPr>
                <a:t>Vận dụng</a:t>
              </a:r>
            </a:p>
          </p:txBody>
        </p:sp>
      </p:grpSp>
    </p:spTree>
    <p:extLst>
      <p:ext uri="{BB962C8B-B14F-4D97-AF65-F5344CB8AC3E}">
        <p14:creationId xmlns:p14="http://schemas.microsoft.com/office/powerpoint/2010/main" val="22536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757" y="766032"/>
            <a:ext cx="11308977" cy="1473801"/>
          </a:xfrm>
          <a:prstGeom prst="rect">
            <a:avLst/>
          </a:prstGeom>
          <a:noFill/>
        </p:spPr>
        <p:txBody>
          <a:bodyPr wrap="square" rtlCol="0">
            <a:spAutoFit/>
          </a:bodyPr>
          <a:lstStyle/>
          <a:p>
            <a:pPr>
              <a:lnSpc>
                <a:spcPct val="150000"/>
              </a:lnSpc>
            </a:pPr>
            <a:r>
              <a:rPr lang="en-US" sz="3200" b="1" dirty="0">
                <a:solidFill>
                  <a:srgbClr val="002060"/>
                </a:solidFill>
                <a:latin typeface="UTM Avo" panose="02040603050506020204" pitchFamily="18" charset="0"/>
              </a:rPr>
              <a:t>3. </a:t>
            </a:r>
            <a:r>
              <a:rPr lang="en-US" sz="3200" b="1" dirty="0" err="1">
                <a:solidFill>
                  <a:srgbClr val="002060"/>
                </a:solidFill>
                <a:latin typeface="UTM Avo" panose="02040603050506020204" pitchFamily="18" charset="0"/>
              </a:rPr>
              <a:t>Viết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câu</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chủ</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đề</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khác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cho</a:t>
            </a:r>
            <a:r>
              <a:rPr lang="en-US" sz="3200" b="1" dirty="0">
                <a:solidFill>
                  <a:srgbClr val="002060"/>
                </a:solidFill>
                <a:latin typeface="UTM Avo" panose="02040603050506020204" pitchFamily="18" charset="0"/>
              </a:rPr>
              <a:t> 1 </a:t>
            </a:r>
            <a:r>
              <a:rPr lang="en-US" sz="3200" b="1" dirty="0" err="1">
                <a:solidFill>
                  <a:srgbClr val="002060"/>
                </a:solidFill>
                <a:latin typeface="UTM Avo" panose="02040603050506020204" pitchFamily="18" charset="0"/>
              </a:rPr>
              <a:t>trong</a:t>
            </a:r>
            <a:r>
              <a:rPr lang="en-US" sz="3200" b="1" dirty="0">
                <a:solidFill>
                  <a:srgbClr val="002060"/>
                </a:solidFill>
                <a:latin typeface="UTM Avo" panose="02040603050506020204" pitchFamily="18" charset="0"/>
              </a:rPr>
              <a:t> 2 </a:t>
            </a:r>
            <a:r>
              <a:rPr lang="en-US" sz="3200" b="1" dirty="0" err="1">
                <a:solidFill>
                  <a:srgbClr val="002060"/>
                </a:solidFill>
                <a:latin typeface="UTM Avo" panose="02040603050506020204" pitchFamily="18" charset="0"/>
              </a:rPr>
              <a:t>đoạn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văn</a:t>
            </a:r>
            <a:r>
              <a:rPr lang="en-US" sz="3200" b="1" dirty="0">
                <a:solidFill>
                  <a:srgbClr val="002060"/>
                </a:solidFill>
                <a:latin typeface="UTM Avo" panose="02040603050506020204" pitchFamily="18" charset="0"/>
              </a:rPr>
              <a:t> ở </a:t>
            </a:r>
            <a:r>
              <a:rPr lang="en-US" sz="3200" b="1" dirty="0" err="1">
                <a:solidFill>
                  <a:srgbClr val="002060"/>
                </a:solidFill>
                <a:latin typeface="UTM Avo" panose="02040603050506020204" pitchFamily="18" charset="0"/>
              </a:rPr>
              <a:t>bài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tập</a:t>
            </a:r>
            <a:r>
              <a:rPr lang="en-US" sz="3200" b="1" dirty="0">
                <a:solidFill>
                  <a:srgbClr val="002060"/>
                </a:solidFill>
                <a:latin typeface="UTM Avo" panose="02040603050506020204" pitchFamily="18" charset="0"/>
              </a:rPr>
              <a:t> 2.</a:t>
            </a:r>
          </a:p>
        </p:txBody>
      </p:sp>
    </p:spTree>
    <p:extLst>
      <p:ext uri="{BB962C8B-B14F-4D97-AF65-F5344CB8AC3E}">
        <p14:creationId xmlns:p14="http://schemas.microsoft.com/office/powerpoint/2010/main" val="166619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id="{2BE9BA96-CC03-456B-A969-72102D60D676}"/>
              </a:ext>
            </a:extLst>
          </p:cNvPr>
          <p:cNvGrpSpPr/>
          <p:nvPr/>
        </p:nvGrpSpPr>
        <p:grpSpPr>
          <a:xfrm>
            <a:off x="735079" y="1273019"/>
            <a:ext cx="10363201" cy="1601524"/>
            <a:chOff x="1513192" y="1554345"/>
            <a:chExt cx="9542584" cy="2489152"/>
          </a:xfrm>
        </p:grpSpPr>
        <p:sp>
          <p:nvSpPr>
            <p:cNvPr id="3" name="Rectangle 4">
              <a:extLst>
                <a:ext uri="{FF2B5EF4-FFF2-40B4-BE49-F238E27FC236}">
                  <a16:creationId xmlns:a16="http://schemas.microsoft.com/office/drawing/2014/main" id="{A04DED19-A7ED-49D2-9E17-1A1184C17949}"/>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ectangle 4">
              <a:extLst>
                <a:ext uri="{FF2B5EF4-FFF2-40B4-BE49-F238E27FC236}">
                  <a16:creationId xmlns:a16="http://schemas.microsoft.com/office/drawing/2014/main" id="{CEBD9C19-9706-43BC-BDF4-9ECE20B6DB08}"/>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 name="组合 7">
            <a:extLst>
              <a:ext uri="{FF2B5EF4-FFF2-40B4-BE49-F238E27FC236}">
                <a16:creationId xmlns:a16="http://schemas.microsoft.com/office/drawing/2014/main" id="{63B98217-6B10-4FDD-BDFD-B81D9FB08592}"/>
              </a:ext>
            </a:extLst>
          </p:cNvPr>
          <p:cNvGrpSpPr/>
          <p:nvPr/>
        </p:nvGrpSpPr>
        <p:grpSpPr>
          <a:xfrm>
            <a:off x="800994" y="3206936"/>
            <a:ext cx="10363201" cy="1523017"/>
            <a:chOff x="1513192" y="1554345"/>
            <a:chExt cx="9542584" cy="2489152"/>
          </a:xfrm>
        </p:grpSpPr>
        <p:sp>
          <p:nvSpPr>
            <p:cNvPr id="6" name="Rectangle 4">
              <a:extLst>
                <a:ext uri="{FF2B5EF4-FFF2-40B4-BE49-F238E27FC236}">
                  <a16:creationId xmlns:a16="http://schemas.microsoft.com/office/drawing/2014/main" id="{3F13FF09-EF85-4CFE-925A-5D151F057D84}"/>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Rectangle 4">
              <a:extLst>
                <a:ext uri="{FF2B5EF4-FFF2-40B4-BE49-F238E27FC236}">
                  <a16:creationId xmlns:a16="http://schemas.microsoft.com/office/drawing/2014/main" id="{D4A63999-31F9-40BF-8D74-B29747421612}"/>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8" name="组合 10">
            <a:extLst>
              <a:ext uri="{FF2B5EF4-FFF2-40B4-BE49-F238E27FC236}">
                <a16:creationId xmlns:a16="http://schemas.microsoft.com/office/drawing/2014/main" id="{B70EAFC5-7D27-483B-BEC2-A1E5529BB734}"/>
              </a:ext>
            </a:extLst>
          </p:cNvPr>
          <p:cNvGrpSpPr/>
          <p:nvPr/>
        </p:nvGrpSpPr>
        <p:grpSpPr>
          <a:xfrm>
            <a:off x="863549" y="5169540"/>
            <a:ext cx="10081819" cy="1358336"/>
            <a:chOff x="1513192" y="1554345"/>
            <a:chExt cx="9542584" cy="2489152"/>
          </a:xfrm>
        </p:grpSpPr>
        <p:sp>
          <p:nvSpPr>
            <p:cNvPr id="9" name="Rectangle 4">
              <a:extLst>
                <a:ext uri="{FF2B5EF4-FFF2-40B4-BE49-F238E27FC236}">
                  <a16:creationId xmlns:a16="http://schemas.microsoft.com/office/drawing/2014/main" id="{1F7D94A6-80CD-4524-9FB6-005B50F0999D}"/>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r>
                <a:rPr kumimoji="0" lang="en-US" sz="1700" b="0" i="0" u="none" strike="noStrike" kern="0" cap="none" spc="0" normalizeH="0" baseline="0" noProof="0" dirty="0" err="1">
                  <a:ln>
                    <a:noFill/>
                  </a:ln>
                  <a:solidFill>
                    <a:prstClr val="white"/>
                  </a:solidFill>
                  <a:effectLst/>
                  <a:uLnTx/>
                  <a:uFillTx/>
                  <a:latin typeface="Calibri"/>
                  <a:ea typeface="+mn-ea"/>
                  <a:cs typeface="+mn-cs"/>
                </a:rPr>
                <a:t>VVieets</a:t>
              </a: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Rectangle 4">
              <a:extLst>
                <a:ext uri="{FF2B5EF4-FFF2-40B4-BE49-F238E27FC236}">
                  <a16:creationId xmlns:a16="http://schemas.microsoft.com/office/drawing/2014/main" id="{A5201045-93F5-4690-B023-DED18CC8E537}"/>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 name="矩形 1">
            <a:extLst>
              <a:ext uri="{FF2B5EF4-FFF2-40B4-BE49-F238E27FC236}">
                <a16:creationId xmlns:a16="http://schemas.microsoft.com/office/drawing/2014/main" id="{3FF32EDE-3422-4DD8-AB79-1858FE0ED4D5}"/>
              </a:ext>
            </a:extLst>
          </p:cNvPr>
          <p:cNvSpPr/>
          <p:nvPr/>
        </p:nvSpPr>
        <p:spPr>
          <a:xfrm>
            <a:off x="1352072" y="1734079"/>
            <a:ext cx="9235896" cy="509988"/>
          </a:xfrm>
          <a:prstGeom prst="rect">
            <a:avLst/>
          </a:prstGeom>
          <a:noFill/>
        </p:spPr>
        <p:txBody>
          <a:bodyPr wrap="square" lIns="108807" tIns="54408" rIns="108807" bIns="54408" rtlCol="0">
            <a:spAutoFit/>
          </a:bodyPr>
          <a:lstStyle/>
          <a:p>
            <a:pPr algn="just" defTabSz="408043" eaLnBrk="0" hangingPunct="0"/>
            <a:r>
              <a:rPr lang="vi-VN" sz="2600" dirty="0">
                <a:latin typeface="Arial" panose="020B0604020202020204" pitchFamily="34" charset="0"/>
                <a:cs typeface="Arial" panose="020B0604020202020204" pitchFamily="34" charset="0"/>
              </a:rPr>
              <a:t>Biết các đặc điểm của đoạn văn về nội dung và hình thức</a:t>
            </a:r>
            <a:endParaRPr lang="zh-CN" altLang="en-US" sz="2600" dirty="0">
              <a:solidFill>
                <a:srgbClr val="1FC2A4"/>
              </a:solidFill>
              <a:latin typeface="Arial" panose="020B0604020202020204" pitchFamily="34" charset="0"/>
              <a:ea typeface="小单纯体" panose="02010601030101010101" pitchFamily="2" charset="-122"/>
              <a:cs typeface="Arial" panose="020B0604020202020204" pitchFamily="34" charset="0"/>
            </a:endParaRPr>
          </a:p>
        </p:txBody>
      </p:sp>
      <p:sp>
        <p:nvSpPr>
          <p:cNvPr id="12" name="矩形 2">
            <a:extLst>
              <a:ext uri="{FF2B5EF4-FFF2-40B4-BE49-F238E27FC236}">
                <a16:creationId xmlns:a16="http://schemas.microsoft.com/office/drawing/2014/main" id="{EAA7FB7F-6659-4E34-8710-AF86EAF5663F}"/>
              </a:ext>
            </a:extLst>
          </p:cNvPr>
          <p:cNvSpPr/>
          <p:nvPr/>
        </p:nvSpPr>
        <p:spPr>
          <a:xfrm>
            <a:off x="1371733" y="3499410"/>
            <a:ext cx="9299947" cy="1310207"/>
          </a:xfrm>
          <a:prstGeom prst="rect">
            <a:avLst/>
          </a:prstGeom>
          <a:noFill/>
        </p:spPr>
        <p:txBody>
          <a:bodyPr wrap="square" lIns="108807" tIns="54408" rIns="108807" bIns="54408" rtlCol="0">
            <a:spAutoFit/>
          </a:bodyPr>
          <a:lstStyle/>
          <a:p>
            <a:pPr algn="just" defTabSz="408043" eaLnBrk="0" hangingPunct="0"/>
            <a:r>
              <a:rPr lang="en-US" sz="2600" dirty="0">
                <a:latin typeface="Arial" panose="020B0604020202020204" pitchFamily="34" charset="0"/>
                <a:cs typeface="Arial" panose="020B0604020202020204" pitchFamily="34" charset="0"/>
              </a:rPr>
              <a:t>T</a:t>
            </a:r>
            <a:r>
              <a:rPr lang="vi-VN" sz="2600" dirty="0">
                <a:latin typeface="Arial" panose="020B0604020202020204" pitchFamily="34" charset="0"/>
                <a:cs typeface="Arial" panose="020B0604020202020204" pitchFamily="34" charset="0"/>
              </a:rPr>
              <a:t>ìm câu chủ đề trong đoạn văn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đặt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câu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mỗi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văn</a:t>
            </a:r>
            <a:r>
              <a:rPr lang="en-US" sz="2600" dirty="0">
                <a:latin typeface="Arial" panose="020B0604020202020204" pitchFamily="34" charset="0"/>
                <a:cs typeface="Arial" panose="020B0604020202020204" pitchFamily="34" charset="0"/>
              </a:rPr>
              <a:t>.</a:t>
            </a:r>
          </a:p>
          <a:p>
            <a:pPr algn="just" defTabSz="408043" eaLnBrk="0" hangingPunct="0"/>
            <a:endParaRPr lang="zh-CN" altLang="en-US" sz="2600" dirty="0">
              <a:solidFill>
                <a:srgbClr val="70AD47">
                  <a:lumMod val="75000"/>
                </a:srgbClr>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4925F905-5282-4278-AD72-51B7E89CA7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813816" y="2771199"/>
            <a:ext cx="1715729" cy="925642"/>
          </a:xfrm>
          <a:prstGeom prst="rect">
            <a:avLst/>
          </a:prstGeom>
        </p:spPr>
      </p:pic>
      <p:pic>
        <p:nvPicPr>
          <p:cNvPr id="15" name="图片 14">
            <a:extLst>
              <a:ext uri="{FF2B5EF4-FFF2-40B4-BE49-F238E27FC236}">
                <a16:creationId xmlns:a16="http://schemas.microsoft.com/office/drawing/2014/main" id="{7B090AC5-DA8E-4F58-A962-0E63CECE29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217732" y="975874"/>
            <a:ext cx="1715729" cy="925642"/>
          </a:xfrm>
          <a:prstGeom prst="rect">
            <a:avLst/>
          </a:prstGeom>
        </p:spPr>
      </p:pic>
      <p:pic>
        <p:nvPicPr>
          <p:cNvPr id="16" name="图片 15">
            <a:extLst>
              <a:ext uri="{FF2B5EF4-FFF2-40B4-BE49-F238E27FC236}">
                <a16:creationId xmlns:a16="http://schemas.microsoft.com/office/drawing/2014/main" id="{5A520A6E-182B-4934-ACF9-84D9089016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631346" y="4896176"/>
            <a:ext cx="1715729" cy="925642"/>
          </a:xfrm>
          <a:prstGeom prst="rect">
            <a:avLst/>
          </a:prstGeom>
        </p:spPr>
      </p:pic>
      <p:sp>
        <p:nvSpPr>
          <p:cNvPr id="17" name="矩形 16">
            <a:extLst>
              <a:ext uri="{FF2B5EF4-FFF2-40B4-BE49-F238E27FC236}">
                <a16:creationId xmlns:a16="http://schemas.microsoft.com/office/drawing/2014/main" id="{D62C42A8-0AAE-4222-85E0-39DE85DD56A6}"/>
              </a:ext>
            </a:extLst>
          </p:cNvPr>
          <p:cNvSpPr/>
          <p:nvPr/>
        </p:nvSpPr>
        <p:spPr>
          <a:xfrm>
            <a:off x="3335727" y="274584"/>
            <a:ext cx="4673600" cy="826468"/>
          </a:xfrm>
          <a:prstGeom prst="rect">
            <a:avLst/>
          </a:prstGeom>
          <a:solidFill>
            <a:srgbClr val="ED7D31">
              <a:lumMod val="60000"/>
              <a:lumOff val="40000"/>
            </a:srgbClr>
          </a:solidFill>
        </p:spPr>
        <p:txBody>
          <a:bodyPr wrap="square" lIns="108807" tIns="54408" rIns="108807" bIns="54408">
            <a:spAutoFit/>
          </a:bodyPr>
          <a:lstStyle/>
          <a:p>
            <a:pPr marL="0" marR="0" lvl="0" indent="0" algn="ctr" defTabSz="408043" eaLnBrk="0" fontAlgn="auto" latinLnBrk="0" hangingPunct="0">
              <a:lnSpc>
                <a:spcPct val="100000"/>
              </a:lnSpc>
              <a:spcBef>
                <a:spcPts val="0"/>
              </a:spcBef>
              <a:spcAft>
                <a:spcPts val="0"/>
              </a:spcAft>
              <a:buClrTx/>
              <a:buSzTx/>
              <a:buFontTx/>
              <a:buNone/>
              <a:tabLst/>
              <a:defRPr/>
            </a:pPr>
            <a:r>
              <a:rPr kumimoji="0" lang="en-US" altLang="zh-CN" sz="4700" b="1" i="0" u="none" strike="noStrike" kern="0" cap="none" spc="0" normalizeH="0" baseline="0" noProof="0" dirty="0" err="1">
                <a:ln>
                  <a:noFill/>
                </a:ln>
                <a:solidFill>
                  <a:srgbClr val="FF0000"/>
                </a:solidFill>
                <a:effectLst/>
                <a:uLnTx/>
                <a:uFillTx/>
                <a:cs typeface="Times New Roman" panose="02020603050405020304" pitchFamily="18" charset="0"/>
              </a:rPr>
              <a:t>Yêu</a:t>
            </a:r>
            <a:r>
              <a:rPr kumimoji="0" lang="en-US" altLang="zh-CN" sz="4700" b="1"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en-US" altLang="zh-CN" sz="4700" b="1" i="0" u="none" strike="noStrike" kern="0" cap="none" spc="0" normalizeH="0" baseline="0" noProof="0" dirty="0" err="1">
                <a:ln>
                  <a:noFill/>
                </a:ln>
                <a:solidFill>
                  <a:srgbClr val="FF0000"/>
                </a:solidFill>
                <a:effectLst/>
                <a:uLnTx/>
                <a:uFillTx/>
                <a:cs typeface="Times New Roman" panose="02020603050405020304" pitchFamily="18" charset="0"/>
              </a:rPr>
              <a:t>cầu</a:t>
            </a:r>
            <a:r>
              <a:rPr kumimoji="0" lang="en-US" altLang="zh-CN" sz="4700" b="1"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en-US" altLang="zh-CN" sz="4700" b="1" i="0" u="none" strike="noStrike" kern="0" cap="none" spc="0" normalizeH="0" baseline="0" noProof="0" dirty="0" err="1">
                <a:ln>
                  <a:noFill/>
                </a:ln>
                <a:solidFill>
                  <a:srgbClr val="FF0000"/>
                </a:solidFill>
                <a:effectLst/>
                <a:uLnTx/>
                <a:uFillTx/>
                <a:cs typeface="Times New Roman" panose="02020603050405020304" pitchFamily="18" charset="0"/>
              </a:rPr>
              <a:t>cần</a:t>
            </a:r>
            <a:r>
              <a:rPr kumimoji="0" lang="en-US" altLang="zh-CN" sz="4700" b="1"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en-US" altLang="zh-CN" sz="4700" b="1" i="0" u="none" strike="noStrike" kern="0" cap="none" spc="0" normalizeH="0" baseline="0" noProof="0" dirty="0" err="1">
                <a:ln>
                  <a:noFill/>
                </a:ln>
                <a:solidFill>
                  <a:srgbClr val="FF0000"/>
                </a:solidFill>
                <a:effectLst/>
                <a:uLnTx/>
                <a:uFillTx/>
                <a:cs typeface="Times New Roman" panose="02020603050405020304" pitchFamily="18" charset="0"/>
              </a:rPr>
              <a:t>đạt</a:t>
            </a:r>
            <a:endParaRPr kumimoji="0" lang="zh-CN" altLang="en-US" sz="4700" b="1" i="0" u="none" strike="noStrike" kern="0" cap="none" spc="0" normalizeH="0" baseline="0" noProof="0" dirty="0">
              <a:ln>
                <a:noFill/>
              </a:ln>
              <a:solidFill>
                <a:srgbClr val="FF0000"/>
              </a:solidFill>
              <a:effectLst/>
              <a:uLnTx/>
              <a:uFillTx/>
              <a:cs typeface="Times New Roman" panose="02020603050405020304" pitchFamily="18" charset="0"/>
            </a:endParaRPr>
          </a:p>
        </p:txBody>
      </p:sp>
      <p:sp>
        <p:nvSpPr>
          <p:cNvPr id="19" name="Rectangle 18"/>
          <p:cNvSpPr/>
          <p:nvPr/>
        </p:nvSpPr>
        <p:spPr>
          <a:xfrm>
            <a:off x="1371733" y="5516509"/>
            <a:ext cx="8601588" cy="492443"/>
          </a:xfrm>
          <a:prstGeom prst="rect">
            <a:avLst/>
          </a:prstGeom>
        </p:spPr>
        <p:txBody>
          <a:bodyPr wrap="square">
            <a:spAutoFit/>
          </a:bodyPr>
          <a:lstStyle/>
          <a:p>
            <a:pPr algn="just" defTabSz="408043" eaLnBrk="0" hangingPunct="0"/>
            <a:r>
              <a:rPr lang="en-US" sz="2600" dirty="0" err="1">
                <a:latin typeface="Arial" panose="020B0604020202020204" pitchFamily="34" charset="0"/>
                <a:cs typeface="Arial" panose="020B0604020202020204" pitchFamily="34" charset="0"/>
              </a:rPr>
              <a:t>Viết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câu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mỗi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văn</a:t>
            </a:r>
            <a:r>
              <a:rPr lang="en-US" sz="2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29086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4" y="609532"/>
            <a:ext cx="7216752" cy="5914359"/>
            <a:chOff x="174812" y="2030505"/>
            <a:chExt cx="6360459" cy="5914359"/>
          </a:xfrm>
        </p:grpSpPr>
        <p:sp>
          <p:nvSpPr>
            <p:cNvPr id="23" name="Rounded Rectangle 22"/>
            <p:cNvSpPr/>
            <p:nvPr/>
          </p:nvSpPr>
          <p:spPr>
            <a:xfrm>
              <a:off x="174812" y="2030505"/>
              <a:ext cx="6360459" cy="591435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9048" y="2298845"/>
              <a:ext cx="6051177" cy="5262979"/>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FF0000"/>
                  </a:solidFill>
                  <a:latin typeface="UTM Aptima" panose="02040603050506020204" pitchFamily="18" charset="0"/>
                </a:rPr>
                <a:t>Không khí Tết đã về với nhà em trong chiều Ba mươi.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a:t>
              </a: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25683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235852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2"/>
            <a:ext cx="7884967" cy="4970587"/>
            <a:chOff x="174812" y="2030505"/>
            <a:chExt cx="6360459" cy="4970587"/>
          </a:xfrm>
        </p:grpSpPr>
        <p:sp>
          <p:nvSpPr>
            <p:cNvPr id="21" name="Rounded Rectangle 20"/>
            <p:cNvSpPr/>
            <p:nvPr/>
          </p:nvSpPr>
          <p:spPr>
            <a:xfrm>
              <a:off x="174812" y="2030505"/>
              <a:ext cx="6360459" cy="497058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6666"/>
                  </a:solidFill>
                  <a:latin typeface="UTM Aptima" panose="02040603050506020204" pitchFamily="18" charset="0"/>
                </a:rPr>
                <a:t>     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 </a:t>
              </a:r>
              <a:r>
                <a:rPr lang="en-US" sz="2800" b="1">
                  <a:solidFill>
                    <a:srgbClr val="FF0000"/>
                  </a:solidFill>
                  <a:latin typeface="UTM Aptima" panose="02040603050506020204" pitchFamily="18" charset="0"/>
                </a:rPr>
                <a:t>Mỗi loài chim lại có một cách xây tổ khác nhau thế đấy.</a:t>
              </a:r>
              <a:endParaRPr lang="en-US" sz="2800" b="1">
                <a:solidFill>
                  <a:srgbClr val="006666"/>
                </a:solidFill>
                <a:latin typeface="UTM Aptima" panose="02040603050506020204" pitchFamily="18" charset="0"/>
              </a:endParaRP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419496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008" y="703007"/>
            <a:ext cx="11308977" cy="1569660"/>
          </a:xfrm>
          <a:prstGeom prst="rect">
            <a:avLst/>
          </a:prstGeom>
          <a:noFill/>
        </p:spPr>
        <p:txBody>
          <a:bodyPr wrap="square" rtlCol="0">
            <a:spAutoFit/>
          </a:bodyPr>
          <a:lstStyle/>
          <a:p>
            <a:pPr>
              <a:lnSpc>
                <a:spcPct val="150000"/>
              </a:lnSpc>
            </a:pPr>
            <a:r>
              <a:rPr lang="en-US" sz="3200" b="1">
                <a:solidFill>
                  <a:srgbClr val="002060"/>
                </a:solidFill>
                <a:latin typeface="UTM Avo" panose="02040603050506020204" pitchFamily="18" charset="0"/>
              </a:rPr>
              <a:t>Trao đổi với người thân về vẻ riêng của từng người trong gia đình.</a:t>
            </a:r>
          </a:p>
        </p:txBody>
      </p:sp>
      <p:pic>
        <p:nvPicPr>
          <p:cNvPr id="3" name="Picture 2"/>
          <p:cNvPicPr>
            <a:picLocks noChangeAspect="1"/>
          </p:cNvPicPr>
          <p:nvPr/>
        </p:nvPicPr>
        <p:blipFill>
          <a:blip r:embed="rId2"/>
          <a:stretch>
            <a:fillRect/>
          </a:stretch>
        </p:blipFill>
        <p:spPr>
          <a:xfrm>
            <a:off x="298938" y="293710"/>
            <a:ext cx="3206262" cy="748348"/>
          </a:xfrm>
          <a:prstGeom prst="rect">
            <a:avLst/>
          </a:prstGeom>
        </p:spPr>
      </p:pic>
      <p:grpSp>
        <p:nvGrpSpPr>
          <p:cNvPr id="6" name="Group 5"/>
          <p:cNvGrpSpPr/>
          <p:nvPr/>
        </p:nvGrpSpPr>
        <p:grpSpPr>
          <a:xfrm>
            <a:off x="346924" y="2337113"/>
            <a:ext cx="2571520" cy="1943453"/>
            <a:chOff x="346924" y="2337113"/>
            <a:chExt cx="2571520" cy="1943453"/>
          </a:xfrm>
        </p:grpSpPr>
        <p:pic>
          <p:nvPicPr>
            <p:cNvPr id="4" name="图片 13">
              <a:extLst>
                <a:ext uri="{FF2B5EF4-FFF2-40B4-BE49-F238E27FC236}">
                  <a16:creationId xmlns:a16="http://schemas.microsoft.com/office/drawing/2014/main" id="{C4D30510-0035-9809-3E24-C1E789ED36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1424213">
              <a:off x="346924" y="2337113"/>
              <a:ext cx="2571520" cy="1943453"/>
            </a:xfrm>
            <a:prstGeom prst="rect">
              <a:avLst/>
            </a:prstGeom>
          </p:spPr>
        </p:pic>
        <p:sp>
          <p:nvSpPr>
            <p:cNvPr id="5" name="TextBox 4"/>
            <p:cNvSpPr txBox="1"/>
            <p:nvPr/>
          </p:nvSpPr>
          <p:spPr>
            <a:xfrm>
              <a:off x="921484" y="2778318"/>
              <a:ext cx="1733793" cy="923330"/>
            </a:xfrm>
            <a:prstGeom prst="rect">
              <a:avLst/>
            </a:prstGeom>
            <a:noFill/>
          </p:spPr>
          <p:txBody>
            <a:bodyPr wrap="square" rtlCol="0">
              <a:spAutoFit/>
            </a:bodyPr>
            <a:lstStyle/>
            <a:p>
              <a:r>
                <a:rPr lang="en-US" sz="5400" b="1">
                  <a:latin typeface="UTM Flamenco" panose="02040603050506020204" pitchFamily="18" charset="0"/>
                </a:rPr>
                <a:t>Gợi ý</a:t>
              </a:r>
            </a:p>
          </p:txBody>
        </p:sp>
      </p:grpSp>
      <p:sp>
        <p:nvSpPr>
          <p:cNvPr id="8" name="TextBox 7"/>
          <p:cNvSpPr txBox="1"/>
          <p:nvPr/>
        </p:nvSpPr>
        <p:spPr>
          <a:xfrm>
            <a:off x="3118167" y="2449735"/>
            <a:ext cx="8275547" cy="3170099"/>
          </a:xfrm>
          <a:prstGeom prst="rect">
            <a:avLst/>
          </a:prstGeom>
          <a:noFill/>
        </p:spPr>
        <p:txBody>
          <a:bodyPr wrap="square" rtlCol="0">
            <a:spAutoFit/>
          </a:bodyPr>
          <a:lstStyle/>
          <a:p>
            <a:pPr marL="285750" indent="-285750" algn="just">
              <a:spcBef>
                <a:spcPts val="600"/>
              </a:spcBef>
              <a:spcAft>
                <a:spcPts val="600"/>
              </a:spcAft>
              <a:buFontTx/>
              <a:buChar char="-"/>
            </a:pPr>
            <a:r>
              <a:rPr lang="en-US" sz="3600" dirty="0" err="1">
                <a:latin typeface="UTM Avo" panose="02040603050506020204" pitchFamily="18" charset="0"/>
              </a:rPr>
              <a:t>Em</a:t>
            </a:r>
            <a:r>
              <a:rPr lang="en-US" sz="3600" dirty="0">
                <a:latin typeface="UTM Avo" panose="02040603050506020204" pitchFamily="18" charset="0"/>
              </a:rPr>
              <a:t> </a:t>
            </a:r>
            <a:r>
              <a:rPr lang="en-US" sz="3600" dirty="0" err="1">
                <a:latin typeface="UTM Avo" panose="02040603050506020204" pitchFamily="18" charset="0"/>
              </a:rPr>
              <a:t>có</a:t>
            </a:r>
            <a:r>
              <a:rPr lang="en-US" sz="3600" dirty="0">
                <a:latin typeface="UTM Avo" panose="02040603050506020204" pitchFamily="18" charset="0"/>
              </a:rPr>
              <a:t> </a:t>
            </a:r>
            <a:r>
              <a:rPr lang="en-US" sz="3600" dirty="0" err="1">
                <a:latin typeface="UTM Avo" panose="02040603050506020204" pitchFamily="18" charset="0"/>
              </a:rPr>
              <a:t>suy</a:t>
            </a:r>
            <a:r>
              <a:rPr lang="en-US" sz="3600" dirty="0">
                <a:latin typeface="UTM Avo" panose="02040603050506020204" pitchFamily="18" charset="0"/>
              </a:rPr>
              <a:t> </a:t>
            </a:r>
            <a:r>
              <a:rPr lang="en-US" sz="3600" dirty="0" err="1">
                <a:latin typeface="UTM Avo" panose="02040603050506020204" pitchFamily="18" charset="0"/>
              </a:rPr>
              <a:t>nghĩ</a:t>
            </a:r>
            <a:r>
              <a:rPr lang="en-US" sz="3600" dirty="0">
                <a:latin typeface="UTM Avo" panose="02040603050506020204" pitchFamily="18" charset="0"/>
              </a:rPr>
              <a:t> </a:t>
            </a:r>
            <a:r>
              <a:rPr lang="en-US" sz="3600" dirty="0" err="1">
                <a:latin typeface="UTM Avo" panose="02040603050506020204" pitchFamily="18" charset="0"/>
              </a:rPr>
              <a:t>thế</a:t>
            </a:r>
            <a:r>
              <a:rPr lang="en-US" sz="3600" dirty="0">
                <a:latin typeface="UTM Avo" panose="02040603050506020204" pitchFamily="18" charset="0"/>
              </a:rPr>
              <a:t> </a:t>
            </a:r>
            <a:r>
              <a:rPr lang="en-US" sz="3600" dirty="0" err="1">
                <a:latin typeface="UTM Avo" panose="02040603050506020204" pitchFamily="18" charset="0"/>
              </a:rPr>
              <a:t>nào</a:t>
            </a:r>
            <a:r>
              <a:rPr lang="en-US" sz="3600" dirty="0">
                <a:latin typeface="UTM Avo" panose="02040603050506020204" pitchFamily="18" charset="0"/>
              </a:rPr>
              <a:t> </a:t>
            </a:r>
            <a:r>
              <a:rPr lang="en-US" sz="3600" dirty="0" err="1">
                <a:latin typeface="UTM Avo" panose="02040603050506020204" pitchFamily="18" charset="0"/>
              </a:rPr>
              <a:t>về</a:t>
            </a:r>
            <a:r>
              <a:rPr lang="en-US" sz="3600" dirty="0">
                <a:latin typeface="UTM Avo" panose="02040603050506020204" pitchFamily="18" charset="0"/>
              </a:rPr>
              <a:t> </a:t>
            </a:r>
            <a:r>
              <a:rPr lang="en-US" sz="3600" dirty="0" err="1">
                <a:latin typeface="UTM Avo" panose="02040603050506020204" pitchFamily="18" charset="0"/>
              </a:rPr>
              <a:t>vẻ</a:t>
            </a:r>
            <a:r>
              <a:rPr lang="en-US" sz="3600" dirty="0">
                <a:latin typeface="UTM Avo" panose="02040603050506020204" pitchFamily="18" charset="0"/>
              </a:rPr>
              <a:t> </a:t>
            </a:r>
            <a:r>
              <a:rPr lang="en-US" sz="3600" dirty="0" err="1">
                <a:latin typeface="UTM Avo" panose="02040603050506020204" pitchFamily="18" charset="0"/>
              </a:rPr>
              <a:t>riêng</a:t>
            </a:r>
            <a:r>
              <a:rPr lang="en-US" sz="3600" dirty="0">
                <a:latin typeface="UTM Avo" panose="02040603050506020204" pitchFamily="18" charset="0"/>
              </a:rPr>
              <a:t> </a:t>
            </a:r>
            <a:r>
              <a:rPr lang="en-US" sz="3600" dirty="0" err="1">
                <a:latin typeface="UTM Avo" panose="02040603050506020204" pitchFamily="18" charset="0"/>
              </a:rPr>
              <a:t>của</a:t>
            </a:r>
            <a:r>
              <a:rPr lang="en-US" sz="3600" dirty="0">
                <a:latin typeface="UTM Avo" panose="02040603050506020204" pitchFamily="18" charset="0"/>
              </a:rPr>
              <a:t> </a:t>
            </a:r>
            <a:r>
              <a:rPr lang="en-US" sz="3600" dirty="0" err="1">
                <a:latin typeface="UTM Avo" panose="02040603050506020204" pitchFamily="18" charset="0"/>
              </a:rPr>
              <a:t>những</a:t>
            </a:r>
            <a:r>
              <a:rPr lang="en-US" sz="3600" dirty="0">
                <a:latin typeface="UTM Avo" panose="02040603050506020204" pitchFamily="18" charset="0"/>
              </a:rPr>
              <a:t> </a:t>
            </a:r>
            <a:r>
              <a:rPr lang="en-US" sz="3600" dirty="0" err="1">
                <a:latin typeface="UTM Avo" panose="02040603050506020204" pitchFamily="18" charset="0"/>
              </a:rPr>
              <a:t>người</a:t>
            </a:r>
            <a:r>
              <a:rPr lang="en-US" sz="3600" dirty="0">
                <a:latin typeface="UTM Avo" panose="02040603050506020204" pitchFamily="18" charset="0"/>
              </a:rPr>
              <a:t> </a:t>
            </a:r>
            <a:r>
              <a:rPr lang="en-US" sz="3600" dirty="0" err="1">
                <a:latin typeface="UTM Avo" panose="02040603050506020204" pitchFamily="18" charset="0"/>
              </a:rPr>
              <a:t>trong</a:t>
            </a:r>
            <a:r>
              <a:rPr lang="en-US" sz="3600" dirty="0">
                <a:latin typeface="UTM Avo" panose="02040603050506020204" pitchFamily="18" charset="0"/>
              </a:rPr>
              <a:t> </a:t>
            </a:r>
            <a:r>
              <a:rPr lang="en-US" sz="3600" dirty="0" err="1">
                <a:latin typeface="UTM Avo" panose="02040603050506020204" pitchFamily="18" charset="0"/>
              </a:rPr>
              <a:t>gia</a:t>
            </a:r>
            <a:r>
              <a:rPr lang="en-US" sz="3600" dirty="0">
                <a:latin typeface="UTM Avo" panose="02040603050506020204" pitchFamily="18" charset="0"/>
              </a:rPr>
              <a:t> </a:t>
            </a:r>
            <a:r>
              <a:rPr lang="en-US" sz="3600" dirty="0" err="1">
                <a:latin typeface="UTM Avo" panose="02040603050506020204" pitchFamily="18" charset="0"/>
              </a:rPr>
              <a:t>đình</a:t>
            </a:r>
            <a:r>
              <a:rPr lang="en-US" sz="3600" dirty="0">
                <a:latin typeface="UTM Avo" panose="02040603050506020204" pitchFamily="18" charset="0"/>
              </a:rPr>
              <a:t>.</a:t>
            </a:r>
          </a:p>
          <a:p>
            <a:pPr marL="285750" indent="-285750" algn="just">
              <a:spcBef>
                <a:spcPts val="600"/>
              </a:spcBef>
              <a:spcAft>
                <a:spcPts val="600"/>
              </a:spcAft>
              <a:buFontTx/>
              <a:buChar char="-"/>
            </a:pPr>
            <a:r>
              <a:rPr lang="en-US" sz="3600" dirty="0" err="1">
                <a:latin typeface="UTM Avo" panose="02040603050506020204" pitchFamily="18" charset="0"/>
              </a:rPr>
              <a:t>Vì</a:t>
            </a:r>
            <a:r>
              <a:rPr lang="en-US" sz="3600" dirty="0">
                <a:latin typeface="UTM Avo" panose="02040603050506020204" pitchFamily="18" charset="0"/>
              </a:rPr>
              <a:t> </a:t>
            </a:r>
            <a:r>
              <a:rPr lang="en-US" sz="3600" dirty="0" err="1">
                <a:latin typeface="UTM Avo" panose="02040603050506020204" pitchFamily="18" charset="0"/>
              </a:rPr>
              <a:t>sao</a:t>
            </a:r>
            <a:r>
              <a:rPr lang="en-US" sz="3600" dirty="0">
                <a:latin typeface="UTM Avo" panose="02040603050506020204" pitchFamily="18" charset="0"/>
              </a:rPr>
              <a:t> </a:t>
            </a:r>
            <a:r>
              <a:rPr lang="en-US" sz="3600" dirty="0" err="1">
                <a:latin typeface="UTM Avo" panose="02040603050506020204" pitchFamily="18" charset="0"/>
              </a:rPr>
              <a:t>em</a:t>
            </a:r>
            <a:r>
              <a:rPr lang="en-US" sz="3600" dirty="0">
                <a:latin typeface="UTM Avo" panose="02040603050506020204" pitchFamily="18" charset="0"/>
              </a:rPr>
              <a:t> </a:t>
            </a:r>
            <a:r>
              <a:rPr lang="en-US" sz="3600" dirty="0" err="1">
                <a:latin typeface="UTM Avo" panose="02040603050506020204" pitchFamily="18" charset="0"/>
              </a:rPr>
              <a:t>lại</a:t>
            </a:r>
            <a:r>
              <a:rPr lang="en-US" sz="3600" dirty="0">
                <a:latin typeface="UTM Avo" panose="02040603050506020204" pitchFamily="18" charset="0"/>
              </a:rPr>
              <a:t> </a:t>
            </a:r>
            <a:r>
              <a:rPr lang="en-US" sz="3600" dirty="0" err="1">
                <a:latin typeface="UTM Avo" panose="02040603050506020204" pitchFamily="18" charset="0"/>
              </a:rPr>
              <a:t>suy</a:t>
            </a:r>
            <a:r>
              <a:rPr lang="en-US" sz="3600" dirty="0">
                <a:latin typeface="UTM Avo" panose="02040603050506020204" pitchFamily="18" charset="0"/>
              </a:rPr>
              <a:t> </a:t>
            </a:r>
            <a:r>
              <a:rPr lang="en-US" sz="3600" dirty="0" err="1">
                <a:latin typeface="UTM Avo" panose="02040603050506020204" pitchFamily="18" charset="0"/>
              </a:rPr>
              <a:t>nghĩ</a:t>
            </a:r>
            <a:r>
              <a:rPr lang="en-US" sz="3600" dirty="0">
                <a:latin typeface="UTM Avo" panose="02040603050506020204" pitchFamily="18" charset="0"/>
              </a:rPr>
              <a:t> </a:t>
            </a:r>
            <a:r>
              <a:rPr lang="en-US" sz="3600" dirty="0" err="1">
                <a:latin typeface="UTM Avo" panose="02040603050506020204" pitchFamily="18" charset="0"/>
              </a:rPr>
              <a:t>như</a:t>
            </a:r>
            <a:r>
              <a:rPr lang="en-US" sz="3600" dirty="0">
                <a:latin typeface="UTM Avo" panose="02040603050506020204" pitchFamily="18" charset="0"/>
              </a:rPr>
              <a:t> </a:t>
            </a:r>
            <a:r>
              <a:rPr lang="en-US" sz="3600" dirty="0" err="1">
                <a:latin typeface="UTM Avo" panose="02040603050506020204" pitchFamily="18" charset="0"/>
              </a:rPr>
              <a:t>thế</a:t>
            </a:r>
            <a:r>
              <a:rPr lang="en-US" sz="3600" dirty="0">
                <a:latin typeface="UTM Avo" panose="02040603050506020204" pitchFamily="18" charset="0"/>
              </a:rPr>
              <a:t>?</a:t>
            </a:r>
          </a:p>
          <a:p>
            <a:pPr marL="285750" indent="-285750" algn="just">
              <a:spcBef>
                <a:spcPts val="600"/>
              </a:spcBef>
              <a:spcAft>
                <a:spcPts val="600"/>
              </a:spcAft>
              <a:buFontTx/>
              <a:buChar char="-"/>
            </a:pPr>
            <a:r>
              <a:rPr lang="en-US" sz="3600" dirty="0" err="1">
                <a:latin typeface="UTM Avo" panose="02040603050506020204" pitchFamily="18" charset="0"/>
              </a:rPr>
              <a:t>Hỏi</a:t>
            </a:r>
            <a:r>
              <a:rPr lang="en-US" sz="3600" dirty="0">
                <a:latin typeface="UTM Avo" panose="02040603050506020204" pitchFamily="18" charset="0"/>
              </a:rPr>
              <a:t> ý </a:t>
            </a:r>
            <a:r>
              <a:rPr lang="en-US" sz="3600" dirty="0" err="1">
                <a:latin typeface="UTM Avo" panose="02040603050506020204" pitchFamily="18" charset="0"/>
              </a:rPr>
              <a:t>kiến</a:t>
            </a:r>
            <a:r>
              <a:rPr lang="en-US" sz="3600" dirty="0">
                <a:latin typeface="UTM Avo" panose="02040603050506020204" pitchFamily="18" charset="0"/>
              </a:rPr>
              <a:t> </a:t>
            </a:r>
            <a:r>
              <a:rPr lang="en-US" sz="3600" dirty="0" err="1">
                <a:latin typeface="UTM Avo" panose="02040603050506020204" pitchFamily="18" charset="0"/>
              </a:rPr>
              <a:t>bố</a:t>
            </a:r>
            <a:r>
              <a:rPr lang="en-US" sz="3600" dirty="0">
                <a:latin typeface="UTM Avo" panose="02040603050506020204" pitchFamily="18" charset="0"/>
              </a:rPr>
              <a:t> </a:t>
            </a:r>
            <a:r>
              <a:rPr lang="en-US" sz="3600" dirty="0" err="1">
                <a:latin typeface="UTM Avo" panose="02040603050506020204" pitchFamily="18" charset="0"/>
              </a:rPr>
              <a:t>mẹ</a:t>
            </a:r>
            <a:r>
              <a:rPr lang="en-US" sz="3600" dirty="0">
                <a:latin typeface="UTM Avo" panose="02040603050506020204" pitchFamily="18" charset="0"/>
              </a:rPr>
              <a:t> </a:t>
            </a:r>
            <a:r>
              <a:rPr lang="en-US" sz="3600" dirty="0" err="1">
                <a:latin typeface="UTM Avo" panose="02040603050506020204" pitchFamily="18" charset="0"/>
              </a:rPr>
              <a:t>về</a:t>
            </a:r>
            <a:r>
              <a:rPr lang="en-US" sz="3600" dirty="0">
                <a:latin typeface="UTM Avo" panose="02040603050506020204" pitchFamily="18" charset="0"/>
              </a:rPr>
              <a:t> </a:t>
            </a:r>
            <a:r>
              <a:rPr lang="en-US" sz="3600" dirty="0" err="1">
                <a:latin typeface="UTM Avo" panose="02040603050506020204" pitchFamily="18" charset="0"/>
              </a:rPr>
              <a:t>vẻ</a:t>
            </a:r>
            <a:r>
              <a:rPr lang="en-US" sz="3600" dirty="0">
                <a:latin typeface="UTM Avo" panose="02040603050506020204" pitchFamily="18" charset="0"/>
              </a:rPr>
              <a:t> </a:t>
            </a:r>
            <a:r>
              <a:rPr lang="en-US" sz="3600" dirty="0" err="1">
                <a:latin typeface="UTM Avo" panose="02040603050506020204" pitchFamily="18" charset="0"/>
              </a:rPr>
              <a:t>riêng</a:t>
            </a:r>
            <a:r>
              <a:rPr lang="en-US" sz="3600" dirty="0">
                <a:latin typeface="UTM Avo" panose="02040603050506020204" pitchFamily="18" charset="0"/>
              </a:rPr>
              <a:t> </a:t>
            </a:r>
            <a:r>
              <a:rPr lang="en-US" sz="3600" dirty="0" err="1">
                <a:latin typeface="UTM Avo" panose="02040603050506020204" pitchFamily="18" charset="0"/>
              </a:rPr>
              <a:t>của</a:t>
            </a:r>
            <a:r>
              <a:rPr lang="en-US" sz="3600" dirty="0">
                <a:latin typeface="UTM Avo" panose="02040603050506020204" pitchFamily="18" charset="0"/>
              </a:rPr>
              <a:t> </a:t>
            </a:r>
            <a:r>
              <a:rPr lang="en-US" sz="3600" dirty="0" err="1">
                <a:latin typeface="UTM Avo" panose="02040603050506020204" pitchFamily="18" charset="0"/>
              </a:rPr>
              <a:t>mỗi</a:t>
            </a:r>
            <a:r>
              <a:rPr lang="en-US" sz="3600" dirty="0">
                <a:latin typeface="UTM Avo" panose="02040603050506020204" pitchFamily="18" charset="0"/>
              </a:rPr>
              <a:t> </a:t>
            </a:r>
            <a:r>
              <a:rPr lang="en-US" sz="3600" dirty="0" err="1">
                <a:latin typeface="UTM Avo" panose="02040603050506020204" pitchFamily="18" charset="0"/>
              </a:rPr>
              <a:t>người</a:t>
            </a:r>
            <a:r>
              <a:rPr lang="en-US" sz="3600" dirty="0">
                <a:latin typeface="UTM Avo" panose="02040603050506020204" pitchFamily="18" charset="0"/>
              </a:rPr>
              <a:t>.</a:t>
            </a:r>
          </a:p>
        </p:txBody>
      </p:sp>
    </p:spTree>
    <p:extLst>
      <p:ext uri="{BB962C8B-B14F-4D97-AF65-F5344CB8AC3E}">
        <p14:creationId xmlns:p14="http://schemas.microsoft.com/office/powerpoint/2010/main" val="61416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id="{2BE9BA96-CC03-456B-A969-72102D60D676}"/>
              </a:ext>
            </a:extLst>
          </p:cNvPr>
          <p:cNvGrpSpPr/>
          <p:nvPr/>
        </p:nvGrpSpPr>
        <p:grpSpPr>
          <a:xfrm>
            <a:off x="735079" y="1273019"/>
            <a:ext cx="10363201" cy="1601524"/>
            <a:chOff x="1513192" y="1554345"/>
            <a:chExt cx="9542584" cy="2489152"/>
          </a:xfrm>
        </p:grpSpPr>
        <p:sp>
          <p:nvSpPr>
            <p:cNvPr id="3" name="Rectangle 4">
              <a:extLst>
                <a:ext uri="{FF2B5EF4-FFF2-40B4-BE49-F238E27FC236}">
                  <a16:creationId xmlns:a16="http://schemas.microsoft.com/office/drawing/2014/main" id="{A04DED19-A7ED-49D2-9E17-1A1184C17949}"/>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ectangle 4">
              <a:extLst>
                <a:ext uri="{FF2B5EF4-FFF2-40B4-BE49-F238E27FC236}">
                  <a16:creationId xmlns:a16="http://schemas.microsoft.com/office/drawing/2014/main" id="{CEBD9C19-9706-43BC-BDF4-9ECE20B6DB08}"/>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 name="组合 7">
            <a:extLst>
              <a:ext uri="{FF2B5EF4-FFF2-40B4-BE49-F238E27FC236}">
                <a16:creationId xmlns:a16="http://schemas.microsoft.com/office/drawing/2014/main" id="{63B98217-6B10-4FDD-BDFD-B81D9FB08592}"/>
              </a:ext>
            </a:extLst>
          </p:cNvPr>
          <p:cNvGrpSpPr/>
          <p:nvPr/>
        </p:nvGrpSpPr>
        <p:grpSpPr>
          <a:xfrm>
            <a:off x="800994" y="3206936"/>
            <a:ext cx="10363201" cy="1523017"/>
            <a:chOff x="1513192" y="1554345"/>
            <a:chExt cx="9542584" cy="2489152"/>
          </a:xfrm>
        </p:grpSpPr>
        <p:sp>
          <p:nvSpPr>
            <p:cNvPr id="6" name="Rectangle 4">
              <a:extLst>
                <a:ext uri="{FF2B5EF4-FFF2-40B4-BE49-F238E27FC236}">
                  <a16:creationId xmlns:a16="http://schemas.microsoft.com/office/drawing/2014/main" id="{3F13FF09-EF85-4CFE-925A-5D151F057D84}"/>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Rectangle 4">
              <a:extLst>
                <a:ext uri="{FF2B5EF4-FFF2-40B4-BE49-F238E27FC236}">
                  <a16:creationId xmlns:a16="http://schemas.microsoft.com/office/drawing/2014/main" id="{D4A63999-31F9-40BF-8D74-B29747421612}"/>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8" name="组合 10">
            <a:extLst>
              <a:ext uri="{FF2B5EF4-FFF2-40B4-BE49-F238E27FC236}">
                <a16:creationId xmlns:a16="http://schemas.microsoft.com/office/drawing/2014/main" id="{B70EAFC5-7D27-483B-BEC2-A1E5529BB734}"/>
              </a:ext>
            </a:extLst>
          </p:cNvPr>
          <p:cNvGrpSpPr/>
          <p:nvPr/>
        </p:nvGrpSpPr>
        <p:grpSpPr>
          <a:xfrm>
            <a:off x="863549" y="5169540"/>
            <a:ext cx="10081819" cy="1358336"/>
            <a:chOff x="1513192" y="1554345"/>
            <a:chExt cx="9542584" cy="2489152"/>
          </a:xfrm>
        </p:grpSpPr>
        <p:sp>
          <p:nvSpPr>
            <p:cNvPr id="9" name="Rectangle 4">
              <a:extLst>
                <a:ext uri="{FF2B5EF4-FFF2-40B4-BE49-F238E27FC236}">
                  <a16:creationId xmlns:a16="http://schemas.microsoft.com/office/drawing/2014/main" id="{1F7D94A6-80CD-4524-9FB6-005B50F0999D}"/>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r>
                <a:rPr kumimoji="0" lang="en-US" sz="1700" b="0" i="0" u="none" strike="noStrike" kern="0" cap="none" spc="0" normalizeH="0" baseline="0" noProof="0" dirty="0" err="1">
                  <a:ln>
                    <a:noFill/>
                  </a:ln>
                  <a:solidFill>
                    <a:prstClr val="white"/>
                  </a:solidFill>
                  <a:effectLst/>
                  <a:uLnTx/>
                  <a:uFillTx/>
                  <a:latin typeface="Calibri"/>
                  <a:ea typeface="+mn-ea"/>
                  <a:cs typeface="+mn-cs"/>
                </a:rPr>
                <a:t>VVieets</a:t>
              </a: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Rectangle 4">
              <a:extLst>
                <a:ext uri="{FF2B5EF4-FFF2-40B4-BE49-F238E27FC236}">
                  <a16:creationId xmlns:a16="http://schemas.microsoft.com/office/drawing/2014/main" id="{A5201045-93F5-4690-B023-DED18CC8E537}"/>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 name="矩形 1">
            <a:extLst>
              <a:ext uri="{FF2B5EF4-FFF2-40B4-BE49-F238E27FC236}">
                <a16:creationId xmlns:a16="http://schemas.microsoft.com/office/drawing/2014/main" id="{3FF32EDE-3422-4DD8-AB79-1858FE0ED4D5}"/>
              </a:ext>
            </a:extLst>
          </p:cNvPr>
          <p:cNvSpPr/>
          <p:nvPr/>
        </p:nvSpPr>
        <p:spPr>
          <a:xfrm>
            <a:off x="1352072" y="1734079"/>
            <a:ext cx="9235896" cy="509988"/>
          </a:xfrm>
          <a:prstGeom prst="rect">
            <a:avLst/>
          </a:prstGeom>
          <a:noFill/>
        </p:spPr>
        <p:txBody>
          <a:bodyPr wrap="square" lIns="108807" tIns="54408" rIns="108807" bIns="54408" rtlCol="0">
            <a:spAutoFit/>
          </a:bodyPr>
          <a:lstStyle/>
          <a:p>
            <a:pPr algn="just" defTabSz="408043" eaLnBrk="0" hangingPunct="0"/>
            <a:r>
              <a:rPr lang="vi-VN" sz="2600" dirty="0">
                <a:latin typeface="Arial" panose="020B0604020202020204" pitchFamily="34" charset="0"/>
                <a:cs typeface="Arial" panose="020B0604020202020204" pitchFamily="34" charset="0"/>
              </a:rPr>
              <a:t>Biết các đặc điểm của đoạn văn về nội dung và hình thức</a:t>
            </a:r>
            <a:endParaRPr lang="zh-CN" altLang="en-US" sz="2600" dirty="0">
              <a:solidFill>
                <a:srgbClr val="1FC2A4"/>
              </a:solidFill>
              <a:latin typeface="Arial" panose="020B0604020202020204" pitchFamily="34" charset="0"/>
              <a:ea typeface="小单纯体" panose="02010601030101010101" pitchFamily="2" charset="-122"/>
              <a:cs typeface="Arial" panose="020B0604020202020204" pitchFamily="34" charset="0"/>
            </a:endParaRPr>
          </a:p>
        </p:txBody>
      </p:sp>
      <p:sp>
        <p:nvSpPr>
          <p:cNvPr id="12" name="矩形 2">
            <a:extLst>
              <a:ext uri="{FF2B5EF4-FFF2-40B4-BE49-F238E27FC236}">
                <a16:creationId xmlns:a16="http://schemas.microsoft.com/office/drawing/2014/main" id="{EAA7FB7F-6659-4E34-8710-AF86EAF5663F}"/>
              </a:ext>
            </a:extLst>
          </p:cNvPr>
          <p:cNvSpPr/>
          <p:nvPr/>
        </p:nvSpPr>
        <p:spPr>
          <a:xfrm>
            <a:off x="1371733" y="3499410"/>
            <a:ext cx="9299947" cy="1310207"/>
          </a:xfrm>
          <a:prstGeom prst="rect">
            <a:avLst/>
          </a:prstGeom>
          <a:noFill/>
        </p:spPr>
        <p:txBody>
          <a:bodyPr wrap="square" lIns="108807" tIns="54408" rIns="108807" bIns="54408" rtlCol="0">
            <a:spAutoFit/>
          </a:bodyPr>
          <a:lstStyle/>
          <a:p>
            <a:pPr algn="just" defTabSz="408043" eaLnBrk="0" hangingPunct="0"/>
            <a:r>
              <a:rPr lang="en-US" sz="2600" dirty="0">
                <a:latin typeface="Arial" panose="020B0604020202020204" pitchFamily="34" charset="0"/>
                <a:cs typeface="Arial" panose="020B0604020202020204" pitchFamily="34" charset="0"/>
              </a:rPr>
              <a:t>T</a:t>
            </a:r>
            <a:r>
              <a:rPr lang="vi-VN" sz="2600" dirty="0">
                <a:latin typeface="Arial" panose="020B0604020202020204" pitchFamily="34" charset="0"/>
                <a:cs typeface="Arial" panose="020B0604020202020204" pitchFamily="34" charset="0"/>
              </a:rPr>
              <a:t>ìm câu chủ đề trong đoạn văn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đặt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câu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mỗi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văn</a:t>
            </a:r>
            <a:r>
              <a:rPr lang="en-US" sz="2600" dirty="0">
                <a:latin typeface="Arial" panose="020B0604020202020204" pitchFamily="34" charset="0"/>
                <a:cs typeface="Arial" panose="020B0604020202020204" pitchFamily="34" charset="0"/>
              </a:rPr>
              <a:t>.</a:t>
            </a:r>
          </a:p>
          <a:p>
            <a:pPr algn="just" defTabSz="408043" eaLnBrk="0" hangingPunct="0"/>
            <a:endParaRPr lang="zh-CN" altLang="en-US" sz="2600" dirty="0">
              <a:solidFill>
                <a:srgbClr val="70AD47">
                  <a:lumMod val="75000"/>
                </a:srgbClr>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4925F905-5282-4278-AD72-51B7E89CA7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813816" y="2771199"/>
            <a:ext cx="1715729" cy="925642"/>
          </a:xfrm>
          <a:prstGeom prst="rect">
            <a:avLst/>
          </a:prstGeom>
        </p:spPr>
      </p:pic>
      <p:pic>
        <p:nvPicPr>
          <p:cNvPr id="15" name="图片 14">
            <a:extLst>
              <a:ext uri="{FF2B5EF4-FFF2-40B4-BE49-F238E27FC236}">
                <a16:creationId xmlns:a16="http://schemas.microsoft.com/office/drawing/2014/main" id="{7B090AC5-DA8E-4F58-A962-0E63CECE29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217732" y="975874"/>
            <a:ext cx="1715729" cy="925642"/>
          </a:xfrm>
          <a:prstGeom prst="rect">
            <a:avLst/>
          </a:prstGeom>
        </p:spPr>
      </p:pic>
      <p:pic>
        <p:nvPicPr>
          <p:cNvPr id="16" name="图片 15">
            <a:extLst>
              <a:ext uri="{FF2B5EF4-FFF2-40B4-BE49-F238E27FC236}">
                <a16:creationId xmlns:a16="http://schemas.microsoft.com/office/drawing/2014/main" id="{5A520A6E-182B-4934-ACF9-84D9089016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631346" y="4896176"/>
            <a:ext cx="1715729" cy="925642"/>
          </a:xfrm>
          <a:prstGeom prst="rect">
            <a:avLst/>
          </a:prstGeom>
        </p:spPr>
      </p:pic>
      <p:sp>
        <p:nvSpPr>
          <p:cNvPr id="17" name="矩形 16">
            <a:extLst>
              <a:ext uri="{FF2B5EF4-FFF2-40B4-BE49-F238E27FC236}">
                <a16:creationId xmlns:a16="http://schemas.microsoft.com/office/drawing/2014/main" id="{D62C42A8-0AAE-4222-85E0-39DE85DD56A6}"/>
              </a:ext>
            </a:extLst>
          </p:cNvPr>
          <p:cNvSpPr/>
          <p:nvPr/>
        </p:nvSpPr>
        <p:spPr>
          <a:xfrm>
            <a:off x="3335727" y="274584"/>
            <a:ext cx="4673600" cy="826468"/>
          </a:xfrm>
          <a:prstGeom prst="rect">
            <a:avLst/>
          </a:prstGeom>
          <a:solidFill>
            <a:srgbClr val="ED7D31">
              <a:lumMod val="60000"/>
              <a:lumOff val="40000"/>
            </a:srgbClr>
          </a:solidFill>
        </p:spPr>
        <p:txBody>
          <a:bodyPr wrap="square" lIns="108807" tIns="54408" rIns="108807" bIns="54408">
            <a:spAutoFit/>
          </a:bodyPr>
          <a:lstStyle/>
          <a:p>
            <a:pPr marL="0" marR="0" lvl="0" indent="0" defTabSz="408043" eaLnBrk="0" fontAlgn="auto" latinLnBrk="0" hangingPunct="0">
              <a:lnSpc>
                <a:spcPct val="100000"/>
              </a:lnSpc>
              <a:spcBef>
                <a:spcPts val="0"/>
              </a:spcBef>
              <a:spcAft>
                <a:spcPts val="0"/>
              </a:spcAft>
              <a:buClrTx/>
              <a:buSzTx/>
              <a:buFontTx/>
              <a:buNone/>
              <a:tabLst/>
              <a:defRPr/>
            </a:pPr>
            <a:r>
              <a:rPr kumimoji="0" lang="en-US" altLang="zh-CN" sz="4700" b="0" i="0" u="none" strike="noStrike" kern="0" cap="none" spc="0" normalizeH="0" baseline="0" noProof="0" dirty="0" err="1">
                <a:ln>
                  <a:noFill/>
                </a:ln>
                <a:solidFill>
                  <a:prstClr val="black"/>
                </a:solidFill>
                <a:effectLst/>
                <a:uLnTx/>
                <a:uFillTx/>
                <a:cs typeface="Times New Roman" panose="02020603050405020304" pitchFamily="18" charset="0"/>
              </a:rPr>
              <a:t>Yêu</a:t>
            </a:r>
            <a:r>
              <a:rPr kumimoji="0" lang="en-US" altLang="zh-CN" sz="4700" b="0" i="0" u="none" strike="noStrike" kern="0" cap="none" spc="0" normalizeH="0" baseline="0" noProof="0" dirty="0">
                <a:ln>
                  <a:noFill/>
                </a:ln>
                <a:solidFill>
                  <a:prstClr val="black"/>
                </a:solidFill>
                <a:effectLst/>
                <a:uLnTx/>
                <a:uFillTx/>
                <a:cs typeface="Times New Roman" panose="02020603050405020304" pitchFamily="18" charset="0"/>
              </a:rPr>
              <a:t> </a:t>
            </a:r>
            <a:r>
              <a:rPr kumimoji="0" lang="en-US" altLang="zh-CN" sz="4700" b="0" i="0" u="none" strike="noStrike" kern="0" cap="none" spc="0" normalizeH="0" baseline="0" noProof="0" dirty="0" err="1">
                <a:ln>
                  <a:noFill/>
                </a:ln>
                <a:solidFill>
                  <a:prstClr val="black"/>
                </a:solidFill>
                <a:effectLst/>
                <a:uLnTx/>
                <a:uFillTx/>
                <a:cs typeface="Times New Roman" panose="02020603050405020304" pitchFamily="18" charset="0"/>
              </a:rPr>
              <a:t>cầu</a:t>
            </a:r>
            <a:r>
              <a:rPr kumimoji="0" lang="en-US" altLang="zh-CN" sz="4700" b="0" i="0" u="none" strike="noStrike" kern="0" cap="none" spc="0" normalizeH="0" baseline="0" noProof="0" dirty="0">
                <a:ln>
                  <a:noFill/>
                </a:ln>
                <a:solidFill>
                  <a:prstClr val="black"/>
                </a:solidFill>
                <a:effectLst/>
                <a:uLnTx/>
                <a:uFillTx/>
                <a:cs typeface="Times New Roman" panose="02020603050405020304" pitchFamily="18" charset="0"/>
              </a:rPr>
              <a:t> </a:t>
            </a:r>
            <a:r>
              <a:rPr kumimoji="0" lang="en-US" altLang="zh-CN" sz="4700" b="0" i="0" u="none" strike="noStrike" kern="0" cap="none" spc="0" normalizeH="0" baseline="0" noProof="0" dirty="0" err="1">
                <a:ln>
                  <a:noFill/>
                </a:ln>
                <a:solidFill>
                  <a:prstClr val="black"/>
                </a:solidFill>
                <a:effectLst/>
                <a:uLnTx/>
                <a:uFillTx/>
                <a:cs typeface="Times New Roman" panose="02020603050405020304" pitchFamily="18" charset="0"/>
              </a:rPr>
              <a:t>cần</a:t>
            </a:r>
            <a:r>
              <a:rPr kumimoji="0" lang="en-US" altLang="zh-CN" sz="4700" b="0" i="0" u="none" strike="noStrike" kern="0" cap="none" spc="0" normalizeH="0" baseline="0" noProof="0" dirty="0">
                <a:ln>
                  <a:noFill/>
                </a:ln>
                <a:solidFill>
                  <a:prstClr val="black"/>
                </a:solidFill>
                <a:effectLst/>
                <a:uLnTx/>
                <a:uFillTx/>
                <a:cs typeface="Times New Roman" panose="02020603050405020304" pitchFamily="18" charset="0"/>
              </a:rPr>
              <a:t> </a:t>
            </a:r>
            <a:r>
              <a:rPr kumimoji="0" lang="en-US" altLang="zh-CN" sz="4700" b="0" i="0" u="none" strike="noStrike" kern="0" cap="none" spc="0" normalizeH="0" baseline="0" noProof="0" dirty="0" err="1">
                <a:ln>
                  <a:noFill/>
                </a:ln>
                <a:solidFill>
                  <a:prstClr val="black"/>
                </a:solidFill>
                <a:effectLst/>
                <a:uLnTx/>
                <a:uFillTx/>
                <a:cs typeface="Times New Roman" panose="02020603050405020304" pitchFamily="18" charset="0"/>
              </a:rPr>
              <a:t>đạt</a:t>
            </a:r>
            <a:endParaRPr kumimoji="0" lang="zh-CN" altLang="en-US" sz="47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19" name="Rectangle 18"/>
          <p:cNvSpPr/>
          <p:nvPr/>
        </p:nvSpPr>
        <p:spPr>
          <a:xfrm>
            <a:off x="1371733" y="5516509"/>
            <a:ext cx="8601588" cy="492443"/>
          </a:xfrm>
          <a:prstGeom prst="rect">
            <a:avLst/>
          </a:prstGeom>
        </p:spPr>
        <p:txBody>
          <a:bodyPr wrap="square">
            <a:spAutoFit/>
          </a:bodyPr>
          <a:lstStyle/>
          <a:p>
            <a:pPr algn="just" defTabSz="408043" eaLnBrk="0" hangingPunct="0"/>
            <a:r>
              <a:rPr lang="en-US" sz="2600" dirty="0" err="1">
                <a:latin typeface="Arial" panose="020B0604020202020204" pitchFamily="34" charset="0"/>
                <a:cs typeface="Arial" panose="020B0604020202020204" pitchFamily="34" charset="0"/>
              </a:rPr>
              <a:t>Viết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câu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mỗi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văn</a:t>
            </a:r>
            <a:r>
              <a:rPr lang="en-US" sz="2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992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descr="千库网_六一儿童节儿插风涂鸦童真边框_元素编号13102160"/>
          <p:cNvPicPr>
            <a:picLocks noChangeAspect="1"/>
          </p:cNvPicPr>
          <p:nvPr/>
        </p:nvPicPr>
        <p:blipFill>
          <a:blip r:embed="rId2"/>
          <a:stretch>
            <a:fillRect/>
          </a:stretch>
        </p:blipFill>
        <p:spPr>
          <a:xfrm>
            <a:off x="886969" y="-533895"/>
            <a:ext cx="9938120" cy="7488873"/>
          </a:xfrm>
          <a:prstGeom prst="rect">
            <a:avLst/>
          </a:prstGeom>
        </p:spPr>
      </p:pic>
      <p:sp>
        <p:nvSpPr>
          <p:cNvPr id="3" name="TextBox 2"/>
          <p:cNvSpPr txBox="1"/>
          <p:nvPr/>
        </p:nvSpPr>
        <p:spPr>
          <a:xfrm>
            <a:off x="2221992" y="1580775"/>
            <a:ext cx="7799832" cy="784830"/>
          </a:xfrm>
          <a:prstGeom prst="rect">
            <a:avLst/>
          </a:prstGeom>
          <a:noFill/>
        </p:spPr>
        <p:txBody>
          <a:bodyPr wrap="square" rtlCol="0">
            <a:spAutoFit/>
          </a:bodyPr>
          <a:lstStyle/>
          <a:p>
            <a:r>
              <a:rPr lang="en-US" sz="4500" b="1" dirty="0">
                <a:ln w="22225">
                  <a:solidFill>
                    <a:srgbClr val="ED7D31"/>
                  </a:solidFill>
                  <a:prstDash val="solid"/>
                </a:ln>
                <a:solidFill>
                  <a:srgbClr val="FF0000"/>
                </a:solidFill>
                <a:latin typeface="Segoe Print" panose="02000600000000000000" pitchFamily="2" charset="0"/>
              </a:rPr>
              <a:t>ĐỊNH HƯỚNG HỌC TẬP</a:t>
            </a:r>
          </a:p>
        </p:txBody>
      </p:sp>
      <p:sp>
        <p:nvSpPr>
          <p:cNvPr id="4" name="TextBox 3"/>
          <p:cNvSpPr txBox="1"/>
          <p:nvPr/>
        </p:nvSpPr>
        <p:spPr>
          <a:xfrm>
            <a:off x="2050542" y="2369010"/>
            <a:ext cx="7004304" cy="1708160"/>
          </a:xfrm>
          <a:prstGeom prst="rect">
            <a:avLst/>
          </a:prstGeom>
          <a:noFill/>
        </p:spPr>
        <p:txBody>
          <a:bodyPr wrap="square" rtlCol="0">
            <a:spAutoFit/>
          </a:bodyPr>
          <a:lstStyle/>
          <a:p>
            <a:r>
              <a:rPr lang="nl-NL" sz="3500" dirty="0">
                <a:latin typeface="Arial" panose="020B0604020202020204" pitchFamily="34" charset="0"/>
                <a:cs typeface="Arial" panose="020B0604020202020204" pitchFamily="34" charset="0"/>
              </a:rPr>
              <a:t>- Tìm đọc 1 bài văn, bài thơ và nêu lý do vì sao mình thích. </a:t>
            </a:r>
          </a:p>
          <a:p>
            <a:r>
              <a:rPr lang="nl-NL" sz="3500" dirty="0">
                <a:latin typeface="Arial" panose="020B0604020202020204" pitchFamily="34" charset="0"/>
                <a:cs typeface="Arial" panose="020B0604020202020204" pitchFamily="34" charset="0"/>
              </a:rPr>
              <a:t>- Đọc và tìm hiểu bài tiết sau</a:t>
            </a: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426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descr="千库网_六一儿童节儿插风涂鸦童真边框_元素编号13102160"/>
          <p:cNvPicPr>
            <a:picLocks noChangeAspect="1"/>
          </p:cNvPicPr>
          <p:nvPr/>
        </p:nvPicPr>
        <p:blipFill>
          <a:blip r:embed="rId2"/>
          <a:stretch>
            <a:fillRect/>
          </a:stretch>
        </p:blipFill>
        <p:spPr>
          <a:xfrm>
            <a:off x="1567203" y="-402273"/>
            <a:ext cx="8297765" cy="7488873"/>
          </a:xfrm>
          <a:prstGeom prst="rect">
            <a:avLst/>
          </a:prstGeom>
        </p:spPr>
      </p:pic>
      <p:pic>
        <p:nvPicPr>
          <p:cNvPr id="6" name="Picture 5">
            <a:extLst>
              <a:ext uri="{FF2B5EF4-FFF2-40B4-BE49-F238E27FC236}">
                <a16:creationId xmlns:a16="http://schemas.microsoft.com/office/drawing/2014/main" id="{1D3A87FF-C857-1D60-7395-6723E607D688}"/>
              </a:ext>
            </a:extLst>
          </p:cNvPr>
          <p:cNvPicPr>
            <a:picLocks noChangeAspect="1"/>
          </p:cNvPicPr>
          <p:nvPr/>
        </p:nvPicPr>
        <p:blipFill>
          <a:blip r:embed="rId3"/>
          <a:stretch>
            <a:fillRect/>
          </a:stretch>
        </p:blipFill>
        <p:spPr>
          <a:xfrm>
            <a:off x="1567203" y="1918897"/>
            <a:ext cx="7785267" cy="3304318"/>
          </a:xfrm>
          <a:prstGeom prst="rect">
            <a:avLst/>
          </a:prstGeom>
        </p:spPr>
      </p:pic>
    </p:spTree>
    <p:extLst>
      <p:ext uri="{BB962C8B-B14F-4D97-AF65-F5344CB8AC3E}">
        <p14:creationId xmlns:p14="http://schemas.microsoft.com/office/powerpoint/2010/main" val="148608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470" y="954740"/>
            <a:ext cx="11308977" cy="584775"/>
          </a:xfrm>
          <a:prstGeom prst="rect">
            <a:avLst/>
          </a:prstGeom>
          <a:noFill/>
        </p:spPr>
        <p:txBody>
          <a:bodyPr wrap="square" rtlCol="0">
            <a:spAutoFit/>
          </a:bodyPr>
          <a:lstStyle/>
          <a:p>
            <a:r>
              <a:rPr lang="en-US" sz="3200" b="1">
                <a:solidFill>
                  <a:srgbClr val="002060"/>
                </a:solidFill>
                <a:latin typeface="UTM Avo" panose="02040603050506020204" pitchFamily="18" charset="0"/>
              </a:rPr>
              <a:t>1. Đọc các đoạn văn dưới đây và thực hiện yêu cầu.</a:t>
            </a:r>
          </a:p>
        </p:txBody>
      </p:sp>
      <p:sp>
        <p:nvSpPr>
          <p:cNvPr id="3" name="TextBox 2"/>
          <p:cNvSpPr txBox="1"/>
          <p:nvPr/>
        </p:nvSpPr>
        <p:spPr>
          <a:xfrm>
            <a:off x="569259" y="1967751"/>
            <a:ext cx="10914530" cy="2988062"/>
          </a:xfrm>
          <a:prstGeom prst="rect">
            <a:avLst/>
          </a:prstGeom>
          <a:noFill/>
        </p:spPr>
        <p:txBody>
          <a:bodyPr wrap="square" rtlCol="0">
            <a:spAutoFit/>
          </a:bodyPr>
          <a:lstStyle/>
          <a:p>
            <a:pPr marL="514350" indent="-514350" algn="just">
              <a:lnSpc>
                <a:spcPct val="120000"/>
              </a:lnSpc>
              <a:buAutoNum type="alphaLcPeriod"/>
            </a:pPr>
            <a:r>
              <a:rPr lang="en-US" sz="3200" b="1" dirty="0" err="1">
                <a:solidFill>
                  <a:srgbClr val="006666"/>
                </a:solidFill>
                <a:latin typeface="UTM Avo" panose="02040603050506020204" pitchFamily="18" charset="0"/>
              </a:rPr>
              <a:t>Nhận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xét</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về</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hình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thức</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trình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bày</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của</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các</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văn</a:t>
            </a:r>
            <a:r>
              <a:rPr lang="en-US" sz="3200" b="1" dirty="0">
                <a:solidFill>
                  <a:srgbClr val="006666"/>
                </a:solidFill>
                <a:latin typeface="UTM Avo" panose="02040603050506020204" pitchFamily="18" charset="0"/>
              </a:rPr>
              <a:t>.</a:t>
            </a:r>
          </a:p>
          <a:p>
            <a:pPr marL="514350" indent="-514350" algn="just">
              <a:lnSpc>
                <a:spcPct val="120000"/>
              </a:lnSpc>
              <a:buAutoNum type="alphaLcPeriod"/>
            </a:pPr>
            <a:r>
              <a:rPr lang="en-US" sz="3200" b="1" dirty="0">
                <a:solidFill>
                  <a:srgbClr val="006666"/>
                </a:solidFill>
                <a:latin typeface="UTM Avo" panose="02040603050506020204" pitchFamily="18" charset="0"/>
              </a:rPr>
              <a:t>Ý </a:t>
            </a:r>
            <a:r>
              <a:rPr lang="en-US" sz="3200" b="1" dirty="0" err="1">
                <a:solidFill>
                  <a:srgbClr val="006666"/>
                </a:solidFill>
                <a:latin typeface="UTM Avo" panose="02040603050506020204" pitchFamily="18" charset="0"/>
              </a:rPr>
              <a:t>chính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của</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mỗi</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văn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là</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gì</a:t>
            </a:r>
            <a:r>
              <a:rPr lang="en-US" sz="3200" b="1" dirty="0">
                <a:solidFill>
                  <a:srgbClr val="006666"/>
                </a:solidFill>
                <a:latin typeface="UTM Avo" panose="02040603050506020204" pitchFamily="18" charset="0"/>
              </a:rPr>
              <a:t>?</a:t>
            </a:r>
          </a:p>
          <a:p>
            <a:pPr marL="514350" indent="-514350" algn="just">
              <a:lnSpc>
                <a:spcPct val="120000"/>
              </a:lnSpc>
              <a:buAutoNum type="alphaLcPeriod"/>
            </a:pPr>
            <a:r>
              <a:rPr lang="en-US" sz="3200" b="1" dirty="0" err="1">
                <a:solidFill>
                  <a:srgbClr val="006666"/>
                </a:solidFill>
                <a:latin typeface="UTM Avo" panose="02040603050506020204" pitchFamily="18" charset="0"/>
              </a:rPr>
              <a:t>Tìm</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câu</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nêu</a:t>
            </a:r>
            <a:r>
              <a:rPr lang="en-US" sz="3200" b="1" dirty="0">
                <a:solidFill>
                  <a:srgbClr val="006666"/>
                </a:solidFill>
                <a:latin typeface="UTM Avo" panose="02040603050506020204" pitchFamily="18" charset="0"/>
              </a:rPr>
              <a:t> ý </a:t>
            </a:r>
            <a:r>
              <a:rPr lang="en-US" sz="3200" b="1" dirty="0" err="1">
                <a:solidFill>
                  <a:srgbClr val="006666"/>
                </a:solidFill>
                <a:latin typeface="UTM Avo" panose="02040603050506020204" pitchFamily="18" charset="0"/>
              </a:rPr>
              <a:t>chính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của</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mỗi</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Câu</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đó</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nằm</a:t>
            </a:r>
            <a:r>
              <a:rPr lang="en-US" sz="3200" b="1" dirty="0">
                <a:solidFill>
                  <a:srgbClr val="006666"/>
                </a:solidFill>
                <a:latin typeface="UTM Avo" panose="02040603050506020204" pitchFamily="18" charset="0"/>
              </a:rPr>
              <a:t> ở </a:t>
            </a:r>
            <a:r>
              <a:rPr lang="en-US" sz="3200" b="1" dirty="0" err="1">
                <a:solidFill>
                  <a:srgbClr val="006666"/>
                </a:solidFill>
                <a:latin typeface="UTM Avo" panose="02040603050506020204" pitchFamily="18" charset="0"/>
              </a:rPr>
              <a:t>vị</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trí</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nào</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trong</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a:t>
            </a:r>
          </a:p>
        </p:txBody>
      </p:sp>
    </p:spTree>
    <p:extLst>
      <p:ext uri="{BB962C8B-B14F-4D97-AF65-F5344CB8AC3E}">
        <p14:creationId xmlns:p14="http://schemas.microsoft.com/office/powerpoint/2010/main" val="323639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51770" y="237744"/>
            <a:ext cx="12417625" cy="6455126"/>
          </a:xfrm>
          <a:prstGeom prst="rect">
            <a:avLst/>
          </a:prstGeom>
        </p:spPr>
      </p:pic>
      <p:grpSp>
        <p:nvGrpSpPr>
          <p:cNvPr id="9" name="Group 8"/>
          <p:cNvGrpSpPr/>
          <p:nvPr/>
        </p:nvGrpSpPr>
        <p:grpSpPr>
          <a:xfrm>
            <a:off x="174812" y="1828801"/>
            <a:ext cx="6360459" cy="4669544"/>
            <a:chOff x="174812" y="2030506"/>
            <a:chExt cx="6360459" cy="4669544"/>
          </a:xfrm>
        </p:grpSpPr>
        <p:sp>
          <p:nvSpPr>
            <p:cNvPr id="4" name="Rounded Rectangle 3"/>
            <p:cNvSpPr/>
            <p:nvPr/>
          </p:nvSpPr>
          <p:spPr>
            <a:xfrm>
              <a:off x="174812" y="2030506"/>
              <a:ext cx="6360459" cy="46257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8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724841" y="1354843"/>
            <a:ext cx="1789759" cy="74229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398033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54033" y="1150939"/>
            <a:ext cx="9379132" cy="4625788"/>
            <a:chOff x="174811" y="2052384"/>
            <a:chExt cx="6360459" cy="4625788"/>
          </a:xfrm>
        </p:grpSpPr>
        <p:sp>
          <p:nvSpPr>
            <p:cNvPr id="5" name="Rounded Rectangle 4"/>
            <p:cNvSpPr/>
            <p:nvPr/>
          </p:nvSpPr>
          <p:spPr>
            <a:xfrm>
              <a:off x="174811" y="2052384"/>
              <a:ext cx="6360459" cy="46257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9452" y="2455601"/>
              <a:ext cx="6051177" cy="4031873"/>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32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3200" b="1" i="1">
                  <a:latin typeface="UTM Aptima" panose="02040603050506020204" pitchFamily="18" charset="0"/>
                </a:rPr>
                <a:t>( Theo Vũ Tú Nam)</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a:off x="10084090" y="-209532"/>
            <a:ext cx="2413869" cy="1978643"/>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109749" y="3997891"/>
            <a:ext cx="3748371" cy="3748371"/>
          </a:xfrm>
          <a:prstGeom prst="rect">
            <a:avLst/>
          </a:prstGeom>
        </p:spPr>
      </p:pic>
      <p:sp>
        <p:nvSpPr>
          <p:cNvPr id="7" name="矩形: 圆角 16">
            <a:extLst>
              <a:ext uri="{FF2B5EF4-FFF2-40B4-BE49-F238E27FC236}">
                <a16:creationId xmlns:a16="http://schemas.microsoft.com/office/drawing/2014/main" id="{8C14046D-F732-340D-BCF3-B7773A69F385}"/>
              </a:ext>
            </a:extLst>
          </p:cNvPr>
          <p:cNvSpPr/>
          <p:nvPr/>
        </p:nvSpPr>
        <p:spPr>
          <a:xfrm>
            <a:off x="1743743" y="779790"/>
            <a:ext cx="1789759" cy="74229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3315095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509453"/>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156755"/>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627086"/>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432935"/>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362471" y="4908557"/>
            <a:ext cx="11475767" cy="683264"/>
          </a:xfrm>
          <a:prstGeom prst="rect">
            <a:avLst/>
          </a:prstGeom>
          <a:noFill/>
        </p:spPr>
        <p:txBody>
          <a:bodyPr wrap="square" rtlCol="0">
            <a:spAutoFit/>
          </a:bodyPr>
          <a:lstStyle/>
          <a:p>
            <a:pPr marL="514350" indent="-514350" algn="just">
              <a:lnSpc>
                <a:spcPct val="120000"/>
              </a:lnSpc>
              <a:buAutoNum type="alphaLcPeriod"/>
            </a:pPr>
            <a:r>
              <a:rPr lang="en-US" sz="3200" b="1">
                <a:solidFill>
                  <a:srgbClr val="C00000"/>
                </a:solidFill>
                <a:latin typeface="UTM Avo" panose="02040603050506020204" pitchFamily="18" charset="0"/>
              </a:rPr>
              <a:t>Nhận xét về hình thức trình bày của các đoạn văn.</a:t>
            </a:r>
          </a:p>
        </p:txBody>
      </p:sp>
      <p:sp>
        <p:nvSpPr>
          <p:cNvPr id="2" name="Right Arrow 1"/>
          <p:cNvSpPr/>
          <p:nvPr/>
        </p:nvSpPr>
        <p:spPr>
          <a:xfrm>
            <a:off x="35977" y="585384"/>
            <a:ext cx="643169" cy="4370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108610" y="2874769"/>
            <a:ext cx="643169" cy="4370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2622" y="4787598"/>
            <a:ext cx="11475767" cy="1668149"/>
          </a:xfrm>
          <a:prstGeom prst="rect">
            <a:avLst/>
          </a:prstGeom>
          <a:noFill/>
        </p:spPr>
        <p:txBody>
          <a:bodyPr wrap="square" rtlCol="0">
            <a:spAutoFit/>
          </a:bodyPr>
          <a:lstStyle/>
          <a:p>
            <a:pPr marL="457200" indent="-457200" algn="just">
              <a:lnSpc>
                <a:spcPct val="120000"/>
              </a:lnSpc>
              <a:buFontTx/>
              <a:buChar char="-"/>
            </a:pPr>
            <a:r>
              <a:rPr lang="en-US" sz="3200" b="1">
                <a:solidFill>
                  <a:srgbClr val="002060"/>
                </a:solidFill>
                <a:latin typeface="UTM Avo" panose="02040603050506020204" pitchFamily="18" charset="0"/>
              </a:rPr>
              <a:t>Câu đầu tiên của đoạn được viết lùi đầu dòng.</a:t>
            </a:r>
          </a:p>
          <a:p>
            <a:pPr marL="457200" indent="-457200" algn="just">
              <a:buFontTx/>
              <a:buChar char="-"/>
            </a:pPr>
            <a:r>
              <a:rPr lang="en-US" sz="3200" b="1">
                <a:solidFill>
                  <a:srgbClr val="002060"/>
                </a:solidFill>
                <a:latin typeface="UTM Avo" panose="02040603050506020204" pitchFamily="18" charset="0"/>
              </a:rPr>
              <a:t>Các câu tiếp theo được viết liên tục không xuống dòng. </a:t>
            </a:r>
          </a:p>
        </p:txBody>
      </p:sp>
    </p:spTree>
    <p:extLst>
      <p:ext uri="{BB962C8B-B14F-4D97-AF65-F5344CB8AC3E}">
        <p14:creationId xmlns:p14="http://schemas.microsoft.com/office/powerpoint/2010/main" val="4750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1" presetClass="emph" presetSubtype="0" fill="hold" grpId="1" nodeType="afterEffect">
                                  <p:stCondLst>
                                    <p:cond delay="0"/>
                                  </p:stCondLst>
                                  <p:childTnLst>
                                    <p:animClr clrSpc="hsl" dir="cw">
                                      <p:cBhvr override="childStyle">
                                        <p:cTn id="17" dur="1000" fill="hold"/>
                                        <p:tgtEl>
                                          <p:spTgt spid="18"/>
                                        </p:tgtEl>
                                        <p:attrNameLst>
                                          <p:attrName>style.color</p:attrName>
                                        </p:attrNameLst>
                                      </p:cBhvr>
                                      <p:by>
                                        <p:hsl h="7200000" s="0" l="0"/>
                                      </p:by>
                                    </p:animClr>
                                    <p:animClr clrSpc="hsl" dir="cw">
                                      <p:cBhvr>
                                        <p:cTn id="18" dur="1000" fill="hold"/>
                                        <p:tgtEl>
                                          <p:spTgt spid="18"/>
                                        </p:tgtEl>
                                        <p:attrNameLst>
                                          <p:attrName>fillcolor</p:attrName>
                                        </p:attrNameLst>
                                      </p:cBhvr>
                                      <p:by>
                                        <p:hsl h="7200000" s="0" l="0"/>
                                      </p:by>
                                    </p:animClr>
                                    <p:animClr clrSpc="hsl" dir="cw">
                                      <p:cBhvr>
                                        <p:cTn id="19" dur="1000" fill="hold"/>
                                        <p:tgtEl>
                                          <p:spTgt spid="18"/>
                                        </p:tgtEl>
                                        <p:attrNameLst>
                                          <p:attrName>stroke.color</p:attrName>
                                        </p:attrNameLst>
                                      </p:cBhvr>
                                      <p:by>
                                        <p:hsl h="7200000" s="0" l="0"/>
                                      </p:by>
                                    </p:animClr>
                                    <p:set>
                                      <p:cBhvr>
                                        <p:cTn id="20" dur="1000" fill="hold"/>
                                        <p:tgtEl>
                                          <p:spTgt spid="18"/>
                                        </p:tgtEl>
                                        <p:attrNameLst>
                                          <p:attrName>fill.type</p:attrName>
                                        </p:attrNameLst>
                                      </p:cBhvr>
                                      <p:to>
                                        <p:strVal val="solid"/>
                                      </p:to>
                                    </p:set>
                                  </p:childTnLst>
                                </p:cTn>
                              </p:par>
                              <p:par>
                                <p:cTn id="21" presetID="21" presetClass="emph" presetSubtype="0" fill="hold" grpId="1" nodeType="withEffect">
                                  <p:stCondLst>
                                    <p:cond delay="500"/>
                                  </p:stCondLst>
                                  <p:childTnLst>
                                    <p:animClr clrSpc="hsl" dir="cw">
                                      <p:cBhvr override="childStyle">
                                        <p:cTn id="22" dur="1100" fill="hold"/>
                                        <p:tgtEl>
                                          <p:spTgt spid="2"/>
                                        </p:tgtEl>
                                        <p:attrNameLst>
                                          <p:attrName>style.color</p:attrName>
                                        </p:attrNameLst>
                                      </p:cBhvr>
                                      <p:by>
                                        <p:hsl h="7200000" s="0" l="0"/>
                                      </p:by>
                                    </p:animClr>
                                    <p:animClr clrSpc="hsl" dir="cw">
                                      <p:cBhvr>
                                        <p:cTn id="23" dur="1100" fill="hold"/>
                                        <p:tgtEl>
                                          <p:spTgt spid="2"/>
                                        </p:tgtEl>
                                        <p:attrNameLst>
                                          <p:attrName>fillcolor</p:attrName>
                                        </p:attrNameLst>
                                      </p:cBhvr>
                                      <p:by>
                                        <p:hsl h="7200000" s="0" l="0"/>
                                      </p:by>
                                    </p:animClr>
                                    <p:animClr clrSpc="hsl" dir="cw">
                                      <p:cBhvr>
                                        <p:cTn id="24" dur="1100" fill="hold"/>
                                        <p:tgtEl>
                                          <p:spTgt spid="2"/>
                                        </p:tgtEl>
                                        <p:attrNameLst>
                                          <p:attrName>stroke.color</p:attrName>
                                        </p:attrNameLst>
                                      </p:cBhvr>
                                      <p:by>
                                        <p:hsl h="7200000" s="0" l="0"/>
                                      </p:by>
                                    </p:animClr>
                                    <p:set>
                                      <p:cBhvr>
                                        <p:cTn id="25" dur="1100" fill="hold"/>
                                        <p:tgtEl>
                                          <p:spTgt spid="2"/>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17"/>
                                        </p:tgtEl>
                                        <p:attrNameLst>
                                          <p:attrName>ppt_x</p:attrName>
                                        </p:attrNameLst>
                                      </p:cBhvr>
                                      <p:tavLst>
                                        <p:tav tm="0">
                                          <p:val>
                                            <p:strVal val="ppt_x"/>
                                          </p:val>
                                        </p:tav>
                                        <p:tav tm="100000">
                                          <p:val>
                                            <p:strVal val="ppt_x"/>
                                          </p:val>
                                        </p:tav>
                                      </p:tavLst>
                                    </p:anim>
                                    <p:anim calcmode="lin" valueType="num">
                                      <p:cBhvr additive="base">
                                        <p:cTn id="30" dur="500"/>
                                        <p:tgtEl>
                                          <p:spTgt spid="17"/>
                                        </p:tgtEl>
                                        <p:attrNameLst>
                                          <p:attrName>ppt_y</p:attrName>
                                        </p:attrNameLst>
                                      </p:cBhvr>
                                      <p:tavLst>
                                        <p:tav tm="0">
                                          <p:val>
                                            <p:strVal val="ppt_y"/>
                                          </p:val>
                                        </p:tav>
                                        <p:tav tm="100000">
                                          <p:val>
                                            <p:strVal val="1+ppt_h/2"/>
                                          </p:val>
                                        </p:tav>
                                      </p:tavLst>
                                    </p:anim>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9"/>
                                        </p:tgtEl>
                                        <p:attrNameLst>
                                          <p:attrName>ppt_x</p:attrName>
                                        </p:attrNameLst>
                                      </p:cBhvr>
                                      <p:tavLst>
                                        <p:tav tm="0">
                                          <p:val>
                                            <p:strVal val="ppt_x"/>
                                          </p:val>
                                        </p:tav>
                                        <p:tav tm="100000">
                                          <p:val>
                                            <p:strVal val="ppt_x"/>
                                          </p:val>
                                        </p:tav>
                                      </p:tavLst>
                                    </p:anim>
                                    <p:anim calcmode="lin" valueType="num">
                                      <p:cBhvr additive="base">
                                        <p:cTn id="41" dur="500"/>
                                        <p:tgtEl>
                                          <p:spTgt spid="19"/>
                                        </p:tgtEl>
                                        <p:attrNameLst>
                                          <p:attrName>ppt_y</p:attrName>
                                        </p:attrNameLst>
                                      </p:cBhvr>
                                      <p:tavLst>
                                        <p:tav tm="0">
                                          <p:val>
                                            <p:strVal val="ppt_y"/>
                                          </p:val>
                                        </p:tav>
                                        <p:tav tm="100000">
                                          <p:val>
                                            <p:strVal val="1+ppt_h/2"/>
                                          </p:val>
                                        </p:tav>
                                      </p:tavLst>
                                    </p:anim>
                                    <p:set>
                                      <p:cBhvr>
                                        <p:cTn id="4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animBg="1"/>
      <p:bldP spid="2" grpId="1" animBg="1"/>
      <p:bldP spid="18" grpId="0" animBg="1"/>
      <p:bldP spid="18" grpId="1" animBg="1"/>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509453"/>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156755"/>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627086"/>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432935"/>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454820" y="4967511"/>
            <a:ext cx="11475767" cy="624338"/>
          </a:xfrm>
          <a:prstGeom prst="rect">
            <a:avLst/>
          </a:prstGeom>
          <a:noFill/>
        </p:spPr>
        <p:txBody>
          <a:bodyPr wrap="square" rtlCol="0">
            <a:spAutoFit/>
          </a:bodyPr>
          <a:lstStyle/>
          <a:p>
            <a:pPr algn="just">
              <a:lnSpc>
                <a:spcPct val="120000"/>
              </a:lnSpc>
            </a:pPr>
            <a:r>
              <a:rPr lang="en-US" sz="3200" b="1">
                <a:solidFill>
                  <a:srgbClr val="C00000"/>
                </a:solidFill>
                <a:latin typeface="UTM Avo" panose="02040603050506020204" pitchFamily="18" charset="0"/>
              </a:rPr>
              <a:t>b. Ý chính của mỗi đoạn văn là gì?</a:t>
            </a:r>
          </a:p>
        </p:txBody>
      </p:sp>
    </p:spTree>
    <p:extLst>
      <p:ext uri="{BB962C8B-B14F-4D97-AF65-F5344CB8AC3E}">
        <p14:creationId xmlns:p14="http://schemas.microsoft.com/office/powerpoint/2010/main" val="205930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25506" y="97263"/>
            <a:ext cx="12617506" cy="6559031"/>
          </a:xfrm>
          <a:prstGeom prst="rect">
            <a:avLst/>
          </a:prstGeom>
        </p:spPr>
      </p:pic>
      <p:grpSp>
        <p:nvGrpSpPr>
          <p:cNvPr id="9" name="Group 8"/>
          <p:cNvGrpSpPr/>
          <p:nvPr/>
        </p:nvGrpSpPr>
        <p:grpSpPr>
          <a:xfrm>
            <a:off x="57249" y="2730138"/>
            <a:ext cx="6360459" cy="3684659"/>
            <a:chOff x="174812" y="2030506"/>
            <a:chExt cx="6360459" cy="3684659"/>
          </a:xfrm>
        </p:grpSpPr>
        <p:sp>
          <p:nvSpPr>
            <p:cNvPr id="4" name="Rounded Rectangle 3"/>
            <p:cNvSpPr/>
            <p:nvPr/>
          </p:nvSpPr>
          <p:spPr>
            <a:xfrm>
              <a:off x="174812" y="2030506"/>
              <a:ext cx="6360459" cy="36846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9452" y="2298845"/>
              <a:ext cx="6051177" cy="3416320"/>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293768" y="2377440"/>
            <a:ext cx="1600348" cy="621037"/>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7" name="TextBox 6"/>
          <p:cNvSpPr txBox="1"/>
          <p:nvPr/>
        </p:nvSpPr>
        <p:spPr>
          <a:xfrm>
            <a:off x="0" y="420485"/>
            <a:ext cx="6535271" cy="683264"/>
          </a:xfrm>
          <a:prstGeom prst="rect">
            <a:avLst/>
          </a:prstGeom>
          <a:noFill/>
        </p:spPr>
        <p:txBody>
          <a:bodyPr wrap="square" rtlCol="0">
            <a:spAutoFit/>
          </a:bodyPr>
          <a:lstStyle/>
          <a:p>
            <a:pPr algn="just">
              <a:lnSpc>
                <a:spcPct val="120000"/>
              </a:lnSpc>
            </a:pPr>
            <a:r>
              <a:rPr lang="en-US" sz="3200" b="1" dirty="0">
                <a:solidFill>
                  <a:srgbClr val="C00000"/>
                </a:solidFill>
                <a:latin typeface="UTM Avo" panose="02040603050506020204" pitchFamily="18" charset="0"/>
              </a:rPr>
              <a:t>b. Ý </a:t>
            </a:r>
            <a:r>
              <a:rPr lang="en-US" sz="3200" b="1" dirty="0" err="1">
                <a:solidFill>
                  <a:srgbClr val="C00000"/>
                </a:solidFill>
                <a:latin typeface="UTM Avo" panose="02040603050506020204" pitchFamily="18" charset="0"/>
              </a:rPr>
              <a:t>chính</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của</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mỗi</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văn</a:t>
            </a:r>
            <a:r>
              <a:rPr lang="en-US" sz="3200" b="1" dirty="0">
                <a:solidFill>
                  <a:srgbClr val="C00000"/>
                </a:solidFill>
                <a:latin typeface="UTM Avo" panose="02040603050506020204" pitchFamily="18" charset="0"/>
              </a:rPr>
              <a:t>.</a:t>
            </a:r>
          </a:p>
        </p:txBody>
      </p:sp>
      <p:grpSp>
        <p:nvGrpSpPr>
          <p:cNvPr id="6" name="Group 5"/>
          <p:cNvGrpSpPr/>
          <p:nvPr/>
        </p:nvGrpSpPr>
        <p:grpSpPr>
          <a:xfrm>
            <a:off x="642000" y="1130120"/>
            <a:ext cx="5251269" cy="1156125"/>
            <a:chOff x="0" y="1103749"/>
            <a:chExt cx="5251269" cy="1156125"/>
          </a:xfrm>
        </p:grpSpPr>
        <p:sp>
          <p:nvSpPr>
            <p:cNvPr id="5" name="Rectangle 4"/>
            <p:cNvSpPr/>
            <p:nvPr/>
          </p:nvSpPr>
          <p:spPr>
            <a:xfrm>
              <a:off x="0" y="1103749"/>
              <a:ext cx="5251269" cy="1156125"/>
            </a:xfrm>
            <a:prstGeom prst="rect">
              <a:avLst/>
            </a:prstGeom>
            <a:solidFill>
              <a:schemeClr val="accent4">
                <a:lumMod val="40000"/>
                <a:lumOff val="60000"/>
              </a:schemeClr>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7716" y="1106551"/>
              <a:ext cx="5153553" cy="1077218"/>
            </a:xfrm>
            <a:prstGeom prst="rect">
              <a:avLst/>
            </a:prstGeom>
            <a:noFill/>
          </p:spPr>
          <p:txBody>
            <a:bodyPr wrap="square" rtlCol="0">
              <a:spAutoFit/>
            </a:bodyPr>
            <a:lstStyle/>
            <a:p>
              <a:pPr algn="ctr"/>
              <a:r>
                <a:rPr lang="en-US" sz="3200" b="1">
                  <a:solidFill>
                    <a:srgbClr val="7030A0"/>
                  </a:solidFill>
                  <a:latin typeface="UTM Avo" panose="02040603050506020204" pitchFamily="18" charset="0"/>
                </a:rPr>
                <a:t>Mọi người chuẩn bị cho cuộc khiêu vũ.</a:t>
              </a:r>
            </a:p>
          </p:txBody>
        </p:sp>
      </p:grpSp>
    </p:spTree>
    <p:extLst>
      <p:ext uri="{BB962C8B-B14F-4D97-AF65-F5344CB8AC3E}">
        <p14:creationId xmlns:p14="http://schemas.microsoft.com/office/powerpoint/2010/main" val="181399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54032" y="2582491"/>
            <a:ext cx="10450287" cy="3268932"/>
            <a:chOff x="174811" y="3483936"/>
            <a:chExt cx="6360459" cy="3268932"/>
          </a:xfrm>
        </p:grpSpPr>
        <p:sp>
          <p:nvSpPr>
            <p:cNvPr id="5" name="Rounded Rectangle 4"/>
            <p:cNvSpPr/>
            <p:nvPr/>
          </p:nvSpPr>
          <p:spPr>
            <a:xfrm>
              <a:off x="174811" y="3483936"/>
              <a:ext cx="6360459" cy="319423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9452" y="3644325"/>
              <a:ext cx="6134264" cy="3108543"/>
            </a:xfrm>
            <a:prstGeom prst="rect">
              <a:avLst/>
            </a:prstGeom>
            <a:noFill/>
          </p:spPr>
          <p:txBody>
            <a:bodyPr wrap="square" rtlCol="0">
              <a:spAutoFit/>
            </a:bodyPr>
            <a:lstStyle/>
            <a:p>
              <a:pPr algn="just"/>
              <a:r>
                <a:rPr lang="en-US" sz="2400" b="1" dirty="0">
                  <a:solidFill>
                    <a:srgbClr val="002060"/>
                  </a:solidFill>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bác</a:t>
              </a:r>
              <a:r>
                <a:rPr lang="en-US" sz="2800" b="1" dirty="0">
                  <a:latin typeface="UTM Aptima" panose="02040603050506020204" pitchFamily="18" charset="0"/>
                </a:rPr>
                <a:t> </a:t>
              </a:r>
              <a:r>
                <a:rPr lang="en-US" sz="2800" b="1" dirty="0" err="1">
                  <a:latin typeface="UTM Aptima" panose="02040603050506020204" pitchFamily="18" charset="0"/>
                </a:rPr>
                <a:t>ong</a:t>
              </a:r>
              <a:r>
                <a:rPr lang="en-US" sz="2800" b="1" dirty="0">
                  <a:latin typeface="UTM Aptima" panose="02040603050506020204" pitchFamily="18" charset="0"/>
                </a:rPr>
                <a:t> </a:t>
              </a:r>
              <a:r>
                <a:rPr lang="en-US" sz="2800" b="1" dirty="0" err="1">
                  <a:latin typeface="UTM Aptima" panose="02040603050506020204" pitchFamily="18" charset="0"/>
                </a:rPr>
                <a:t>vàng</a:t>
              </a:r>
              <a:r>
                <a:rPr lang="en-US" sz="2800" b="1" dirty="0">
                  <a:latin typeface="UTM Aptima" panose="02040603050506020204" pitchFamily="18" charset="0"/>
                </a:rPr>
                <a:t> </a:t>
              </a:r>
              <a:r>
                <a:rPr lang="en-US" sz="2800" b="1" dirty="0" err="1">
                  <a:latin typeface="UTM Aptima" panose="02040603050506020204" pitchFamily="18" charset="0"/>
                </a:rPr>
                <a:t>cần</a:t>
              </a:r>
              <a:r>
                <a:rPr lang="en-US" sz="2800" b="1" dirty="0">
                  <a:latin typeface="UTM Aptima" panose="02040603050506020204" pitchFamily="18" charset="0"/>
                </a:rPr>
                <a:t> </a:t>
              </a:r>
              <a:r>
                <a:rPr lang="en-US" sz="2800" b="1" dirty="0" err="1">
                  <a:latin typeface="UTM Aptima" panose="02040603050506020204" pitchFamily="18" charset="0"/>
                </a:rPr>
                <a:t>cù</a:t>
              </a:r>
              <a:r>
                <a:rPr lang="en-US" sz="2800" b="1" dirty="0">
                  <a:latin typeface="UTM Aptima" panose="02040603050506020204" pitchFamily="18" charset="0"/>
                </a:rPr>
                <a:t> </a:t>
              </a:r>
              <a:r>
                <a:rPr lang="en-US" sz="2800" b="1" dirty="0" err="1">
                  <a:latin typeface="UTM Aptima" panose="02040603050506020204" pitchFamily="18" charset="0"/>
                </a:rPr>
                <a:t>tìm</a:t>
              </a:r>
              <a:r>
                <a:rPr lang="en-US" sz="2800" b="1" dirty="0">
                  <a:latin typeface="UTM Aptima" panose="02040603050506020204" pitchFamily="18" charset="0"/>
                </a:rPr>
                <a:t> </a:t>
              </a:r>
              <a:r>
                <a:rPr lang="en-US" sz="2800" b="1" dirty="0" err="1">
                  <a:latin typeface="UTM Aptima" panose="02040603050506020204" pitchFamily="18" charset="0"/>
                </a:rPr>
                <a:t>bắt</a:t>
              </a:r>
              <a:r>
                <a:rPr lang="en-US" sz="2800" b="1" dirty="0">
                  <a:latin typeface="UTM Aptima" panose="02040603050506020204" pitchFamily="18" charset="0"/>
                </a:rPr>
                <a:t> </a:t>
              </a:r>
              <a:r>
                <a:rPr lang="en-US" sz="2800" b="1" dirty="0" err="1">
                  <a:latin typeface="UTM Aptima" panose="02040603050506020204" pitchFamily="18" charset="0"/>
                </a:rPr>
                <a:t>từng</a:t>
              </a:r>
              <a:r>
                <a:rPr lang="en-US" sz="2800" b="1" dirty="0">
                  <a:latin typeface="UTM Aptima" panose="02040603050506020204" pitchFamily="18" charset="0"/>
                </a:rPr>
                <a:t> con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trong</a:t>
              </a:r>
              <a:r>
                <a:rPr lang="en-US" sz="2800" b="1" dirty="0">
                  <a:latin typeface="UTM Aptima" panose="02040603050506020204" pitchFamily="18" charset="0"/>
                </a:rPr>
                <a:t> </a:t>
              </a:r>
              <a:r>
                <a:rPr lang="en-US" sz="2800" b="1" dirty="0" err="1">
                  <a:latin typeface="UTM Aptima" panose="02040603050506020204" pitchFamily="18" charset="0"/>
                </a:rPr>
                <a:t>ngách</a:t>
              </a:r>
              <a:r>
                <a:rPr lang="en-US" sz="2800" b="1" dirty="0">
                  <a:latin typeface="UTM Aptima" panose="02040603050506020204" pitchFamily="18" charset="0"/>
                </a:rPr>
                <a:t> </a:t>
              </a:r>
              <a:r>
                <a:rPr lang="en-US" sz="2800" b="1" dirty="0" err="1">
                  <a:latin typeface="UTM Aptima" panose="02040603050506020204" pitchFamily="18" charset="0"/>
                </a:rPr>
                <a:t>lá</a:t>
              </a:r>
              <a:r>
                <a:rPr lang="en-US" sz="2800" b="1" dirty="0">
                  <a:latin typeface="UTM Aptima" panose="02040603050506020204" pitchFamily="18" charset="0"/>
                </a:rPr>
                <a:t>. Kia </a:t>
              </a:r>
              <a:r>
                <a:rPr lang="en-US" sz="2800" b="1" dirty="0" err="1">
                  <a:latin typeface="UTM Aptima" panose="02040603050506020204" pitchFamily="18" charset="0"/>
                </a:rPr>
                <a:t>nữa</a:t>
              </a:r>
              <a:r>
                <a:rPr lang="en-US" sz="2800" b="1" dirty="0">
                  <a:latin typeface="UTM Aptima" panose="02040603050506020204" pitchFamily="18" charset="0"/>
                </a:rPr>
                <a:t> </a:t>
              </a:r>
              <a:r>
                <a:rPr lang="en-US" sz="2800" b="1" dirty="0" err="1">
                  <a:latin typeface="UTM Aptima" panose="02040603050506020204" pitchFamily="18" charset="0"/>
                </a:rPr>
                <a:t>là</a:t>
              </a:r>
              <a:r>
                <a:rPr lang="en-US" sz="2800" b="1" dirty="0">
                  <a:latin typeface="UTM Aptima" panose="02040603050506020204" pitchFamily="18" charset="0"/>
                </a:rPr>
                <a:t> </a:t>
              </a:r>
              <a:r>
                <a:rPr lang="en-US" sz="2800" b="1" dirty="0" err="1">
                  <a:latin typeface="UTM Aptima" panose="02040603050506020204" pitchFamily="18" charset="0"/>
                </a:rPr>
                <a:t>họ</a:t>
              </a:r>
              <a:r>
                <a:rPr lang="en-US" sz="2800" b="1" dirty="0">
                  <a:latin typeface="UTM Aptima" panose="02040603050506020204" pitchFamily="18" charset="0"/>
                </a:rPr>
                <a:t> </a:t>
              </a:r>
              <a:r>
                <a:rPr lang="en-US" sz="2800" b="1" dirty="0" err="1">
                  <a:latin typeface="UTM Aptima" panose="02040603050506020204" pitchFamily="18" charset="0"/>
                </a:rPr>
                <a:t>hàng</a:t>
              </a:r>
              <a:r>
                <a:rPr lang="en-US" sz="2800" b="1" dirty="0">
                  <a:latin typeface="UTM Aptima" panose="02040603050506020204" pitchFamily="18" charset="0"/>
                </a:rPr>
                <a:t> </a:t>
              </a:r>
              <a:r>
                <a:rPr lang="en-US" sz="2800" b="1" dirty="0" err="1">
                  <a:latin typeface="UTM Aptima" panose="02040603050506020204" pitchFamily="18" charset="0"/>
                </a:rPr>
                <a:t>nhà</a:t>
              </a:r>
              <a:r>
                <a:rPr lang="en-US" sz="2800" b="1" dirty="0">
                  <a:latin typeface="UTM Aptima" panose="02040603050506020204" pitchFamily="18" charset="0"/>
                </a:rPr>
                <a:t> </a:t>
              </a:r>
              <a:r>
                <a:rPr lang="en-US" sz="2800" b="1" dirty="0" err="1">
                  <a:latin typeface="UTM Aptima" panose="02040603050506020204" pitchFamily="18" charset="0"/>
                </a:rPr>
                <a:t>ruồi</a:t>
              </a:r>
              <a:r>
                <a:rPr lang="en-US" sz="2800" b="1" dirty="0">
                  <a:latin typeface="UTM Aptima" panose="02040603050506020204" pitchFamily="18" charset="0"/>
                </a:rPr>
                <a:t> </a:t>
              </a:r>
              <a:r>
                <a:rPr lang="en-US" sz="2800" b="1" dirty="0" err="1">
                  <a:latin typeface="UTM Aptima" panose="02040603050506020204" pitchFamily="18" charset="0"/>
                </a:rPr>
                <a:t>trâu</a:t>
              </a:r>
              <a:r>
                <a:rPr lang="en-US" sz="2800" b="1" dirty="0">
                  <a:latin typeface="UTM Aptima" panose="02040603050506020204" pitchFamily="18" charset="0"/>
                </a:rPr>
                <a:t> </a:t>
              </a:r>
              <a:r>
                <a:rPr lang="en-US" sz="2800" b="1" dirty="0" err="1">
                  <a:latin typeface="UTM Aptima" panose="02040603050506020204" pitchFamily="18" charset="0"/>
                </a:rPr>
                <a:t>có</a:t>
              </a:r>
              <a:r>
                <a:rPr lang="en-US" sz="2800" b="1" dirty="0">
                  <a:latin typeface="UTM Aptima" panose="02040603050506020204" pitchFamily="18" charset="0"/>
                </a:rPr>
                <a:t> </a:t>
              </a:r>
              <a:r>
                <a:rPr lang="en-US" sz="2800" b="1" dirty="0" err="1">
                  <a:latin typeface="UTM Aptima" panose="02040603050506020204" pitchFamily="18" charset="0"/>
                </a:rPr>
                <a:t>đuôi</a:t>
              </a:r>
              <a:r>
                <a:rPr lang="en-US" sz="2800" b="1" dirty="0">
                  <a:latin typeface="UTM Aptima" panose="02040603050506020204" pitchFamily="18" charset="0"/>
                </a:rPr>
                <a:t> </a:t>
              </a:r>
              <a:r>
                <a:rPr lang="en-US" sz="2800" b="1" dirty="0" err="1">
                  <a:latin typeface="UTM Aptima" panose="02040603050506020204" pitchFamily="18" charset="0"/>
                </a:rPr>
                <a:t>dài</a:t>
              </a:r>
              <a:r>
                <a:rPr lang="en-US" sz="2800" b="1" dirty="0">
                  <a:latin typeface="UTM Aptima" panose="02040603050506020204" pitchFamily="18" charset="0"/>
                </a:rPr>
                <a:t> </a:t>
              </a:r>
              <a:r>
                <a:rPr lang="en-US" sz="2800" b="1" dirty="0" err="1">
                  <a:latin typeface="UTM Aptima" panose="02040603050506020204" pitchFamily="18" charset="0"/>
                </a:rPr>
                <a:t>như</a:t>
              </a:r>
              <a:r>
                <a:rPr lang="en-US" sz="2800" b="1" dirty="0">
                  <a:latin typeface="UTM Aptima" panose="02040603050506020204" pitchFamily="18" charset="0"/>
                </a:rPr>
                <a:t> </a:t>
              </a:r>
              <a:r>
                <a:rPr lang="en-US" sz="2800" b="1" dirty="0" err="1">
                  <a:latin typeface="UTM Aptima" panose="02040603050506020204" pitchFamily="18" charset="0"/>
                </a:rPr>
                <a:t>đuôi</a:t>
              </a:r>
              <a:r>
                <a:rPr lang="en-US" sz="2800" b="1" dirty="0">
                  <a:latin typeface="UTM Aptima" panose="02040603050506020204" pitchFamily="18" charset="0"/>
                </a:rPr>
                <a:t> </a:t>
              </a:r>
              <a:r>
                <a:rPr lang="en-US" sz="2800" b="1" dirty="0" err="1">
                  <a:latin typeface="UTM Aptima" panose="02040603050506020204" pitchFamily="18" charset="0"/>
                </a:rPr>
                <a:t>chuồn</a:t>
              </a:r>
              <a:r>
                <a:rPr lang="en-US" sz="2800" b="1" dirty="0">
                  <a:latin typeface="UTM Aptima" panose="02040603050506020204" pitchFamily="18" charset="0"/>
                </a:rPr>
                <a:t> </a:t>
              </a:r>
              <a:r>
                <a:rPr lang="en-US" sz="2800" b="1" dirty="0" err="1">
                  <a:latin typeface="UTM Aptima" panose="02040603050506020204" pitchFamily="18" charset="0"/>
                </a:rPr>
                <a:t>chuồn</a:t>
              </a:r>
              <a:r>
                <a:rPr lang="en-US" sz="2800" b="1" dirty="0">
                  <a:latin typeface="UTM Aptima" panose="02040603050506020204" pitchFamily="18" charset="0"/>
                </a:rPr>
                <a:t>, </a:t>
              </a:r>
              <a:r>
                <a:rPr lang="en-US" sz="2800" b="1" dirty="0" err="1">
                  <a:latin typeface="UTM Aptima" panose="02040603050506020204" pitchFamily="18" charset="0"/>
                </a:rPr>
                <a:t>đó</a:t>
              </a:r>
              <a:r>
                <a:rPr lang="en-US" sz="2800" b="1" dirty="0">
                  <a:latin typeface="UTM Aptima" panose="02040603050506020204" pitchFamily="18" charset="0"/>
                </a:rPr>
                <a:t> </a:t>
              </a:r>
              <a:r>
                <a:rPr lang="en-US" sz="2800" b="1" dirty="0" err="1">
                  <a:latin typeface="UTM Aptima" panose="02040603050506020204" pitchFamily="18" charset="0"/>
                </a:rPr>
                <a:t>chính</a:t>
              </a:r>
              <a:r>
                <a:rPr lang="en-US" sz="2800" b="1" dirty="0">
                  <a:latin typeface="UTM Aptima" panose="02040603050506020204" pitchFamily="18" charset="0"/>
                </a:rPr>
                <a:t> </a:t>
              </a:r>
              <a:r>
                <a:rPr lang="en-US" sz="2800" b="1" dirty="0" err="1">
                  <a:latin typeface="UTM Aptima" panose="02040603050506020204" pitchFamily="18" charset="0"/>
                </a:rPr>
                <a:t>là</a:t>
              </a:r>
              <a:r>
                <a:rPr lang="en-US" sz="2800" b="1" dirty="0">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hiệp</a:t>
              </a:r>
              <a:r>
                <a:rPr lang="en-US" sz="2800" b="1" dirty="0">
                  <a:latin typeface="UTM Aptima" panose="02040603050506020204" pitchFamily="18" charset="0"/>
                </a:rPr>
                <a:t> </a:t>
              </a:r>
              <a:r>
                <a:rPr lang="en-US" sz="2800" b="1" dirty="0" err="1">
                  <a:latin typeface="UTM Aptima" panose="02040603050506020204" pitchFamily="18" charset="0"/>
                </a:rPr>
                <a:t>sĩ</a:t>
              </a:r>
              <a:r>
                <a:rPr lang="en-US" sz="2800" b="1" dirty="0">
                  <a:latin typeface="UTM Aptima" panose="02040603050506020204" pitchFamily="18" charset="0"/>
                </a:rPr>
                <a:t>” </a:t>
              </a:r>
              <a:r>
                <a:rPr lang="en-US" sz="2800" b="1" dirty="0" err="1">
                  <a:latin typeface="UTM Aptima" panose="02040603050506020204" pitchFamily="18" charset="0"/>
                </a:rPr>
                <a:t>diệt</a:t>
              </a:r>
              <a:r>
                <a:rPr lang="en-US" sz="2800" b="1" dirty="0">
                  <a:latin typeface="UTM Aptima" panose="02040603050506020204" pitchFamily="18" charset="0"/>
                </a:rPr>
                <a:t>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róm</a:t>
              </a:r>
              <a:r>
                <a:rPr lang="en-US" sz="2800" b="1" dirty="0">
                  <a:latin typeface="UTM Aptima" panose="02040603050506020204" pitchFamily="18" charset="0"/>
                </a:rPr>
                <a:t>. </a:t>
              </a:r>
              <a:r>
                <a:rPr lang="en-US" sz="2800" b="1" dirty="0" err="1">
                  <a:latin typeface="UTM Aptima" panose="02040603050506020204" pitchFamily="18" charset="0"/>
                </a:rPr>
                <a:t>Lại</a:t>
              </a:r>
              <a:r>
                <a:rPr lang="en-US" sz="2800" b="1" dirty="0">
                  <a:latin typeface="UTM Aptima" panose="02040603050506020204" pitchFamily="18" charset="0"/>
                </a:rPr>
                <a:t> </a:t>
              </a:r>
              <a:r>
                <a:rPr lang="en-US" sz="2800" b="1" dirty="0" err="1">
                  <a:latin typeface="UTM Aptima" panose="02040603050506020204" pitchFamily="18" charset="0"/>
                </a:rPr>
                <a:t>còn</a:t>
              </a:r>
              <a:r>
                <a:rPr lang="en-US" sz="2800" b="1" dirty="0">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cô</a:t>
              </a:r>
              <a:r>
                <a:rPr lang="en-US" sz="2800" b="1" dirty="0">
                  <a:latin typeface="UTM Aptima" panose="02040603050506020204" pitchFamily="18" charset="0"/>
                </a:rPr>
                <a:t> </a:t>
              </a:r>
              <a:r>
                <a:rPr lang="en-US" sz="2800" b="1" dirty="0" err="1">
                  <a:latin typeface="UTM Aptima" panose="02040603050506020204" pitchFamily="18" charset="0"/>
                </a:rPr>
                <a:t>cậu</a:t>
              </a:r>
              <a:r>
                <a:rPr lang="en-US" sz="2800" b="1" dirty="0">
                  <a:latin typeface="UTM Aptima" panose="02040603050506020204" pitchFamily="18" charset="0"/>
                </a:rPr>
                <a:t> </a:t>
              </a:r>
              <a:r>
                <a:rPr lang="en-US" sz="2800" b="1" dirty="0" err="1">
                  <a:latin typeface="UTM Aptima" panose="02040603050506020204" pitchFamily="18" charset="0"/>
                </a:rPr>
                <a:t>chim</a:t>
              </a:r>
              <a:r>
                <a:rPr lang="en-US" sz="2800" b="1" dirty="0">
                  <a:latin typeface="UTM Aptima" panose="02040603050506020204" pitchFamily="18" charset="0"/>
                </a:rPr>
                <a:t>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ít</a:t>
              </a:r>
              <a:r>
                <a:rPr lang="en-US" sz="2800" b="1" dirty="0">
                  <a:latin typeface="UTM Aptima" panose="02040603050506020204" pitchFamily="18" charset="0"/>
                </a:rPr>
                <a:t> </a:t>
              </a:r>
              <a:r>
                <a:rPr lang="en-US" sz="2800" b="1" dirty="0" err="1">
                  <a:latin typeface="UTM Aptima" panose="02040603050506020204" pitchFamily="18" charset="0"/>
                </a:rPr>
                <a:t>nói</a:t>
              </a:r>
              <a:r>
                <a:rPr lang="en-US" sz="2800" b="1" dirty="0">
                  <a:latin typeface="UTM Aptima" panose="02040603050506020204" pitchFamily="18" charset="0"/>
                </a:rPr>
                <a:t>, </a:t>
              </a:r>
              <a:r>
                <a:rPr lang="en-US" sz="2800" b="1" dirty="0" err="1">
                  <a:latin typeface="UTM Aptima" panose="02040603050506020204" pitchFamily="18" charset="0"/>
                </a:rPr>
                <a:t>chăm</a:t>
              </a:r>
              <a:r>
                <a:rPr lang="en-US" sz="2800" b="1" dirty="0">
                  <a:latin typeface="UTM Aptima" panose="02040603050506020204" pitchFamily="18" charset="0"/>
                </a:rPr>
                <a:t> </a:t>
              </a:r>
              <a:r>
                <a:rPr lang="en-US" sz="2800" b="1" dirty="0" err="1">
                  <a:latin typeface="UTM Aptima" panose="02040603050506020204" pitchFamily="18" charset="0"/>
                </a:rPr>
                <a:t>chỉ</a:t>
              </a:r>
              <a:r>
                <a:rPr lang="en-US" sz="2800" b="1" dirty="0">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bác</a:t>
              </a:r>
              <a:r>
                <a:rPr lang="en-US" sz="2800" b="1" dirty="0">
                  <a:latin typeface="UTM Aptima" panose="02040603050506020204" pitchFamily="18" charset="0"/>
                </a:rPr>
                <a:t> </a:t>
              </a:r>
              <a:r>
                <a:rPr lang="en-US" sz="2800" b="1" dirty="0" err="1">
                  <a:latin typeface="UTM Aptima" panose="02040603050506020204" pitchFamily="18" charset="0"/>
                </a:rPr>
                <a:t>cóc</a:t>
              </a:r>
              <a:r>
                <a:rPr lang="en-US" sz="2800" b="1" dirty="0">
                  <a:latin typeface="UTM Aptima" panose="02040603050506020204" pitchFamily="18" charset="0"/>
                </a:rPr>
                <a:t> </a:t>
              </a:r>
              <a:r>
                <a:rPr lang="en-US" sz="2800" b="1" dirty="0" err="1">
                  <a:latin typeface="UTM Aptima" panose="02040603050506020204" pitchFamily="18" charset="0"/>
                </a:rPr>
                <a:t>già</a:t>
              </a:r>
              <a:r>
                <a:rPr lang="en-US" sz="2800" b="1" dirty="0">
                  <a:latin typeface="UTM Aptima" panose="02040603050506020204" pitchFamily="18" charset="0"/>
                </a:rPr>
                <a:t> </a:t>
              </a:r>
              <a:r>
                <a:rPr lang="en-US" sz="2800" b="1" dirty="0" err="1">
                  <a:latin typeface="UTM Aptima" panose="02040603050506020204" pitchFamily="18" charset="0"/>
                </a:rPr>
                <a:t>lặng</a:t>
              </a:r>
              <a:r>
                <a:rPr lang="en-US" sz="2800" b="1" dirty="0">
                  <a:latin typeface="UTM Aptima" panose="02040603050506020204" pitchFamily="18" charset="0"/>
                </a:rPr>
                <a:t> </a:t>
              </a:r>
              <a:r>
                <a:rPr lang="en-US" sz="2800" b="1" dirty="0" err="1">
                  <a:latin typeface="UTM Aptima" panose="02040603050506020204" pitchFamily="18" charset="0"/>
                </a:rPr>
                <a:t>lẽ</a:t>
              </a:r>
              <a:r>
                <a:rPr lang="en-US" sz="2800" b="1" dirty="0">
                  <a:latin typeface="UTM Aptima" panose="02040603050506020204" pitchFamily="18" charset="0"/>
                </a:rPr>
                <a:t>, </a:t>
              </a:r>
              <a:r>
                <a:rPr lang="en-US" sz="2800" b="1" dirty="0" err="1">
                  <a:latin typeface="UTM Aptima" panose="02040603050506020204" pitchFamily="18" charset="0"/>
                </a:rPr>
                <a:t>siêng</a:t>
              </a:r>
              <a:r>
                <a:rPr lang="en-US" sz="2800" b="1" dirty="0">
                  <a:latin typeface="UTM Aptima" panose="02040603050506020204" pitchFamily="18" charset="0"/>
                </a:rPr>
                <a:t> </a:t>
              </a:r>
              <a:r>
                <a:rPr lang="en-US" sz="2800" b="1" dirty="0" err="1">
                  <a:latin typeface="UTM Aptima" panose="02040603050506020204" pitchFamily="18" charset="0"/>
                </a:rPr>
                <a:t>năng</a:t>
              </a:r>
              <a:r>
                <a:rPr lang="en-US" sz="2800" b="1" dirty="0">
                  <a:latin typeface="UTM Aptima" panose="02040603050506020204" pitchFamily="18" charset="0"/>
                </a:rPr>
                <a:t>. </a:t>
              </a:r>
              <a:r>
                <a:rPr lang="en-US" sz="2800" b="1" dirty="0" err="1">
                  <a:latin typeface="UTM Aptima" panose="02040603050506020204" pitchFamily="18" charset="0"/>
                </a:rPr>
                <a:t>Tất</a:t>
              </a:r>
              <a:r>
                <a:rPr lang="en-US" sz="2800" b="1" dirty="0">
                  <a:latin typeface="UTM Aptima" panose="02040603050506020204" pitchFamily="18" charset="0"/>
                </a:rPr>
                <a:t> </a:t>
              </a:r>
              <a:r>
                <a:rPr lang="en-US" sz="2800" b="1" dirty="0" err="1">
                  <a:latin typeface="UTM Aptima" panose="02040603050506020204" pitchFamily="18" charset="0"/>
                </a:rPr>
                <a:t>cả</a:t>
              </a:r>
              <a:r>
                <a:rPr lang="en-US" sz="2800" b="1" dirty="0">
                  <a:latin typeface="UTM Aptima" panose="02040603050506020204" pitchFamily="18" charset="0"/>
                </a:rPr>
                <a:t> </a:t>
              </a:r>
              <a:r>
                <a:rPr lang="en-US" sz="2800" b="1" dirty="0" err="1">
                  <a:latin typeface="UTM Aptima" panose="02040603050506020204" pitchFamily="18" charset="0"/>
                </a:rPr>
                <a:t>đều</a:t>
              </a:r>
              <a:r>
                <a:rPr lang="en-US" sz="2800" b="1" dirty="0">
                  <a:latin typeface="UTM Aptima" panose="02040603050506020204" pitchFamily="18" charset="0"/>
                </a:rPr>
                <a:t> lo </a:t>
              </a:r>
              <a:r>
                <a:rPr lang="en-US" sz="2800" b="1" dirty="0" err="1">
                  <a:latin typeface="UTM Aptima" panose="02040603050506020204" pitchFamily="18" charset="0"/>
                </a:rPr>
                <a:t>diệt</a:t>
              </a:r>
              <a:r>
                <a:rPr lang="en-US" sz="2800" b="1" dirty="0">
                  <a:latin typeface="UTM Aptima" panose="02040603050506020204" pitchFamily="18" charset="0"/>
                </a:rPr>
                <a:t> </a:t>
              </a:r>
              <a:r>
                <a:rPr lang="en-US" sz="2800" b="1" dirty="0" err="1">
                  <a:latin typeface="UTM Aptima" panose="02040603050506020204" pitchFamily="18" charset="0"/>
                </a:rPr>
                <a:t>trừ</a:t>
              </a:r>
              <a:r>
                <a:rPr lang="en-US" sz="2800" b="1" dirty="0">
                  <a:latin typeface="UTM Aptima" panose="02040603050506020204" pitchFamily="18" charset="0"/>
                </a:rPr>
                <a:t>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bọ</a:t>
              </a:r>
              <a:r>
                <a:rPr lang="en-US" sz="2800" b="1" dirty="0">
                  <a:latin typeface="UTM Aptima" panose="02040603050506020204" pitchFamily="18" charset="0"/>
                </a:rPr>
                <a:t> </a:t>
              </a:r>
              <a:r>
                <a:rPr lang="en-US" sz="2800" b="1" dirty="0" err="1">
                  <a:latin typeface="UTM Aptima" panose="02040603050506020204" pitchFamily="18" charset="0"/>
                </a:rPr>
                <a:t>để</a:t>
              </a:r>
              <a:r>
                <a:rPr lang="en-US" sz="2800" b="1" dirty="0">
                  <a:latin typeface="UTM Aptima" panose="02040603050506020204" pitchFamily="18" charset="0"/>
                </a:rPr>
                <a:t> </a:t>
              </a:r>
              <a:r>
                <a:rPr lang="en-US" sz="2800" b="1" dirty="0" err="1">
                  <a:latin typeface="UTM Aptima" panose="02040603050506020204" pitchFamily="18" charset="0"/>
                </a:rPr>
                <a:t>giữ</a:t>
              </a:r>
              <a:r>
                <a:rPr lang="en-US" sz="2800" b="1" dirty="0">
                  <a:latin typeface="UTM Aptima" panose="02040603050506020204" pitchFamily="18" charset="0"/>
                </a:rPr>
                <a:t> </a:t>
              </a:r>
              <a:r>
                <a:rPr lang="en-US" sz="2800" b="1" dirty="0" err="1">
                  <a:latin typeface="UTM Aptima" panose="02040603050506020204" pitchFamily="18" charset="0"/>
                </a:rPr>
                <a:t>gìn</a:t>
              </a:r>
              <a:r>
                <a:rPr lang="en-US" sz="2800" b="1" dirty="0">
                  <a:latin typeface="UTM Aptima" panose="02040603050506020204" pitchFamily="18" charset="0"/>
                </a:rPr>
                <a:t> </a:t>
              </a:r>
              <a:r>
                <a:rPr lang="en-US" sz="2800" b="1" dirty="0" err="1">
                  <a:latin typeface="UTM Aptima" panose="02040603050506020204" pitchFamily="18" charset="0"/>
                </a:rPr>
                <a:t>hoa</a:t>
              </a:r>
              <a:r>
                <a:rPr lang="en-US" sz="2800" b="1" dirty="0">
                  <a:latin typeface="UTM Aptima" panose="02040603050506020204" pitchFamily="18" charset="0"/>
                </a:rPr>
                <a:t> </a:t>
              </a:r>
              <a:r>
                <a:rPr lang="en-US" sz="2800" b="1" dirty="0" err="1">
                  <a:latin typeface="UTM Aptima" panose="02040603050506020204" pitchFamily="18" charset="0"/>
                </a:rPr>
                <a:t>lá</a:t>
              </a:r>
              <a:r>
                <a:rPr lang="en-US" sz="2800" b="1">
                  <a:latin typeface="UTM Aptima" panose="02040603050506020204" pitchFamily="18" charset="0"/>
                </a:rPr>
                <a:t>.</a:t>
              </a:r>
            </a:p>
            <a:p>
              <a:pPr algn="r"/>
              <a:r>
                <a:rPr lang="en-US" sz="2800" b="1" i="1">
                  <a:latin typeface="UTM Aptima" panose="02040603050506020204" pitchFamily="18" charset="0"/>
                </a:rPr>
                <a:t>( Theo </a:t>
              </a:r>
              <a:r>
                <a:rPr lang="en-US" sz="2800" b="1" i="1" dirty="0" err="1">
                  <a:latin typeface="UTM Aptima" panose="02040603050506020204" pitchFamily="18" charset="0"/>
                </a:rPr>
                <a:t>Vũ</a:t>
              </a:r>
              <a:r>
                <a:rPr lang="en-US" sz="2800" b="1" i="1" dirty="0">
                  <a:latin typeface="UTM Aptima" panose="02040603050506020204" pitchFamily="18" charset="0"/>
                </a:rPr>
                <a:t> </a:t>
              </a:r>
              <a:r>
                <a:rPr lang="en-US" sz="2800" b="1" i="1" dirty="0" err="1">
                  <a:latin typeface="UTM Aptima" panose="02040603050506020204" pitchFamily="18" charset="0"/>
                </a:rPr>
                <a:t>Tú</a:t>
              </a:r>
              <a:r>
                <a:rPr lang="en-US" sz="2800" b="1" i="1" dirty="0">
                  <a:latin typeface="UTM Aptima" panose="02040603050506020204" pitchFamily="18" charset="0"/>
                </a:rPr>
                <a:t> Nam)</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a:off x="10199564" y="0"/>
            <a:ext cx="2202390" cy="1805294"/>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33623" y="4137626"/>
            <a:ext cx="3748371" cy="3748371"/>
          </a:xfrm>
          <a:prstGeom prst="rect">
            <a:avLst/>
          </a:prstGeom>
        </p:spPr>
      </p:pic>
      <p:sp>
        <p:nvSpPr>
          <p:cNvPr id="7" name="矩形: 圆角 16">
            <a:extLst>
              <a:ext uri="{FF2B5EF4-FFF2-40B4-BE49-F238E27FC236}">
                <a16:creationId xmlns:a16="http://schemas.microsoft.com/office/drawing/2014/main" id="{8C14046D-F732-340D-BCF3-B7773A69F385}"/>
              </a:ext>
            </a:extLst>
          </p:cNvPr>
          <p:cNvSpPr/>
          <p:nvPr/>
        </p:nvSpPr>
        <p:spPr>
          <a:xfrm>
            <a:off x="1678429" y="2283362"/>
            <a:ext cx="1508908" cy="503184"/>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8" name="TextBox 7"/>
          <p:cNvSpPr txBox="1"/>
          <p:nvPr/>
        </p:nvSpPr>
        <p:spPr>
          <a:xfrm>
            <a:off x="574766" y="332939"/>
            <a:ext cx="6535271" cy="683264"/>
          </a:xfrm>
          <a:prstGeom prst="rect">
            <a:avLst/>
          </a:prstGeom>
          <a:noFill/>
        </p:spPr>
        <p:txBody>
          <a:bodyPr wrap="square" rtlCol="0">
            <a:spAutoFit/>
          </a:bodyPr>
          <a:lstStyle/>
          <a:p>
            <a:pPr algn="just">
              <a:lnSpc>
                <a:spcPct val="120000"/>
              </a:lnSpc>
            </a:pPr>
            <a:r>
              <a:rPr lang="en-US" sz="3200" b="1">
                <a:solidFill>
                  <a:srgbClr val="C00000"/>
                </a:solidFill>
                <a:latin typeface="UTM Avo" panose="02040603050506020204" pitchFamily="18" charset="0"/>
              </a:rPr>
              <a:t>b. Ý chính của mỗi đoạn văn.</a:t>
            </a:r>
          </a:p>
        </p:txBody>
      </p:sp>
      <p:grpSp>
        <p:nvGrpSpPr>
          <p:cNvPr id="11" name="Group 10"/>
          <p:cNvGrpSpPr/>
          <p:nvPr/>
        </p:nvGrpSpPr>
        <p:grpSpPr>
          <a:xfrm>
            <a:off x="927649" y="1134089"/>
            <a:ext cx="9117688" cy="851077"/>
            <a:chOff x="927649" y="1134089"/>
            <a:chExt cx="9117688" cy="851077"/>
          </a:xfrm>
        </p:grpSpPr>
        <p:sp>
          <p:nvSpPr>
            <p:cNvPr id="9" name="Round Diagonal Corner Rectangle 8"/>
            <p:cNvSpPr/>
            <p:nvPr/>
          </p:nvSpPr>
          <p:spPr>
            <a:xfrm>
              <a:off x="927649" y="1134089"/>
              <a:ext cx="9117688" cy="851077"/>
            </a:xfrm>
            <a:prstGeom prst="round2DiagRect">
              <a:avLst/>
            </a:prstGeom>
            <a:solidFill>
              <a:srgbClr val="0099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1876" y="1256635"/>
              <a:ext cx="8809233" cy="584775"/>
            </a:xfrm>
            <a:prstGeom prst="rect">
              <a:avLst/>
            </a:prstGeom>
            <a:noFill/>
          </p:spPr>
          <p:txBody>
            <a:bodyPr wrap="square" rtlCol="0">
              <a:spAutoFit/>
            </a:bodyPr>
            <a:lstStyle/>
            <a:p>
              <a:pPr algn="ctr"/>
              <a:r>
                <a:rPr lang="en-US" sz="3200" b="1">
                  <a:solidFill>
                    <a:schemeClr val="bg1"/>
                  </a:solidFill>
                  <a:latin typeface="UTM Avo" panose="02040603050506020204" pitchFamily="18" charset="0"/>
                </a:rPr>
                <a:t>Những loài vật chăm chỉ diệt trừ sâu bọ.</a:t>
              </a:r>
            </a:p>
          </p:txBody>
        </p:sp>
      </p:grpSp>
    </p:spTree>
    <p:extLst>
      <p:ext uri="{BB962C8B-B14F-4D97-AF65-F5344CB8AC3E}">
        <p14:creationId xmlns:p14="http://schemas.microsoft.com/office/powerpoint/2010/main" val="350326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2009</Words>
  <Application>Microsoft Office PowerPoint</Application>
  <PresentationFormat>Widescreen</PresentationFormat>
  <Paragraphs>95</Paragraphs>
  <Slides>25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UTM Arruba KT</vt:lpstr>
      <vt:lpstr>#9Slide04 Goku</vt:lpstr>
      <vt:lpstr>Segoe Print</vt:lpstr>
      <vt:lpstr>Arial</vt:lpstr>
      <vt:lpstr>Calibri</vt:lpstr>
      <vt:lpstr>UTM Flamenco</vt:lpstr>
      <vt:lpstr>UTM Aptima</vt:lpstr>
      <vt:lpstr>#9Slide05 VL Fadilla</vt:lpstr>
      <vt:lpstr>#9Slide05 SVNUT Triumph</vt:lpstr>
      <vt:lpstr>UTM Showcard</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MT50</Manager>
  <Company>MT50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MT50</dc:subject>
  <dc:creator>BÍCH NGỌC</dc:creator>
  <cp:keywords>MĂNGNON</cp:keywords>
  <dc:description>MT50</dc:description>
  <cp:lastModifiedBy>SingPC</cp:lastModifiedBy>
  <cp:revision>16</cp:revision>
  <dcterms:created xsi:type="dcterms:W3CDTF">2023-06-18T15:28:22Z</dcterms:created>
  <dcterms:modified xsi:type="dcterms:W3CDTF">2025-03-12T05:36:45Z</dcterms:modified>
  <cp:category>MT50</cp:category>
  <cp:version>MT50</cp:version>
</cp:coreProperties>
</file>