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33" r:id="rId1"/>
  </p:sldMasterIdLst>
  <p:notesMasterIdLst>
    <p:notesMasterId r:id="rId19"/>
  </p:notesMasterIdLst>
  <p:sldIdLst>
    <p:sldId id="257" r:id="rId2"/>
    <p:sldId id="377" r:id="rId3"/>
    <p:sldId id="285" r:id="rId4"/>
    <p:sldId id="378" r:id="rId5"/>
    <p:sldId id="379" r:id="rId6"/>
    <p:sldId id="380" r:id="rId7"/>
    <p:sldId id="277" r:id="rId8"/>
    <p:sldId id="381" r:id="rId9"/>
    <p:sldId id="368" r:id="rId10"/>
    <p:sldId id="342" r:id="rId11"/>
    <p:sldId id="344" r:id="rId12"/>
    <p:sldId id="354" r:id="rId13"/>
    <p:sldId id="346" r:id="rId14"/>
    <p:sldId id="343" r:id="rId15"/>
    <p:sldId id="361" r:id="rId16"/>
    <p:sldId id="382" r:id="rId17"/>
    <p:sldId id="383" r:id="rId18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DD7F3"/>
    <a:srgbClr val="C3F1F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3792" autoAdjust="0"/>
  </p:normalViewPr>
  <p:slideViewPr>
    <p:cSldViewPr snapToGrid="0">
      <p:cViewPr varScale="1">
        <p:scale>
          <a:sx n="69" d="100"/>
          <a:sy n="69" d="100"/>
        </p:scale>
        <p:origin x="780" y="6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353595B-8F9F-45B8-A8D6-66B437C11F52}" type="datetimeFigureOut">
              <a:rPr lang="en-US" smtClean="0"/>
              <a:t>3/12/2025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3F29FAB-40EF-42E5-ABFA-6E31892777B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3224442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E00FFBA-406B-03D3-C540-D30C2F13B3E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3DF780B3-7CDE-FF60-183E-662BD928B0F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8263548-E5C7-82C2-2163-624EEB97F7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D2D4B-6532-422F-9A5A-F6DD6E8949EB}" type="datetimeFigureOut">
              <a:rPr lang="en-US" smtClean="0"/>
              <a:t>3/12/2025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9F4C956-5ACF-1AE6-658A-3B72AB2DF8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47F58C5-EFE1-1F27-5250-49AB8F15A3F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C37625-B2A9-4768-AA36-548056251C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2972385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8C5B1A1-E704-2C0B-DD3A-04E604385F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F84C6174-BB45-3F86-FB68-4D3158BD8FB2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AE17B7E-913E-959B-C8F4-12F9E279837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D2D4B-6532-422F-9A5A-F6DD6E8949EB}" type="datetimeFigureOut">
              <a:rPr lang="en-US" smtClean="0"/>
              <a:t>3/12/2025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93D98BF-65E0-1EF1-DA7A-4811503E8B2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886F3E4-042B-1412-D325-5D67368A783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C37625-B2A9-4768-AA36-548056251C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5221041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3CB2EA82-C7BA-9583-4E3E-7947185B4981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48FC9336-6136-DA30-9CC8-88995BC9E5DE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36004BA-9814-D52A-196A-CEA86CD92AC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D2D4B-6532-422F-9A5A-F6DD6E8949EB}" type="datetimeFigureOut">
              <a:rPr lang="en-US" smtClean="0"/>
              <a:t>3/12/2025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E48DE16-987C-26E6-039F-DEC1D2FEDD6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A173E8E-8BB9-DEF3-EE0D-B07FAE7C7C8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C37625-B2A9-4768-AA36-548056251C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245219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59383CD-A5A6-E78E-E934-7D54EAA986A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6A8DB8E-D566-7299-6B08-B69C09A98FA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EB02CA7-11CD-0DC8-EA91-DE910B7FC99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D2D4B-6532-422F-9A5A-F6DD6E8949EB}" type="datetimeFigureOut">
              <a:rPr lang="en-US" smtClean="0"/>
              <a:t>3/12/2025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4D06A02-E742-D1BE-EB6D-0A099AC1D36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3F70981-B9C6-4477-5340-492B2F49795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C37625-B2A9-4768-AA36-548056251C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632330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EF3974D-7236-65CE-7383-628B51E808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F11A89E-219B-4A22-EAE2-764CFD624E5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AA7EB13-E977-84F2-F3FC-61B2349712E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D2D4B-6532-422F-9A5A-F6DD6E8949EB}" type="datetimeFigureOut">
              <a:rPr lang="en-US" smtClean="0"/>
              <a:t>3/12/2025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313A879-6DEE-7D4A-299C-CAF4C973FB0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66DEA73-D313-4D4D-4A3F-3452BDBB8B7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C37625-B2A9-4768-AA36-548056251C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881517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1C5886F-F168-494C-D826-536DB67BBD1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94DF69-47A9-DD91-1D29-3460C78B7DE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1F3E4872-FC3C-4894-4824-D5BEE5524E8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296E339-89A1-786D-4791-717D0F6704C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D2D4B-6532-422F-9A5A-F6DD6E8949EB}" type="datetimeFigureOut">
              <a:rPr lang="en-US" smtClean="0"/>
              <a:t>3/12/2025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F54EADA-F86E-673D-40B6-2D506518E8D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E5BB937-7512-6EAB-24AC-C4EEA6B0DAA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C37625-B2A9-4768-AA36-548056251C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753362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46DE51D-BE23-76EA-0DE3-8CBD655EB7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C1DD8EF-7288-7A8A-7FBD-D956E18D1B3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19BC84CD-355F-84FF-34CE-B9703FF5FB2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71B7E207-B4CC-3FBD-BF02-E8650277FC07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AB17291-EAB5-82CE-EEBC-A704C661B64E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635E39F5-E2B2-73AD-2C74-B2DA669D02E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D2D4B-6532-422F-9A5A-F6DD6E8949EB}" type="datetimeFigureOut">
              <a:rPr lang="en-US" smtClean="0"/>
              <a:t>3/12/2025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3708CB67-98B6-00E2-0C23-3E44CC113FA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4101F28E-CBC0-CD75-EDAC-0AC3FBAC46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C37625-B2A9-4768-AA36-548056251C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3842182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4B603D9-B1EA-A867-A2D3-61810F4A9B0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BBDF111-D597-AB34-6A52-9795F9DB679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D2D4B-6532-422F-9A5A-F6DD6E8949EB}" type="datetimeFigureOut">
              <a:rPr lang="en-US" smtClean="0"/>
              <a:t>3/12/2025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0A76544-190D-3599-A85B-8C5D2A23716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E0A764E-4F69-8627-214F-B7DEBF27FED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C37625-B2A9-4768-AA36-548056251C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465968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1083708-D185-8C09-C202-E3E35B87103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D2D4B-6532-422F-9A5A-F6DD6E8949EB}" type="datetimeFigureOut">
              <a:rPr lang="en-US" smtClean="0"/>
              <a:t>3/12/2025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C0E591C-CEF6-D1FC-2FEF-7DAB0E3CC33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15B19AC-17E3-4DF6-BC2B-0BFE1221DB9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C37625-B2A9-4768-AA36-548056251C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838523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74AF3A2-C7F0-79F9-56C6-BE22D1F7C3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F7A8344-70EC-365D-FE86-F019DA2A2CF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E02C099-9EAD-FF97-92A0-801B1527D1B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30EB464-1181-95B6-52EC-5723B75F7E9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D2D4B-6532-422F-9A5A-F6DD6E8949EB}" type="datetimeFigureOut">
              <a:rPr lang="en-US" smtClean="0"/>
              <a:t>3/12/2025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DA4C36B-74BC-E476-16DF-E14C8BCE893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8B1EEBB-ABFC-BD3A-D0D9-A0AF724554E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C37625-B2A9-4768-AA36-548056251C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457242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903ED41-BB46-8B60-B9C4-7C4F853BA20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E83CFB7-6E85-121C-B86A-817CC535F9EF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CF1B875-9154-29E3-F42F-C795814C414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C959ADF-E2D6-783D-4795-384F39A7012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D2D4B-6532-422F-9A5A-F6DD6E8949EB}" type="datetimeFigureOut">
              <a:rPr lang="en-US" smtClean="0"/>
              <a:t>3/12/2025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76A5AE4-AFA3-7BEA-D87F-9E29FAFCE96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22648A0-569C-7EB6-18B2-7F9774F0884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C37625-B2A9-4768-AA36-548056251C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055099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9Slide.vn - 2019">
            <a:extLst>
              <a:ext uri="{FF2B5EF4-FFF2-40B4-BE49-F238E27FC236}">
                <a16:creationId xmlns:a16="http://schemas.microsoft.com/office/drawing/2014/main" id="{1A007524-FD38-31F8-FB74-0CCD39AAAD5B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F163C373-15EF-1ECA-BF64-7E14950FFD2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C5FC2C2-62BF-77D0-7A42-7A4A6317B40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9370517-C284-5B39-C068-5DB82AFA9C66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21D2D4B-6532-422F-9A5A-F6DD6E8949EB}" type="datetimeFigureOut">
              <a:rPr lang="en-US" smtClean="0"/>
              <a:t>3/12/2025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BDA3418-FB12-4403-E370-5206B592A97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5E1103E-AA45-46C3-188C-D94E6885808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BC37625-B2A9-4768-AA36-548056251C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07539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4" r:id="rId1"/>
    <p:sldLayoutId id="2147483735" r:id="rId2"/>
    <p:sldLayoutId id="2147483736" r:id="rId3"/>
    <p:sldLayoutId id="2147483737" r:id="rId4"/>
    <p:sldLayoutId id="2147483738" r:id="rId5"/>
    <p:sldLayoutId id="2147483739" r:id="rId6"/>
    <p:sldLayoutId id="2147483740" r:id="rId7"/>
    <p:sldLayoutId id="2147483741" r:id="rId8"/>
    <p:sldLayoutId id="2147483742" r:id="rId9"/>
    <p:sldLayoutId id="2147483743" r:id="rId10"/>
    <p:sldLayoutId id="2147483744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image" Target="../media/image1.png"/><Relationship Id="rId7" Type="http://schemas.openxmlformats.org/officeDocument/2006/relationships/image" Target="../media/image4.pn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.xml"/><Relationship Id="rId6" Type="http://schemas.microsoft.com/office/2007/relationships/hdphoto" Target="../media/hdphoto1.wdp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5.png"/><Relationship Id="rId4" Type="http://schemas.openxmlformats.org/officeDocument/2006/relationships/image" Target="../media/image13.jp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6.png"/><Relationship Id="rId4" Type="http://schemas.openxmlformats.org/officeDocument/2006/relationships/image" Target="../media/image13.jp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7.png"/><Relationship Id="rId4" Type="http://schemas.openxmlformats.org/officeDocument/2006/relationships/image" Target="../media/image13.jp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8.png"/><Relationship Id="rId4" Type="http://schemas.openxmlformats.org/officeDocument/2006/relationships/image" Target="../media/image13.jp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7.png"/><Relationship Id="rId4" Type="http://schemas.openxmlformats.org/officeDocument/2006/relationships/image" Target="../media/image13.jp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Relationship Id="rId4" Type="http://schemas.microsoft.com/office/2007/relationships/hdphoto" Target="../media/hdphoto2.wdp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.xml"/><Relationship Id="rId5" Type="http://schemas.openxmlformats.org/officeDocument/2006/relationships/image" Target="../media/image10.png"/><Relationship Id="rId4" Type="http://schemas.openxmlformats.org/officeDocument/2006/relationships/image" Target="../media/image6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4.png"/><Relationship Id="rId5" Type="http://schemas.openxmlformats.org/officeDocument/2006/relationships/image" Target="../media/image13.jpg"/><Relationship Id="rId4" Type="http://schemas.openxmlformats.org/officeDocument/2006/relationships/audio" Target="../media/audio3.wav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BD892E03-EAC9-4CC6-9352-39504ADA0EAC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3" r="5543" b="-1297"/>
          <a:stretch/>
        </p:blipFill>
        <p:spPr>
          <a:xfrm>
            <a:off x="155862" y="271165"/>
            <a:ext cx="12192001" cy="6946900"/>
          </a:xfrm>
          <a:prstGeom prst="rect">
            <a:avLst/>
          </a:prstGeom>
        </p:spPr>
      </p:pic>
      <p:sp>
        <p:nvSpPr>
          <p:cNvPr id="9" name="矩形: 圆角 8">
            <a:extLst>
              <a:ext uri="{FF2B5EF4-FFF2-40B4-BE49-F238E27FC236}">
                <a16:creationId xmlns:a16="http://schemas.microsoft.com/office/drawing/2014/main" id="{DED3EC8B-B9BD-4061-B15B-AD74D57ACF58}"/>
              </a:ext>
            </a:extLst>
          </p:cNvPr>
          <p:cNvSpPr/>
          <p:nvPr/>
        </p:nvSpPr>
        <p:spPr>
          <a:xfrm>
            <a:off x="10676467" y="5054600"/>
            <a:ext cx="2218266" cy="2429933"/>
          </a:xfrm>
          <a:prstGeom prst="roundRect">
            <a:avLst/>
          </a:prstGeom>
          <a:solidFill>
            <a:srgbClr val="FCF2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8" name="图片 7">
            <a:extLst>
              <a:ext uri="{FF2B5EF4-FFF2-40B4-BE49-F238E27FC236}">
                <a16:creationId xmlns:a16="http://schemas.microsoft.com/office/drawing/2014/main" id="{A4D96D30-2BE3-4EFA-9972-64FB30187DC3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9314942" y="4270916"/>
            <a:ext cx="2791716" cy="2669887"/>
          </a:xfrm>
          <a:prstGeom prst="rect">
            <a:avLst/>
          </a:prstGeom>
        </p:spPr>
      </p:pic>
      <p:pic>
        <p:nvPicPr>
          <p:cNvPr id="23" name="图片 6">
            <a:extLst>
              <a:ext uri="{FF2B5EF4-FFF2-40B4-BE49-F238E27FC236}">
                <a16:creationId xmlns:a16="http://schemas.microsoft.com/office/drawing/2014/main" id="{0B6EF252-5F92-200B-C191-475B4CF2D602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6399" b="89900" l="41970" r="93915">
                        <a14:foregroundMark x1="67503" y1="6399" x2="58908" y2="13739"/>
                        <a14:foregroundMark x1="66186" y1="21455" x2="52760" y2="29925"/>
                        <a14:foregroundMark x1="65621" y1="21455" x2="59473" y2="48118"/>
                        <a14:foregroundMark x1="44417" y1="46424" x2="43350" y2="48369"/>
                        <a14:foregroundMark x1="65935" y1="15747" x2="62673" y2="50063"/>
                        <a14:foregroundMark x1="51380" y1="42158" x2="48432" y2="43538"/>
                        <a14:foregroundMark x1="69699" y1="45546" x2="68068" y2="50941"/>
                        <a14:foregroundMark x1="53011" y1="87578" x2="54329" y2="87578"/>
                        <a14:foregroundMark x1="53827" y1="85571" x2="44981" y2="86951"/>
                        <a14:foregroundMark x1="44981" y1="86700" x2="44668" y2="85006"/>
                        <a14:foregroundMark x1="52509" y1="87829" x2="50878" y2="87578"/>
                        <a14:foregroundMark x1="43601" y1="85571" x2="44166" y2="87578"/>
                        <a14:foregroundMark x1="46550" y1="85257" x2="41970" y2="86136"/>
                        <a14:foregroundMark x1="64555" y1="71079" x2="67001" y2="54078"/>
                        <a14:foregroundMark x1="76412" y1="62861" x2="65119" y2="70828"/>
                        <a14:foregroundMark x1="74780" y1="69385" x2="78294" y2="63990"/>
                        <a14:foregroundMark x1="75596" y1="62861" x2="70765" y2="58595"/>
                        <a14:foregroundMark x1="55709" y1="39335" x2="55144" y2="51255"/>
                        <a14:foregroundMark x1="74529" y1="60038" x2="69134" y2="53513"/>
                        <a14:foregroundMark x1="62610" y1="87139" x2="51819" y2="87516"/>
                        <a14:foregroundMark x1="58657" y1="88143" x2="52949" y2="88143"/>
                        <a14:foregroundMark x1="62171" y1="87265" x2="51882" y2="88080"/>
                        <a14:foregroundMark x1="51882" y1="88080" x2="51694" y2="87955"/>
                        <a14:foregroundMark x1="49373" y1="86512" x2="44103" y2="86386"/>
                        <a14:foregroundMark x1="43789" y1="84379" x2="42597" y2="85257"/>
                        <a14:foregroundMark x1="43664" y1="84065" x2="42221" y2="84881"/>
                        <a14:foregroundMark x1="44856" y1="87453" x2="48118" y2="86763"/>
                        <a14:foregroundMark x1="49749" y1="86951" x2="48808" y2="87767"/>
                        <a14:foregroundMark x1="53137" y1="88582" x2="59034" y2="87955"/>
                        <a14:foregroundMark x1="49749" y1="87516" x2="59724" y2="88519"/>
                        <a14:foregroundMark x1="59724" y1="88519" x2="62171" y2="87077"/>
                        <a14:foregroundMark x1="58846" y1="88896" x2="51443" y2="8808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192" t="-4736"/>
          <a:stretch/>
        </p:blipFill>
        <p:spPr>
          <a:xfrm flipH="1">
            <a:off x="-763437" y="2923953"/>
            <a:ext cx="2864394" cy="4751966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F5AD7238-C897-E1D4-6C1F-9F60DD8DFF1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391653" y="1195652"/>
            <a:ext cx="2237426" cy="1072989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9C8AD7C6-7C72-10B1-515C-111EE8882AC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135146" y="2256228"/>
            <a:ext cx="8925318" cy="2523963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54118083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  <p:extLst>
    <p:ext uri="{E180D4A7-C9FB-4DFB-919C-405C955672EB}">
      <p14:showEvtLst xmlns:p14="http://schemas.microsoft.com/office/powerpoint/2010/main">
        <p14:playEvt time="185" objId="18"/>
      </p14:showEvtLst>
    </p:ext>
  </p:extLs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17682" y="687705"/>
            <a:ext cx="4128537" cy="2941114"/>
            <a:chOff x="390285" y="121110"/>
            <a:chExt cx="4128537" cy="294111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76944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4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18 390 : 10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0285" y="121110"/>
              <a:ext cx="1537932" cy="1442318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38453" y="365519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89469" y="368232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59030" y="4465207"/>
            <a:ext cx="2843571" cy="997527"/>
          </a:xfrm>
          <a:prstGeom prst="hexagon">
            <a:avLst/>
          </a:prstGeom>
          <a:solidFill>
            <a:srgbClr val="00B05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1 839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143639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215770" y="831838"/>
            <a:ext cx="4425806" cy="2787125"/>
            <a:chOff x="93016" y="275099"/>
            <a:chExt cx="4425806" cy="2787125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C00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76944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4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1 348 x 100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93016" y="275099"/>
              <a:ext cx="2368218" cy="1575061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833810" y="3645343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784826" y="3672473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354387" y="4455351"/>
            <a:ext cx="2843571" cy="997527"/>
          </a:xfrm>
          <a:prstGeom prst="hexagon">
            <a:avLst/>
          </a:prstGeom>
          <a:solidFill>
            <a:srgbClr val="00CC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134 800</a:t>
            </a:r>
            <a:endParaRPr kumimoji="0" lang="zh-CN" altLang="en-US" sz="4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995244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119719" cy="2879762"/>
            <a:chOff x="399103" y="182462"/>
            <a:chExt cx="4119719" cy="287976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139530" y="1828452"/>
                <a:ext cx="3379292" cy="707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4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328 000 : 100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2534" y="4314333"/>
            <a:ext cx="2843571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3 280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197309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349117" y="-61679"/>
            <a:ext cx="4093511" cy="3123903"/>
            <a:chOff x="349117" y="-61679"/>
            <a:chExt cx="4093511" cy="3123903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863029" y="1450174"/>
              <a:ext cx="3579599" cy="1612050"/>
              <a:chOff x="863029" y="1450174"/>
              <a:chExt cx="3579599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863029" y="1837849"/>
                <a:ext cx="3534309" cy="707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4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 5 629 x 1 000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647168" flipH="1">
              <a:off x="349117" y="-61679"/>
              <a:ext cx="1692321" cy="1692321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056" y="308860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072" y="311573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904126" y="3898612"/>
            <a:ext cx="3493213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buClr>
                <a:srgbClr val="000000"/>
              </a:buClr>
              <a:defRPr/>
            </a:pPr>
            <a:r>
              <a:rPr lang="en-US" altLang="zh-CN" sz="4400" b="1" kern="0">
                <a:solidFill>
                  <a:srgbClr val="FFFFFF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5 629 000</a:t>
            </a:r>
            <a:endParaRPr kumimoji="0" lang="zh-CN" altLang="en-US" sz="44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538316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119719" cy="2879762"/>
            <a:chOff x="399103" y="182462"/>
            <a:chExt cx="4119719" cy="287976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067611" y="1828452"/>
                <a:ext cx="345121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36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378 000 : 1 000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947854" y="4314333"/>
            <a:ext cx="3267307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378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95725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7D131A58-2D3D-E8E5-9E05-7EF3D4931378}"/>
              </a:ext>
            </a:extLst>
          </p:cNvPr>
          <p:cNvSpPr/>
          <p:nvPr/>
        </p:nvSpPr>
        <p:spPr>
          <a:xfrm>
            <a:off x="791110" y="534256"/>
            <a:ext cx="647272" cy="554805"/>
          </a:xfrm>
          <a:prstGeom prst="ellipse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</a:rPr>
              <a:t>2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E2BBEE5-0C71-E71A-2EE6-376C4F092E46}"/>
              </a:ext>
            </a:extLst>
          </p:cNvPr>
          <p:cNvSpPr txBox="1"/>
          <p:nvPr/>
        </p:nvSpPr>
        <p:spPr>
          <a:xfrm>
            <a:off x="1592494" y="452063"/>
            <a:ext cx="981182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Rô-bốt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chạy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10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vòng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quanh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sân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vận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động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.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Biết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mỗi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vòng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quanh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sân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dài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 375 m.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Hỏi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Rô-bốt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đã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chạy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bao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nhiêu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mét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  <a:endParaRPr lang="en-US" sz="32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61080226-EE84-9B63-7B99-85192BCAF18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263829" y="1957849"/>
            <a:ext cx="4497833" cy="2556037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77A6AA9A-83A8-3B72-F1D0-E866ED2FE419}"/>
              </a:ext>
            </a:extLst>
          </p:cNvPr>
          <p:cNvSpPr txBox="1"/>
          <p:nvPr/>
        </p:nvSpPr>
        <p:spPr>
          <a:xfrm>
            <a:off x="1150706" y="2363056"/>
            <a:ext cx="4469258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latinLnBrk="0"/>
            <a:r>
              <a:rPr lang="en-US" sz="3200" b="1" i="0" dirty="0" err="1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Tóm</a:t>
            </a:r>
            <a:r>
              <a:rPr lang="en-US" sz="3200" b="1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i="0" dirty="0" err="1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tắt</a:t>
            </a:r>
            <a:r>
              <a:rPr lang="en-US" sz="3200" b="1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</a:p>
          <a:p>
            <a:pPr algn="just" latinLnBrk="0"/>
            <a:r>
              <a: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1 </a:t>
            </a:r>
            <a:r>
              <a:rPr lang="en-US" sz="3200" b="0" i="0" dirty="0" err="1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vòng</a:t>
            </a:r>
            <a:r>
              <a: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: 375 m</a:t>
            </a:r>
          </a:p>
          <a:p>
            <a:pPr algn="just" latinLnBrk="0"/>
            <a:r>
              <a: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10 </a:t>
            </a:r>
            <a:r>
              <a:rPr lang="en-US" sz="3200" b="0" i="0" dirty="0" err="1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vòng</a:t>
            </a:r>
            <a:r>
              <a: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: ... ? m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F2FF94B2-43D7-59B4-2E1D-439F8E61A603}"/>
              </a:ext>
            </a:extLst>
          </p:cNvPr>
          <p:cNvSpPr txBox="1"/>
          <p:nvPr/>
        </p:nvSpPr>
        <p:spPr>
          <a:xfrm>
            <a:off x="739739" y="4232952"/>
            <a:ext cx="6554913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Bài giải</a:t>
            </a:r>
            <a:r>
              <a:rPr lang="en-US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  <a:endParaRPr lang="vi-VN" sz="32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algn="ctr"/>
            <a:r>
              <a:rPr lang="vi-VN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Rô-bốt đã chạy được số mét là:</a:t>
            </a:r>
          </a:p>
          <a:p>
            <a:pPr algn="ctr"/>
            <a:r>
              <a:rPr lang="vi-VN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375 x 10 = 3 750 (m)</a:t>
            </a:r>
          </a:p>
          <a:p>
            <a:pPr algn="r"/>
            <a:r>
              <a:rPr lang="vi-VN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Đáp số: 3 750 m</a:t>
            </a:r>
            <a:endParaRPr lang="en-US" sz="3200" b="0" i="0" dirty="0">
              <a:solidFill>
                <a:srgbClr val="FF0000"/>
              </a:solidFill>
              <a:effectLst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9980970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" grpId="0"/>
      <p:bldP spid="8" grpId="0"/>
      <p:bldP spid="9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7D131A58-2D3D-E8E5-9E05-7EF3D4931378}"/>
              </a:ext>
            </a:extLst>
          </p:cNvPr>
          <p:cNvSpPr/>
          <p:nvPr/>
        </p:nvSpPr>
        <p:spPr>
          <a:xfrm>
            <a:off x="914400" y="523982"/>
            <a:ext cx="647272" cy="554805"/>
          </a:xfrm>
          <a:prstGeom prst="ellipse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3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E2BBEE5-0C71-E71A-2EE6-376C4F092E46}"/>
              </a:ext>
            </a:extLst>
          </p:cNvPr>
          <p:cNvSpPr txBox="1"/>
          <p:nvPr/>
        </p:nvSpPr>
        <p:spPr>
          <a:xfrm>
            <a:off x="1592494" y="452063"/>
            <a:ext cx="981182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/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Quan </a:t>
            </a:r>
            <a:r>
              <a:rPr lang="en-US" sz="3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sát</a:t>
            </a:r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tranh</a:t>
            </a:r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rồi</a:t>
            </a:r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trả</a:t>
            </a:r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lời</a:t>
            </a:r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câu</a:t>
            </a:r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hỏi</a:t>
            </a:r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65D1BD3F-7B9A-1554-0D4A-0191A920C3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34131" y="1358544"/>
            <a:ext cx="7267575" cy="2476500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99637A8D-19CF-68F2-F331-00A1905DED86}"/>
              </a:ext>
            </a:extLst>
          </p:cNvPr>
          <p:cNvSpPr txBox="1"/>
          <p:nvPr/>
        </p:nvSpPr>
        <p:spPr>
          <a:xfrm>
            <a:off x="965770" y="4222679"/>
            <a:ext cx="10489915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/>
            <a:r>
              <a:rPr lang="vi-VN" sz="280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Trong hội trường, các hàng ghế được xếp đều nhau ở hai bên lối đi. Biết mỗi hàng ghế ở hai bên lối đi đều có 8 chỗ ngồi. Hỏi hội trường có tất cả bao nhiêu chỗ ngồi?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578515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" grpId="0"/>
      <p:bldP spid="6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8E66E8E5-FC08-EE0C-91A2-BAFD16346092}"/>
              </a:ext>
            </a:extLst>
          </p:cNvPr>
          <p:cNvSpPr txBox="1"/>
          <p:nvPr/>
        </p:nvSpPr>
        <p:spPr>
          <a:xfrm>
            <a:off x="384960" y="1017785"/>
            <a:ext cx="5867400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Bài giải</a:t>
            </a:r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  <a:endParaRPr lang="vi-VN" sz="28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lvl="0" algn="ctr"/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Một bên có số chỗ ngồi  là:</a:t>
            </a:r>
          </a:p>
          <a:p>
            <a:pPr lvl="0" algn="ctr"/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     8 x 10 =  80 (chỗ)</a:t>
            </a:r>
          </a:p>
          <a:p>
            <a:pPr lvl="0" algn="ctr"/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Hội trường có tất cả số chỗ ngồi là:</a:t>
            </a:r>
          </a:p>
          <a:p>
            <a:pPr lvl="0" algn="ctr"/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     80 x 2 = 160 (chỗ)</a:t>
            </a:r>
          </a:p>
          <a:p>
            <a:pPr lvl="0" algn="ctr"/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                Đáp số :  160 chỗ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4316B084-518E-4115-F1FB-6E071F8CE2F7}"/>
              </a:ext>
            </a:extLst>
          </p:cNvPr>
          <p:cNvCxnSpPr>
            <a:cxnSpLocks/>
          </p:cNvCxnSpPr>
          <p:nvPr/>
        </p:nvCxnSpPr>
        <p:spPr>
          <a:xfrm>
            <a:off x="6452385" y="1102439"/>
            <a:ext cx="0" cy="3238500"/>
          </a:xfrm>
          <a:prstGeom prst="line">
            <a:avLst/>
          </a:prstGeom>
          <a:ln w="57150">
            <a:solidFill>
              <a:srgbClr val="FF0000"/>
            </a:solidFill>
            <a:prstDash val="sysDash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7851ABFB-F168-CC44-7B04-93C137E0F71F}"/>
              </a:ext>
            </a:extLst>
          </p:cNvPr>
          <p:cNvSpPr txBox="1"/>
          <p:nvPr/>
        </p:nvSpPr>
        <p:spPr>
          <a:xfrm>
            <a:off x="6633895" y="1624726"/>
            <a:ext cx="5238750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vi-VN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Hội trường có tất cả số chỗ ngồi là:</a:t>
            </a:r>
          </a:p>
          <a:p>
            <a:pPr lvl="0" algn="ctr"/>
            <a:r>
              <a:rPr lang="vi-VN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8 x 10 x 2 = 160 (chỗ)</a:t>
            </a:r>
          </a:p>
          <a:p>
            <a:pPr lvl="0" algn="ctr"/>
            <a:r>
              <a:rPr lang="vi-VN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                Đáp số :  160 chỗ</a:t>
            </a:r>
          </a:p>
        </p:txBody>
      </p:sp>
    </p:spTree>
    <p:extLst>
      <p:ext uri="{BB962C8B-B14F-4D97-AF65-F5344CB8AC3E}">
        <p14:creationId xmlns:p14="http://schemas.microsoft.com/office/powerpoint/2010/main" val="334376830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8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BB5DCB58-20ED-4ABE-9C65-2ABF0698887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3" r="5543" b="-1297"/>
          <a:stretch/>
        </p:blipFill>
        <p:spPr>
          <a:xfrm>
            <a:off x="0" y="0"/>
            <a:ext cx="12192001" cy="6946900"/>
          </a:xfrm>
          <a:prstGeom prst="rect">
            <a:avLst/>
          </a:prstGeom>
        </p:spPr>
      </p:pic>
      <p:sp>
        <p:nvSpPr>
          <p:cNvPr id="3" name="矩形: 圆角 2">
            <a:extLst>
              <a:ext uri="{FF2B5EF4-FFF2-40B4-BE49-F238E27FC236}">
                <a16:creationId xmlns:a16="http://schemas.microsoft.com/office/drawing/2014/main" id="{AC6AF9AD-6E33-4FB5-92A9-1D06B8EDE037}"/>
              </a:ext>
            </a:extLst>
          </p:cNvPr>
          <p:cNvSpPr/>
          <p:nvPr/>
        </p:nvSpPr>
        <p:spPr>
          <a:xfrm>
            <a:off x="10676467" y="5054600"/>
            <a:ext cx="2218266" cy="2429933"/>
          </a:xfrm>
          <a:prstGeom prst="roundRect">
            <a:avLst/>
          </a:prstGeom>
          <a:solidFill>
            <a:srgbClr val="FCF2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41E0B6BF-908A-4FD6-B2ED-325062CEFC2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9347200" y="3956676"/>
            <a:ext cx="3033713" cy="2901324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D785FFCA-E7A0-2F62-0542-6BB561E707F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415872" y="2056894"/>
            <a:ext cx="9382557" cy="307874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34637624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C6F98404-E61B-1A1B-3721-C416C7A5102F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8516" y="251286"/>
            <a:ext cx="2151418" cy="1075709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EA28DC5B-312D-1C9B-6013-FAA3863D8D2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3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705507" y="1550586"/>
            <a:ext cx="8942427" cy="4262386"/>
          </a:xfrm>
          <a:prstGeom prst="rect">
            <a:avLst/>
          </a:prstGeom>
        </p:spPr>
      </p:pic>
      <p:sp>
        <p:nvSpPr>
          <p:cNvPr id="12" name="Speech Bubble: Rectangle with Corners Rounded 11">
            <a:extLst>
              <a:ext uri="{FF2B5EF4-FFF2-40B4-BE49-F238E27FC236}">
                <a16:creationId xmlns:a16="http://schemas.microsoft.com/office/drawing/2014/main" id="{D21569F2-1945-A75B-44A6-048B2D94EFD9}"/>
              </a:ext>
            </a:extLst>
          </p:cNvPr>
          <p:cNvSpPr/>
          <p:nvPr/>
        </p:nvSpPr>
        <p:spPr>
          <a:xfrm>
            <a:off x="2106202" y="2743200"/>
            <a:ext cx="2024009" cy="739739"/>
          </a:xfrm>
          <a:prstGeom prst="wedgeRoundRectCallout">
            <a:avLst>
              <a:gd name="adj1" fmla="val 19167"/>
              <a:gd name="adj2" fmla="val 72222"/>
              <a:gd name="adj3" fmla="val 16667"/>
            </a:avLst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dirty="0" err="1"/>
              <a:t>Có</a:t>
            </a:r>
            <a:r>
              <a:rPr lang="en-US" sz="2000" dirty="0"/>
              <a:t> </a:t>
            </a:r>
            <a:r>
              <a:rPr lang="en-US" sz="2000" dirty="0" err="1"/>
              <a:t>tất</a:t>
            </a:r>
            <a:r>
              <a:rPr lang="en-US" sz="2000" dirty="0"/>
              <a:t> </a:t>
            </a:r>
            <a:r>
              <a:rPr lang="en-US" sz="2000" dirty="0" err="1"/>
              <a:t>cả</a:t>
            </a:r>
            <a:r>
              <a:rPr lang="en-US" sz="2000" dirty="0"/>
              <a:t> bao </a:t>
            </a:r>
            <a:r>
              <a:rPr lang="en-US" sz="2000" dirty="0" err="1"/>
              <a:t>nhiêu</a:t>
            </a:r>
            <a:r>
              <a:rPr lang="en-US" sz="2000" dirty="0"/>
              <a:t> </a:t>
            </a:r>
            <a:r>
              <a:rPr lang="en-US" sz="2000" dirty="0" err="1"/>
              <a:t>lá</a:t>
            </a:r>
            <a:r>
              <a:rPr lang="en-US" sz="2000" dirty="0"/>
              <a:t> </a:t>
            </a:r>
            <a:r>
              <a:rPr lang="en-US" sz="2000" dirty="0" err="1"/>
              <a:t>cờ</a:t>
            </a:r>
            <a:r>
              <a:rPr lang="en-US" sz="2000" dirty="0"/>
              <a:t> </a:t>
            </a:r>
            <a:r>
              <a:rPr lang="en-US" sz="2000" dirty="0" err="1"/>
              <a:t>nhỉ</a:t>
            </a:r>
            <a:r>
              <a:rPr lang="en-US" sz="2000" dirty="0"/>
              <a:t>?</a:t>
            </a:r>
          </a:p>
        </p:txBody>
      </p:sp>
      <p:sp>
        <p:nvSpPr>
          <p:cNvPr id="13" name="Speech Bubble: Rectangle with Corners Rounded 12">
            <a:extLst>
              <a:ext uri="{FF2B5EF4-FFF2-40B4-BE49-F238E27FC236}">
                <a16:creationId xmlns:a16="http://schemas.microsoft.com/office/drawing/2014/main" id="{29621A02-9FDF-AF64-2426-D345B8511918}"/>
              </a:ext>
            </a:extLst>
          </p:cNvPr>
          <p:cNvSpPr/>
          <p:nvPr/>
        </p:nvSpPr>
        <p:spPr>
          <a:xfrm>
            <a:off x="4315146" y="2784297"/>
            <a:ext cx="1263722" cy="739739"/>
          </a:xfrm>
          <a:prstGeom prst="wedgeRoundRectCallout">
            <a:avLst>
              <a:gd name="adj1" fmla="val 19167"/>
              <a:gd name="adj2" fmla="val 72222"/>
              <a:gd name="adj3" fmla="val 16667"/>
            </a:avLst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400" dirty="0"/>
              <a:t>36 x 10</a:t>
            </a:r>
          </a:p>
        </p:txBody>
      </p:sp>
      <p:sp>
        <p:nvSpPr>
          <p:cNvPr id="15" name="Speech Bubble: Rectangle with Corners Rounded 14">
            <a:extLst>
              <a:ext uri="{FF2B5EF4-FFF2-40B4-BE49-F238E27FC236}">
                <a16:creationId xmlns:a16="http://schemas.microsoft.com/office/drawing/2014/main" id="{271F9A16-588F-CE8B-1187-24ACE47C96A3}"/>
              </a:ext>
            </a:extLst>
          </p:cNvPr>
          <p:cNvSpPr/>
          <p:nvPr/>
        </p:nvSpPr>
        <p:spPr>
          <a:xfrm>
            <a:off x="6061752" y="2938409"/>
            <a:ext cx="2619910" cy="924674"/>
          </a:xfrm>
          <a:prstGeom prst="wedgeRoundRectCallout">
            <a:avLst>
              <a:gd name="adj1" fmla="val -46880"/>
              <a:gd name="adj2" fmla="val 59722"/>
              <a:gd name="adj3" fmla="val 16667"/>
            </a:avLst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400" dirty="0" err="1"/>
              <a:t>Có</a:t>
            </a:r>
            <a:r>
              <a:rPr lang="en-US" sz="2400" dirty="0"/>
              <a:t> 10 </a:t>
            </a:r>
            <a:r>
              <a:rPr lang="en-US" sz="2400" dirty="0" err="1"/>
              <a:t>dây</a:t>
            </a:r>
            <a:r>
              <a:rPr lang="en-US" sz="2400" dirty="0"/>
              <a:t> </a:t>
            </a:r>
            <a:r>
              <a:rPr lang="en-US" sz="2400" dirty="0" err="1"/>
              <a:t>cờ</a:t>
            </a:r>
            <a:r>
              <a:rPr lang="en-US" sz="2400" dirty="0"/>
              <a:t>, </a:t>
            </a:r>
            <a:r>
              <a:rPr lang="en-US" sz="2400" dirty="0" err="1"/>
              <a:t>mỗi</a:t>
            </a:r>
            <a:r>
              <a:rPr lang="en-US" sz="2400" dirty="0"/>
              <a:t> </a:t>
            </a:r>
            <a:r>
              <a:rPr lang="en-US" sz="2400" dirty="0" err="1"/>
              <a:t>dây</a:t>
            </a:r>
            <a:r>
              <a:rPr lang="en-US" sz="2400" dirty="0"/>
              <a:t> </a:t>
            </a:r>
            <a:r>
              <a:rPr lang="en-US" sz="2400" dirty="0" err="1"/>
              <a:t>có</a:t>
            </a:r>
            <a:r>
              <a:rPr lang="en-US" sz="2400" dirty="0"/>
              <a:t> 36 </a:t>
            </a:r>
            <a:r>
              <a:rPr lang="en-US" sz="2400" dirty="0" err="1"/>
              <a:t>lá</a:t>
            </a:r>
            <a:r>
              <a:rPr lang="en-US" sz="2400" dirty="0"/>
              <a:t> </a:t>
            </a:r>
            <a:r>
              <a:rPr lang="en-US" sz="2400" dirty="0" err="1"/>
              <a:t>cờ</a:t>
            </a:r>
            <a:endParaRPr lang="en-US" sz="2400" dirty="0"/>
          </a:p>
        </p:txBody>
      </p:sp>
      <p:sp>
        <p:nvSpPr>
          <p:cNvPr id="16" name="Speech Bubble: Rectangle with Corners Rounded 15">
            <a:extLst>
              <a:ext uri="{FF2B5EF4-FFF2-40B4-BE49-F238E27FC236}">
                <a16:creationId xmlns:a16="http://schemas.microsoft.com/office/drawing/2014/main" id="{96D43F1F-6B9F-3CE5-824D-740FE99B1AD8}"/>
              </a:ext>
            </a:extLst>
          </p:cNvPr>
          <p:cNvSpPr/>
          <p:nvPr/>
        </p:nvSpPr>
        <p:spPr>
          <a:xfrm>
            <a:off x="8096034" y="4109663"/>
            <a:ext cx="3030877" cy="924674"/>
          </a:xfrm>
          <a:prstGeom prst="wedgeRoundRectCallout">
            <a:avLst>
              <a:gd name="adj1" fmla="val -61390"/>
              <a:gd name="adj2" fmla="val -3611"/>
              <a:gd name="adj3" fmla="val 16667"/>
            </a:avLst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400" dirty="0" err="1"/>
              <a:t>Tớ</a:t>
            </a:r>
            <a:r>
              <a:rPr lang="en-US" sz="2400" dirty="0"/>
              <a:t> </a:t>
            </a:r>
            <a:r>
              <a:rPr lang="en-US" sz="2400" dirty="0" err="1"/>
              <a:t>có</a:t>
            </a:r>
            <a:r>
              <a:rPr lang="en-US" sz="2400" dirty="0"/>
              <a:t> </a:t>
            </a:r>
            <a:r>
              <a:rPr lang="en-US" sz="2400" dirty="0" err="1"/>
              <a:t>thể</a:t>
            </a:r>
            <a:r>
              <a:rPr lang="en-US" sz="2400" dirty="0"/>
              <a:t> </a:t>
            </a:r>
            <a:r>
              <a:rPr lang="en-US" sz="2400" dirty="0" err="1"/>
              <a:t>nhẩm</a:t>
            </a:r>
            <a:r>
              <a:rPr lang="en-US" sz="2400" dirty="0"/>
              <a:t> </a:t>
            </a:r>
            <a:r>
              <a:rPr lang="en-US" sz="2400" dirty="0" err="1"/>
              <a:t>ngay</a:t>
            </a:r>
            <a:r>
              <a:rPr lang="en-US" sz="2400" dirty="0"/>
              <a:t> </a:t>
            </a:r>
            <a:r>
              <a:rPr lang="en-US" sz="2400" dirty="0" err="1"/>
              <a:t>được</a:t>
            </a:r>
            <a:r>
              <a:rPr lang="en-US" sz="2400" dirty="0"/>
              <a:t> </a:t>
            </a:r>
            <a:r>
              <a:rPr lang="en-US" sz="2400" dirty="0" err="1"/>
              <a:t>kết</a:t>
            </a:r>
            <a:r>
              <a:rPr lang="en-US" sz="2400" dirty="0"/>
              <a:t> </a:t>
            </a:r>
            <a:r>
              <a:rPr lang="en-US" sz="2400" dirty="0" err="1"/>
              <a:t>quả</a:t>
            </a:r>
            <a:r>
              <a:rPr lang="en-US" sz="2400" dirty="0"/>
              <a:t> </a:t>
            </a:r>
            <a:r>
              <a:rPr lang="en-US" sz="2400" dirty="0" err="1"/>
              <a:t>đấy</a:t>
            </a:r>
            <a:r>
              <a:rPr lang="en-US" sz="2400" dirty="0"/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424221094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5" grpId="0" animBg="1"/>
      <p:bldP spid="16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8A9D86D7-8EEC-6987-3A30-5CA81B80F4A7}"/>
              </a:ext>
            </a:extLst>
          </p:cNvPr>
          <p:cNvSpPr txBox="1"/>
          <p:nvPr/>
        </p:nvSpPr>
        <p:spPr>
          <a:xfrm>
            <a:off x="452063" y="595901"/>
            <a:ext cx="86302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/>
              <a:t>a)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C0490E8-7AD8-3534-FFA8-C49F92FEAB92}"/>
              </a:ext>
            </a:extLst>
          </p:cNvPr>
          <p:cNvSpPr/>
          <p:nvPr/>
        </p:nvSpPr>
        <p:spPr>
          <a:xfrm>
            <a:off x="1345913" y="369870"/>
            <a:ext cx="10140593" cy="2938409"/>
          </a:xfrm>
          <a:prstGeom prst="rect">
            <a:avLst/>
          </a:prstGeom>
          <a:solidFill>
            <a:srgbClr val="C3F1FD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5D3CF30-69EC-097B-1FED-0A906AFA39AD}"/>
              </a:ext>
            </a:extLst>
          </p:cNvPr>
          <p:cNvSpPr txBox="1"/>
          <p:nvPr/>
        </p:nvSpPr>
        <p:spPr>
          <a:xfrm>
            <a:off x="1664412" y="493160"/>
            <a:ext cx="306169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/>
              <a:t>36 x 10 = ?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57F46548-7FBE-61B1-D0E0-5D2D9DE0AFEF}"/>
              </a:ext>
            </a:extLst>
          </p:cNvPr>
          <p:cNvSpPr txBox="1"/>
          <p:nvPr/>
        </p:nvSpPr>
        <p:spPr>
          <a:xfrm>
            <a:off x="1654138" y="1078787"/>
            <a:ext cx="918509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/>
              <a:t>36 x 10 = 10 x 36. </a:t>
            </a:r>
            <a:r>
              <a:rPr lang="en-US" sz="3200" dirty="0" err="1"/>
              <a:t>Nhẩm</a:t>
            </a:r>
            <a:r>
              <a:rPr lang="en-US" sz="3200" dirty="0"/>
              <a:t>: 1 </a:t>
            </a:r>
            <a:r>
              <a:rPr lang="en-US" sz="3200" dirty="0" err="1"/>
              <a:t>chục</a:t>
            </a:r>
            <a:r>
              <a:rPr lang="en-US" sz="3200" dirty="0"/>
              <a:t> x 36 = 36 </a:t>
            </a:r>
            <a:r>
              <a:rPr lang="en-US" sz="3200" dirty="0" err="1"/>
              <a:t>chục</a:t>
            </a:r>
            <a:r>
              <a:rPr lang="en-US" sz="3200" dirty="0"/>
              <a:t> = 360.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5488950-7E2C-E021-AE02-7909676A1912}"/>
              </a:ext>
            </a:extLst>
          </p:cNvPr>
          <p:cNvSpPr txBox="1"/>
          <p:nvPr/>
        </p:nvSpPr>
        <p:spPr>
          <a:xfrm>
            <a:off x="1684961" y="1684962"/>
            <a:ext cx="918509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/>
              <a:t>Vậy</a:t>
            </a:r>
            <a:r>
              <a:rPr lang="en-US" sz="3200" dirty="0"/>
              <a:t>: 36 x 10 = 360.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FF64A27-CDEE-40CE-A921-76F02715ABC1}"/>
              </a:ext>
            </a:extLst>
          </p:cNvPr>
          <p:cNvSpPr txBox="1"/>
          <p:nvPr/>
        </p:nvSpPr>
        <p:spPr>
          <a:xfrm>
            <a:off x="1684961" y="2188396"/>
            <a:ext cx="918509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/>
              <a:t>Ngược</a:t>
            </a:r>
            <a:r>
              <a:rPr lang="en-US" sz="3200" dirty="0"/>
              <a:t> </a:t>
            </a:r>
            <a:r>
              <a:rPr lang="en-US" sz="3200" dirty="0" err="1"/>
              <a:t>lại</a:t>
            </a:r>
            <a:r>
              <a:rPr lang="en-US" sz="3200" dirty="0"/>
              <a:t>, </a:t>
            </a:r>
            <a:r>
              <a:rPr lang="en-US" sz="3200" dirty="0" err="1"/>
              <a:t>từ</a:t>
            </a:r>
            <a:r>
              <a:rPr lang="en-US" sz="3200" dirty="0"/>
              <a:t> 36 x 10 = 360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79CF985-67FD-6E6B-2A14-91A2FE95A247}"/>
              </a:ext>
            </a:extLst>
          </p:cNvPr>
          <p:cNvSpPr txBox="1"/>
          <p:nvPr/>
        </p:nvSpPr>
        <p:spPr>
          <a:xfrm>
            <a:off x="2845941" y="2732926"/>
            <a:ext cx="80138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/>
              <a:t>Ta </a:t>
            </a:r>
            <a:r>
              <a:rPr lang="en-US" sz="3200" dirty="0" err="1"/>
              <a:t>có</a:t>
            </a:r>
            <a:r>
              <a:rPr lang="en-US" sz="3200" dirty="0"/>
              <a:t>: 360 : 10 = 36.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A4D46FF-B8B1-2891-C32B-E36DABE879B0}"/>
              </a:ext>
            </a:extLst>
          </p:cNvPr>
          <p:cNvSpPr txBox="1"/>
          <p:nvPr/>
        </p:nvSpPr>
        <p:spPr>
          <a:xfrm>
            <a:off x="544530" y="3626778"/>
            <a:ext cx="86302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/>
              <a:t>b)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BE54CC0C-5A91-66E5-1A80-8C8B010F0C4F}"/>
              </a:ext>
            </a:extLst>
          </p:cNvPr>
          <p:cNvSpPr/>
          <p:nvPr/>
        </p:nvSpPr>
        <p:spPr>
          <a:xfrm>
            <a:off x="1356187" y="3421295"/>
            <a:ext cx="10140593" cy="2938409"/>
          </a:xfrm>
          <a:prstGeom prst="rect">
            <a:avLst/>
          </a:prstGeom>
          <a:solidFill>
            <a:srgbClr val="C3F1FD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4BC2AA6D-A62F-DAFB-C1EA-1E6705F07BAF}"/>
              </a:ext>
            </a:extLst>
          </p:cNvPr>
          <p:cNvSpPr txBox="1"/>
          <p:nvPr/>
        </p:nvSpPr>
        <p:spPr>
          <a:xfrm>
            <a:off x="1674686" y="3544585"/>
            <a:ext cx="306169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36 x 100 = ?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90786E0-17CE-D3D6-E7E2-5D26618405E3}"/>
              </a:ext>
            </a:extLst>
          </p:cNvPr>
          <p:cNvSpPr txBox="1"/>
          <p:nvPr/>
        </p:nvSpPr>
        <p:spPr>
          <a:xfrm>
            <a:off x="1664412" y="3976100"/>
            <a:ext cx="985291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36 x 100 = 36 x (10 x 10) = (36 x 10) x 10 = 360 x 10 = 3 600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0891DF8E-D088-841E-1F82-89A243A88D26}"/>
              </a:ext>
            </a:extLst>
          </p:cNvPr>
          <p:cNvSpPr txBox="1"/>
          <p:nvPr/>
        </p:nvSpPr>
        <p:spPr>
          <a:xfrm>
            <a:off x="1664412" y="4376791"/>
            <a:ext cx="918509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/>
              <a:t>Ngược</a:t>
            </a:r>
            <a:r>
              <a:rPr lang="en-US" sz="2800" dirty="0"/>
              <a:t> </a:t>
            </a:r>
            <a:r>
              <a:rPr lang="en-US" sz="2800" dirty="0" err="1"/>
              <a:t>lại</a:t>
            </a:r>
            <a:r>
              <a:rPr lang="en-US" sz="2800" dirty="0"/>
              <a:t>, 3 600 : 100 = 36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108778A-8A30-71CA-4888-B2EF00E059E2}"/>
              </a:ext>
            </a:extLst>
          </p:cNvPr>
          <p:cNvSpPr txBox="1"/>
          <p:nvPr/>
        </p:nvSpPr>
        <p:spPr>
          <a:xfrm>
            <a:off x="1674687" y="4839128"/>
            <a:ext cx="918509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/>
              <a:t>Tương</a:t>
            </a:r>
            <a:r>
              <a:rPr lang="en-US" sz="2800" dirty="0"/>
              <a:t> </a:t>
            </a:r>
            <a:r>
              <a:rPr lang="en-US" sz="2800" dirty="0" err="1"/>
              <a:t>tự</a:t>
            </a:r>
            <a:r>
              <a:rPr lang="en-US" sz="2800" dirty="0"/>
              <a:t>, ta </a:t>
            </a:r>
            <a:r>
              <a:rPr lang="en-US" sz="2800" dirty="0" err="1"/>
              <a:t>có</a:t>
            </a:r>
            <a:r>
              <a:rPr lang="en-US" sz="2800" dirty="0"/>
              <a:t>: 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C3B0D7EE-770E-67E3-8214-89AE536AC618}"/>
              </a:ext>
            </a:extLst>
          </p:cNvPr>
          <p:cNvSpPr txBox="1"/>
          <p:nvPr/>
        </p:nvSpPr>
        <p:spPr>
          <a:xfrm>
            <a:off x="1684961" y="5322013"/>
            <a:ext cx="39761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36 x 1 000 = 36 000;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E847E7F-7796-B816-7A4D-C4F9A045A8BD}"/>
              </a:ext>
            </a:extLst>
          </p:cNvPr>
          <p:cNvSpPr txBox="1"/>
          <p:nvPr/>
        </p:nvSpPr>
        <p:spPr>
          <a:xfrm>
            <a:off x="1674687" y="5825447"/>
            <a:ext cx="39761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36 000 : 1 000 = 36.</a:t>
            </a:r>
          </a:p>
        </p:txBody>
      </p:sp>
    </p:spTree>
    <p:extLst>
      <p:ext uri="{BB962C8B-B14F-4D97-AF65-F5344CB8AC3E}">
        <p14:creationId xmlns:p14="http://schemas.microsoft.com/office/powerpoint/2010/main" val="132834046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2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7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2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7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2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7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4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EC0490E8-7AD8-3534-FFA8-C49F92FEAB92}"/>
              </a:ext>
            </a:extLst>
          </p:cNvPr>
          <p:cNvSpPr/>
          <p:nvPr/>
        </p:nvSpPr>
        <p:spPr>
          <a:xfrm>
            <a:off x="1027414" y="1181528"/>
            <a:ext cx="10140593" cy="3770616"/>
          </a:xfrm>
          <a:prstGeom prst="rect">
            <a:avLst/>
          </a:prstGeom>
          <a:solidFill>
            <a:srgbClr val="FDD7F3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177BCE0-1DB2-10BB-7147-7C641E3F5CF3}"/>
              </a:ext>
            </a:extLst>
          </p:cNvPr>
          <p:cNvSpPr txBox="1"/>
          <p:nvPr/>
        </p:nvSpPr>
        <p:spPr>
          <a:xfrm>
            <a:off x="1294542" y="1345915"/>
            <a:ext cx="306169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/>
              <a:t>Nhận</a:t>
            </a:r>
            <a:r>
              <a:rPr lang="en-US" sz="3200" b="1" dirty="0"/>
              <a:t> </a:t>
            </a:r>
            <a:r>
              <a:rPr lang="en-US" sz="3200" b="1" dirty="0" err="1"/>
              <a:t>xét</a:t>
            </a:r>
            <a:r>
              <a:rPr lang="en-US" sz="3200" b="1" dirty="0"/>
              <a:t>: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CB08669F-F339-7120-095D-28939F0EA1B5}"/>
              </a:ext>
            </a:extLst>
          </p:cNvPr>
          <p:cNvSpPr txBox="1"/>
          <p:nvPr/>
        </p:nvSpPr>
        <p:spPr>
          <a:xfrm>
            <a:off x="1304816" y="2065106"/>
            <a:ext cx="972962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dirty="0"/>
              <a:t>• Khi </a:t>
            </a:r>
            <a:r>
              <a:rPr lang="en-US" sz="3200" dirty="0" err="1"/>
              <a:t>nhân</a:t>
            </a:r>
            <a:r>
              <a:rPr lang="en-US" sz="3200" dirty="0"/>
              <a:t> </a:t>
            </a:r>
            <a:r>
              <a:rPr lang="en-US" sz="3200" dirty="0" err="1"/>
              <a:t>một</a:t>
            </a:r>
            <a:r>
              <a:rPr lang="en-US" sz="3200" dirty="0"/>
              <a:t> </a:t>
            </a:r>
            <a:r>
              <a:rPr lang="en-US" sz="3200" dirty="0" err="1"/>
              <a:t>số</a:t>
            </a:r>
            <a:r>
              <a:rPr lang="en-US" sz="3200" dirty="0"/>
              <a:t> </a:t>
            </a:r>
            <a:r>
              <a:rPr lang="en-US" sz="3200" dirty="0" err="1"/>
              <a:t>tự</a:t>
            </a:r>
            <a:r>
              <a:rPr lang="en-US" sz="3200" dirty="0"/>
              <a:t> </a:t>
            </a:r>
            <a:r>
              <a:rPr lang="en-US" sz="3200" dirty="0" err="1"/>
              <a:t>nhiên</a:t>
            </a:r>
            <a:r>
              <a:rPr lang="en-US" sz="3200" dirty="0"/>
              <a:t> </a:t>
            </a:r>
            <a:r>
              <a:rPr lang="en-US" sz="3200" dirty="0" err="1"/>
              <a:t>với</a:t>
            </a:r>
            <a:r>
              <a:rPr lang="en-US" sz="3200" dirty="0"/>
              <a:t> 10, 100, 1000,... ta </a:t>
            </a:r>
            <a:r>
              <a:rPr lang="en-US" sz="3200" dirty="0" err="1"/>
              <a:t>viết</a:t>
            </a:r>
            <a:r>
              <a:rPr lang="en-US" sz="3200" dirty="0"/>
              <a:t> </a:t>
            </a:r>
            <a:r>
              <a:rPr lang="en-US" sz="3200" dirty="0" err="1"/>
              <a:t>thêm</a:t>
            </a:r>
            <a:r>
              <a:rPr lang="en-US" sz="3200" dirty="0"/>
              <a:t> </a:t>
            </a:r>
            <a:r>
              <a:rPr lang="en-US" sz="3200" dirty="0" err="1"/>
              <a:t>một</a:t>
            </a:r>
            <a:r>
              <a:rPr lang="en-US" sz="3200" dirty="0"/>
              <a:t>, </a:t>
            </a:r>
            <a:r>
              <a:rPr lang="en-US" sz="3200" dirty="0" err="1"/>
              <a:t>hai</a:t>
            </a:r>
            <a:r>
              <a:rPr lang="en-US" sz="3200" dirty="0"/>
              <a:t>, </a:t>
            </a:r>
            <a:r>
              <a:rPr lang="en-US" sz="3200" dirty="0" err="1"/>
              <a:t>ba</a:t>
            </a:r>
            <a:r>
              <a:rPr lang="en-US" sz="3200" dirty="0"/>
              <a:t>,... </a:t>
            </a:r>
            <a:r>
              <a:rPr lang="en-US" sz="3200" dirty="0" err="1"/>
              <a:t>chữ</a:t>
            </a:r>
            <a:r>
              <a:rPr lang="en-US" sz="3200" dirty="0"/>
              <a:t> </a:t>
            </a:r>
            <a:r>
              <a:rPr lang="en-US" sz="3200" dirty="0" err="1"/>
              <a:t>số</a:t>
            </a:r>
            <a:r>
              <a:rPr lang="en-US" sz="3200" dirty="0"/>
              <a:t> 0 </a:t>
            </a:r>
            <a:r>
              <a:rPr lang="en-US" sz="3200" dirty="0" err="1"/>
              <a:t>vào</a:t>
            </a:r>
            <a:r>
              <a:rPr lang="en-US" sz="3200" dirty="0"/>
              <a:t> </a:t>
            </a:r>
            <a:r>
              <a:rPr lang="en-US" sz="3200" dirty="0" err="1"/>
              <a:t>bên</a:t>
            </a:r>
            <a:r>
              <a:rPr lang="en-US" sz="3200" dirty="0"/>
              <a:t> </a:t>
            </a:r>
            <a:r>
              <a:rPr lang="en-US" sz="3200" dirty="0" err="1"/>
              <a:t>phải</a:t>
            </a:r>
            <a:r>
              <a:rPr lang="en-US" sz="3200" dirty="0"/>
              <a:t> </a:t>
            </a:r>
            <a:r>
              <a:rPr lang="en-US" sz="3200" dirty="0" err="1"/>
              <a:t>số</a:t>
            </a:r>
            <a:r>
              <a:rPr lang="en-US" sz="3200" dirty="0"/>
              <a:t> </a:t>
            </a:r>
            <a:r>
              <a:rPr lang="en-US" sz="3200" dirty="0" err="1"/>
              <a:t>đó</a:t>
            </a:r>
            <a:r>
              <a:rPr lang="en-US" sz="3200" dirty="0"/>
              <a:t>.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23C3E91C-0B24-C361-0CA2-6CBB1E826EF0}"/>
              </a:ext>
            </a:extLst>
          </p:cNvPr>
          <p:cNvSpPr txBox="1"/>
          <p:nvPr/>
        </p:nvSpPr>
        <p:spPr>
          <a:xfrm>
            <a:off x="1294542" y="3226085"/>
            <a:ext cx="972962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dirty="0"/>
              <a:t>• Khi chia </a:t>
            </a:r>
            <a:r>
              <a:rPr lang="en-US" sz="3200" dirty="0" err="1"/>
              <a:t>số</a:t>
            </a:r>
            <a:r>
              <a:rPr lang="en-US" sz="3200" dirty="0"/>
              <a:t> </a:t>
            </a:r>
            <a:r>
              <a:rPr lang="en-US" sz="3200" dirty="0" err="1"/>
              <a:t>tròn</a:t>
            </a:r>
            <a:r>
              <a:rPr lang="en-US" sz="3200" dirty="0"/>
              <a:t> </a:t>
            </a:r>
            <a:r>
              <a:rPr lang="en-US" sz="3200" dirty="0" err="1"/>
              <a:t>chục</a:t>
            </a:r>
            <a:r>
              <a:rPr lang="en-US" sz="3200" dirty="0"/>
              <a:t>, </a:t>
            </a:r>
            <a:r>
              <a:rPr lang="en-US" sz="3200" dirty="0" err="1"/>
              <a:t>tròn</a:t>
            </a:r>
            <a:r>
              <a:rPr lang="en-US" sz="3200" dirty="0"/>
              <a:t> </a:t>
            </a:r>
            <a:r>
              <a:rPr lang="en-US" sz="3200" dirty="0" err="1"/>
              <a:t>trăm</a:t>
            </a:r>
            <a:r>
              <a:rPr lang="en-US" sz="3200" dirty="0"/>
              <a:t>, </a:t>
            </a:r>
            <a:r>
              <a:rPr lang="en-US" sz="3200" dirty="0" err="1"/>
              <a:t>tròn</a:t>
            </a:r>
            <a:r>
              <a:rPr lang="en-US" sz="3200" dirty="0"/>
              <a:t> </a:t>
            </a:r>
            <a:r>
              <a:rPr lang="en-US" sz="3200" dirty="0" err="1"/>
              <a:t>nghìn</a:t>
            </a:r>
            <a:r>
              <a:rPr lang="en-US" sz="3200" dirty="0"/>
              <a:t>,... </a:t>
            </a:r>
            <a:r>
              <a:rPr lang="en-US" sz="3200" dirty="0" err="1"/>
              <a:t>cho</a:t>
            </a:r>
            <a:r>
              <a:rPr lang="en-US" sz="3200" dirty="0"/>
              <a:t> 10, 100, 1 000,... ta </a:t>
            </a:r>
            <a:r>
              <a:rPr lang="en-US" sz="3200" dirty="0" err="1"/>
              <a:t>bỏ</a:t>
            </a:r>
            <a:r>
              <a:rPr lang="en-US" sz="3200" dirty="0"/>
              <a:t> </a:t>
            </a:r>
            <a:r>
              <a:rPr lang="en-US" sz="3200" dirty="0" err="1"/>
              <a:t>bớt</a:t>
            </a:r>
            <a:r>
              <a:rPr lang="en-US" sz="3200" dirty="0"/>
              <a:t> </a:t>
            </a:r>
            <a:r>
              <a:rPr lang="en-US" sz="3200" dirty="0" err="1"/>
              <a:t>đi</a:t>
            </a:r>
            <a:r>
              <a:rPr lang="en-US" sz="3200" dirty="0"/>
              <a:t> </a:t>
            </a:r>
            <a:r>
              <a:rPr lang="en-US" sz="3200" dirty="0" err="1"/>
              <a:t>một</a:t>
            </a:r>
            <a:r>
              <a:rPr lang="en-US" sz="3200" dirty="0"/>
              <a:t>, </a:t>
            </a:r>
            <a:r>
              <a:rPr lang="en-US" sz="3200" dirty="0" err="1"/>
              <a:t>hai</a:t>
            </a:r>
            <a:r>
              <a:rPr lang="en-US" sz="3200" dirty="0"/>
              <a:t>, </a:t>
            </a:r>
            <a:r>
              <a:rPr lang="en-US" sz="3200" dirty="0" err="1"/>
              <a:t>ba</a:t>
            </a:r>
            <a:r>
              <a:rPr lang="en-US" sz="3200" dirty="0"/>
              <a:t>,... </a:t>
            </a:r>
            <a:r>
              <a:rPr lang="en-US" sz="3200" dirty="0" err="1"/>
              <a:t>chữ</a:t>
            </a:r>
            <a:r>
              <a:rPr lang="en-US" sz="3200" dirty="0"/>
              <a:t> </a:t>
            </a:r>
            <a:r>
              <a:rPr lang="en-US" sz="3200" dirty="0" err="1"/>
              <a:t>số</a:t>
            </a:r>
            <a:r>
              <a:rPr lang="en-US" sz="3200" dirty="0"/>
              <a:t> 0 ở </a:t>
            </a:r>
            <a:r>
              <a:rPr lang="en-US" sz="3200" dirty="0" err="1"/>
              <a:t>bên</a:t>
            </a:r>
            <a:r>
              <a:rPr lang="en-US" sz="3200" dirty="0"/>
              <a:t> </a:t>
            </a:r>
            <a:r>
              <a:rPr lang="en-US" sz="3200" dirty="0" err="1"/>
              <a:t>phải</a:t>
            </a:r>
            <a:r>
              <a:rPr lang="en-US" sz="3200" dirty="0"/>
              <a:t> </a:t>
            </a:r>
            <a:r>
              <a:rPr lang="en-US" sz="3200" dirty="0" err="1"/>
              <a:t>số</a:t>
            </a:r>
            <a:r>
              <a:rPr lang="en-US" sz="3200" dirty="0"/>
              <a:t> </a:t>
            </a:r>
            <a:r>
              <a:rPr lang="en-US" sz="3200" dirty="0" err="1"/>
              <a:t>đó</a:t>
            </a:r>
            <a:r>
              <a:rPr lang="en-US" sz="320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6847407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2" grpId="0"/>
      <p:bldP spid="11" grpId="0"/>
      <p:bldP spid="12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EC0490E8-7AD8-3534-FFA8-C49F92FEAB92}"/>
              </a:ext>
            </a:extLst>
          </p:cNvPr>
          <p:cNvSpPr/>
          <p:nvPr/>
        </p:nvSpPr>
        <p:spPr>
          <a:xfrm>
            <a:off x="1027414" y="1181528"/>
            <a:ext cx="1900721" cy="842481"/>
          </a:xfrm>
          <a:prstGeom prst="rect">
            <a:avLst/>
          </a:prstGeom>
          <a:solidFill>
            <a:srgbClr val="FDD7F3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177BCE0-1DB2-10BB-7147-7C641E3F5CF3}"/>
              </a:ext>
            </a:extLst>
          </p:cNvPr>
          <p:cNvSpPr txBox="1"/>
          <p:nvPr/>
        </p:nvSpPr>
        <p:spPr>
          <a:xfrm>
            <a:off x="1294542" y="1253447"/>
            <a:ext cx="306169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Ví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dụ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: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0497A25-E0CA-7593-4F5D-3549DCF47047}"/>
              </a:ext>
            </a:extLst>
          </p:cNvPr>
          <p:cNvSpPr txBox="1"/>
          <p:nvPr/>
        </p:nvSpPr>
        <p:spPr>
          <a:xfrm>
            <a:off x="3996647" y="1119883"/>
            <a:ext cx="5568594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>
                <a:effectLst/>
                <a:latin typeface="+mj-lt"/>
                <a:ea typeface="Cambria" panose="02040503050406030204" pitchFamily="18" charset="0"/>
              </a:rPr>
              <a:t>68 x 10 = 680 </a:t>
            </a:r>
            <a:endParaRPr lang="en-US" sz="6600" dirty="0">
              <a:latin typeface="+mj-lt"/>
              <a:ea typeface="Cambria" panose="02040503050406030204" pitchFamily="18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08A4E1D-7E6B-5B14-4122-E502C936E978}"/>
              </a:ext>
            </a:extLst>
          </p:cNvPr>
          <p:cNvSpPr txBox="1"/>
          <p:nvPr/>
        </p:nvSpPr>
        <p:spPr>
          <a:xfrm>
            <a:off x="3904180" y="2732926"/>
            <a:ext cx="773644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>
                <a:latin typeface="+mj-lt"/>
                <a:ea typeface="Cambria" panose="02040503050406030204" pitchFamily="18" charset="0"/>
              </a:rPr>
              <a:t>990 000 : 1 000 = 990</a:t>
            </a:r>
          </a:p>
        </p:txBody>
      </p:sp>
    </p:spTree>
    <p:extLst>
      <p:ext uri="{BB962C8B-B14F-4D97-AF65-F5344CB8AC3E}">
        <p14:creationId xmlns:p14="http://schemas.microsoft.com/office/powerpoint/2010/main" val="275989952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2" grpId="0"/>
      <p:bldP spid="5" grpId="0"/>
      <p:bldP spid="6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BB5DCB58-20ED-4ABE-9C65-2ABF0698887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3" r="5543" b="-1297"/>
          <a:stretch/>
        </p:blipFill>
        <p:spPr>
          <a:xfrm>
            <a:off x="0" y="0"/>
            <a:ext cx="12192001" cy="6946900"/>
          </a:xfrm>
          <a:prstGeom prst="rect">
            <a:avLst/>
          </a:prstGeom>
        </p:spPr>
      </p:pic>
      <p:sp>
        <p:nvSpPr>
          <p:cNvPr id="3" name="矩形: 圆角 2">
            <a:extLst>
              <a:ext uri="{FF2B5EF4-FFF2-40B4-BE49-F238E27FC236}">
                <a16:creationId xmlns:a16="http://schemas.microsoft.com/office/drawing/2014/main" id="{AC6AF9AD-6E33-4FB5-92A9-1D06B8EDE037}"/>
              </a:ext>
            </a:extLst>
          </p:cNvPr>
          <p:cNvSpPr/>
          <p:nvPr/>
        </p:nvSpPr>
        <p:spPr>
          <a:xfrm>
            <a:off x="10676467" y="5054600"/>
            <a:ext cx="2218266" cy="2429933"/>
          </a:xfrm>
          <a:prstGeom prst="roundRect">
            <a:avLst/>
          </a:prstGeom>
          <a:solidFill>
            <a:srgbClr val="FCF2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41E0B6BF-908A-4FD6-B2ED-325062CEFC2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9347200" y="3956676"/>
            <a:ext cx="3033713" cy="2901324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26D26EA4-DABA-2DFA-F750-882D64496D1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07991" y="2073762"/>
            <a:ext cx="8370533" cy="25666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24922462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9D14F2E3-A74F-9A07-760E-81D7FAFF59A2}"/>
              </a:ext>
            </a:extLst>
          </p:cNvPr>
          <p:cNvGrpSpPr/>
          <p:nvPr/>
        </p:nvGrpSpPr>
        <p:grpSpPr>
          <a:xfrm>
            <a:off x="1705530" y="519236"/>
            <a:ext cx="3328808" cy="757542"/>
            <a:chOff x="2188414" y="252108"/>
            <a:chExt cx="7329212" cy="1355662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2C1CBA58-DAB8-218F-CE4B-DB7B990038D3}"/>
                </a:ext>
              </a:extLst>
            </p:cNvPr>
            <p:cNvSpPr/>
            <p:nvPr/>
          </p:nvSpPr>
          <p:spPr>
            <a:xfrm>
              <a:off x="2188414" y="252108"/>
              <a:ext cx="7329212" cy="1355662"/>
            </a:xfrm>
            <a:prstGeom prst="roundRect">
              <a:avLst/>
            </a:prstGeom>
            <a:solidFill>
              <a:srgbClr val="F2C616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9B6DB5FB-EDB2-4D18-5D6A-B087A9E40496}"/>
                </a:ext>
              </a:extLst>
            </p:cNvPr>
            <p:cNvSpPr txBox="1"/>
            <p:nvPr/>
          </p:nvSpPr>
          <p:spPr>
            <a:xfrm>
              <a:off x="2451122" y="304710"/>
              <a:ext cx="6803797" cy="115664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Tính</a:t>
              </a:r>
              <a:r>
                <a:rPr kumimoji="0" lang="en-US" sz="36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kumimoji="0" lang="en-US" sz="3600" b="1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nhẩm</a:t>
              </a:r>
              <a:endPara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pic>
        <p:nvPicPr>
          <p:cNvPr id="9" name="Picture 8">
            <a:extLst>
              <a:ext uri="{FF2B5EF4-FFF2-40B4-BE49-F238E27FC236}">
                <a16:creationId xmlns:a16="http://schemas.microsoft.com/office/drawing/2014/main" id="{257257BF-8FDE-9F0A-4E93-825BDC3B9EA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31932" y="156774"/>
            <a:ext cx="1347333" cy="1603387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EEDD72DB-5F41-33C4-9946-02C220B6C31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6723" y="2035550"/>
            <a:ext cx="11205681" cy="16323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0316111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210644" y="512034"/>
            <a:ext cx="4308263" cy="2891250"/>
            <a:chOff x="210559" y="170974"/>
            <a:chExt cx="4308263" cy="2891250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14 x 10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 rot="1947876" flipH="1">
              <a:off x="210559" y="170974"/>
              <a:ext cx="1692321" cy="1975197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141" y="342966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157" y="345679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1718" y="4239672"/>
            <a:ext cx="2843571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140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2790328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prestig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4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0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2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8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2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4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8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0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4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6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8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2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4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8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0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4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6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0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2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2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hacCacVongQuayCuaChiecNonKyDieu-VA-6226417 (vide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4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2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2"/>
</p:tagLst>
</file>

<file path=ppt/theme/theme1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9Slide.vn</Template>
  <TotalTime>131</TotalTime>
  <Words>962</Words>
  <Application>Microsoft Office PowerPoint</Application>
  <PresentationFormat>Widescreen</PresentationFormat>
  <Paragraphs>297</Paragraphs>
  <Slides>17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17</vt:i4>
      </vt:variant>
    </vt:vector>
  </HeadingPairs>
  <TitlesOfParts>
    <vt:vector size="22" baseType="lpstr">
      <vt:lpstr>Arial</vt:lpstr>
      <vt:lpstr>Calibri</vt:lpstr>
      <vt:lpstr>Calibri Light</vt:lpstr>
      <vt:lpstr>Cambria</vt:lpstr>
      <vt:lpstr>Custom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>9Slide.vn</Manager>
  <Company>9Slide.vn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subject>9Slide.vn</dc:subject>
  <dc:creator>huong</dc:creator>
  <dc:description>9Slide.vn</dc:description>
  <cp:lastModifiedBy>Windows 11</cp:lastModifiedBy>
  <cp:revision>62</cp:revision>
  <dcterms:created xsi:type="dcterms:W3CDTF">2023-10-27T11:23:56Z</dcterms:created>
  <dcterms:modified xsi:type="dcterms:W3CDTF">2025-03-12T16:47:46Z</dcterms:modified>
  <cp:category>9Slide.vn</cp:category>
</cp:coreProperties>
</file>