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85" r:id="rId2"/>
    <p:sldId id="321" r:id="rId3"/>
    <p:sldId id="378" r:id="rId4"/>
    <p:sldId id="365" r:id="rId5"/>
    <p:sldId id="355" r:id="rId6"/>
    <p:sldId id="322" r:id="rId7"/>
    <p:sldId id="358" r:id="rId8"/>
    <p:sldId id="379" r:id="rId9"/>
    <p:sldId id="363" r:id="rId10"/>
    <p:sldId id="380" r:id="rId11"/>
    <p:sldId id="381" r:id="rId12"/>
    <p:sldId id="382" r:id="rId13"/>
    <p:sldId id="383" r:id="rId14"/>
    <p:sldId id="384" r:id="rId15"/>
    <p:sldId id="385" r:id="rId16"/>
    <p:sldId id="386" r:id="rId17"/>
    <p:sldId id="387" r:id="rId18"/>
    <p:sldId id="389" r:id="rId19"/>
    <p:sldId id="388" r:id="rId20"/>
    <p:sldId id="328" r:id="rId21"/>
    <p:sldId id="3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DEC0B-4D70-42C3-A950-9303CAE5C5C6}"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CA6F0-B7E1-483F-9DBB-5AB06D10E3BA}" type="slidenum">
              <a:rPr lang="en-US" smtClean="0"/>
              <a:t>‹#›</a:t>
            </a:fld>
            <a:endParaRPr lang="en-US"/>
          </a:p>
        </p:txBody>
      </p:sp>
    </p:spTree>
    <p:extLst>
      <p:ext uri="{BB962C8B-B14F-4D97-AF65-F5344CB8AC3E}">
        <p14:creationId xmlns:p14="http://schemas.microsoft.com/office/powerpoint/2010/main" val="110516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a:t>
            </a:fld>
            <a:endParaRPr lang="en-US"/>
          </a:p>
        </p:txBody>
      </p:sp>
    </p:spTree>
    <p:extLst>
      <p:ext uri="{BB962C8B-B14F-4D97-AF65-F5344CB8AC3E}">
        <p14:creationId xmlns:p14="http://schemas.microsoft.com/office/powerpoint/2010/main" val="310529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3</a:t>
            </a:fld>
            <a:endParaRPr lang="en-US"/>
          </a:p>
        </p:txBody>
      </p:sp>
    </p:spTree>
    <p:extLst>
      <p:ext uri="{BB962C8B-B14F-4D97-AF65-F5344CB8AC3E}">
        <p14:creationId xmlns:p14="http://schemas.microsoft.com/office/powerpoint/2010/main" val="54547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12</a:t>
            </a:fld>
            <a:endParaRPr lang="en-US"/>
          </a:p>
        </p:txBody>
      </p:sp>
    </p:spTree>
    <p:extLst>
      <p:ext uri="{BB962C8B-B14F-4D97-AF65-F5344CB8AC3E}">
        <p14:creationId xmlns:p14="http://schemas.microsoft.com/office/powerpoint/2010/main" val="844886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21</a:t>
            </a:fld>
            <a:endParaRPr lang="en-US"/>
          </a:p>
        </p:txBody>
      </p:sp>
    </p:spTree>
    <p:extLst>
      <p:ext uri="{BB962C8B-B14F-4D97-AF65-F5344CB8AC3E}">
        <p14:creationId xmlns:p14="http://schemas.microsoft.com/office/powerpoint/2010/main" val="275581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EA294-998E-64BE-D320-37C18260F2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853369-68E2-82AD-B16A-C406D1DF61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E4BDF7-5B65-6E69-54DB-82333FE6E2E1}"/>
              </a:ext>
            </a:extLst>
          </p:cNvPr>
          <p:cNvSpPr>
            <a:spLocks noGrp="1"/>
          </p:cNvSpPr>
          <p:nvPr>
            <p:ph type="dt" sz="half" idx="10"/>
          </p:nvPr>
        </p:nvSpPr>
        <p:spPr/>
        <p:txBody>
          <a:bodyPr/>
          <a:lstStyle/>
          <a:p>
            <a:fld id="{088D4864-BC45-413B-B8DE-54E7C356DA41}" type="datetimeFigureOut">
              <a:rPr lang="en-US" smtClean="0"/>
              <a:t>2/3/2025</a:t>
            </a:fld>
            <a:endParaRPr lang="en-US"/>
          </a:p>
        </p:txBody>
      </p:sp>
      <p:sp>
        <p:nvSpPr>
          <p:cNvPr id="5" name="Footer Placeholder 4">
            <a:extLst>
              <a:ext uri="{FF2B5EF4-FFF2-40B4-BE49-F238E27FC236}">
                <a16:creationId xmlns:a16="http://schemas.microsoft.com/office/drawing/2014/main" id="{8943362C-F967-9E4F-A7D3-1F7417443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5E877-175C-ACBE-4A0F-9629A302ABAC}"/>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1296787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F20E-EBF0-2FFB-A38B-F47635A1EA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44BEFE-6B3D-6BDF-240C-603F5FE769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7F12DF-87F4-04C2-5B06-8D060482F24E}"/>
              </a:ext>
            </a:extLst>
          </p:cNvPr>
          <p:cNvSpPr>
            <a:spLocks noGrp="1"/>
          </p:cNvSpPr>
          <p:nvPr>
            <p:ph type="dt" sz="half" idx="10"/>
          </p:nvPr>
        </p:nvSpPr>
        <p:spPr/>
        <p:txBody>
          <a:bodyPr/>
          <a:lstStyle/>
          <a:p>
            <a:fld id="{088D4864-BC45-413B-B8DE-54E7C356DA41}" type="datetimeFigureOut">
              <a:rPr lang="en-US" smtClean="0"/>
              <a:t>2/3/2025</a:t>
            </a:fld>
            <a:endParaRPr lang="en-US"/>
          </a:p>
        </p:txBody>
      </p:sp>
      <p:sp>
        <p:nvSpPr>
          <p:cNvPr id="5" name="Footer Placeholder 4">
            <a:extLst>
              <a:ext uri="{FF2B5EF4-FFF2-40B4-BE49-F238E27FC236}">
                <a16:creationId xmlns:a16="http://schemas.microsoft.com/office/drawing/2014/main" id="{2289C55C-27B6-5D33-D883-254CCA85F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AE789-CA60-4CC2-CBE5-C918029D7A80}"/>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251618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B074E-A881-5448-F02A-0148E90F84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82494B-DDA7-ADD2-B1CF-348B596F2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BA5CC-7451-4914-FB34-616638352F52}"/>
              </a:ext>
            </a:extLst>
          </p:cNvPr>
          <p:cNvSpPr>
            <a:spLocks noGrp="1"/>
          </p:cNvSpPr>
          <p:nvPr>
            <p:ph type="dt" sz="half" idx="10"/>
          </p:nvPr>
        </p:nvSpPr>
        <p:spPr/>
        <p:txBody>
          <a:bodyPr/>
          <a:lstStyle/>
          <a:p>
            <a:fld id="{088D4864-BC45-413B-B8DE-54E7C356DA41}" type="datetimeFigureOut">
              <a:rPr lang="en-US" smtClean="0"/>
              <a:t>2/3/2025</a:t>
            </a:fld>
            <a:endParaRPr lang="en-US"/>
          </a:p>
        </p:txBody>
      </p:sp>
      <p:sp>
        <p:nvSpPr>
          <p:cNvPr id="5" name="Footer Placeholder 4">
            <a:extLst>
              <a:ext uri="{FF2B5EF4-FFF2-40B4-BE49-F238E27FC236}">
                <a16:creationId xmlns:a16="http://schemas.microsoft.com/office/drawing/2014/main" id="{50C96023-C798-01FE-4F01-5352861AB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D11FD-EE69-C09B-7065-1D5B62DD96C2}"/>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3067060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0627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990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334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88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6747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7E83-BF38-08B2-8D4E-1961F1F723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50CC32-5023-1D1A-FB91-4A6566CF1C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BE7D5-4BF0-EBD5-BEE5-A0BA3CF4E634}"/>
              </a:ext>
            </a:extLst>
          </p:cNvPr>
          <p:cNvSpPr>
            <a:spLocks noGrp="1"/>
          </p:cNvSpPr>
          <p:nvPr>
            <p:ph type="dt" sz="half" idx="10"/>
          </p:nvPr>
        </p:nvSpPr>
        <p:spPr/>
        <p:txBody>
          <a:bodyPr/>
          <a:lstStyle/>
          <a:p>
            <a:fld id="{088D4864-BC45-413B-B8DE-54E7C356DA41}" type="datetimeFigureOut">
              <a:rPr lang="en-US" smtClean="0"/>
              <a:t>2/3/2025</a:t>
            </a:fld>
            <a:endParaRPr lang="en-US"/>
          </a:p>
        </p:txBody>
      </p:sp>
      <p:sp>
        <p:nvSpPr>
          <p:cNvPr id="5" name="Footer Placeholder 4">
            <a:extLst>
              <a:ext uri="{FF2B5EF4-FFF2-40B4-BE49-F238E27FC236}">
                <a16:creationId xmlns:a16="http://schemas.microsoft.com/office/drawing/2014/main" id="{1F675465-26ED-8CB0-B5F8-0646AEA0D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E3597-3B58-CFD0-93DE-1C127E54F0AB}"/>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221322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0F15D-B0DD-7BF9-2381-55214925B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EAC19A-524F-150A-C2BD-995959CE0E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01B4FD-C4E9-1B2D-F288-7CADC5F7DA41}"/>
              </a:ext>
            </a:extLst>
          </p:cNvPr>
          <p:cNvSpPr>
            <a:spLocks noGrp="1"/>
          </p:cNvSpPr>
          <p:nvPr>
            <p:ph type="dt" sz="half" idx="10"/>
          </p:nvPr>
        </p:nvSpPr>
        <p:spPr/>
        <p:txBody>
          <a:bodyPr/>
          <a:lstStyle/>
          <a:p>
            <a:fld id="{088D4864-BC45-413B-B8DE-54E7C356DA41}" type="datetimeFigureOut">
              <a:rPr lang="en-US" smtClean="0"/>
              <a:t>2/3/2025</a:t>
            </a:fld>
            <a:endParaRPr lang="en-US"/>
          </a:p>
        </p:txBody>
      </p:sp>
      <p:sp>
        <p:nvSpPr>
          <p:cNvPr id="5" name="Footer Placeholder 4">
            <a:extLst>
              <a:ext uri="{FF2B5EF4-FFF2-40B4-BE49-F238E27FC236}">
                <a16:creationId xmlns:a16="http://schemas.microsoft.com/office/drawing/2014/main" id="{4821EFBB-B8D9-7A7A-1281-9BFC90ADA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3C0CB-A848-1F56-7007-14912436FBC5}"/>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1268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B8A4-249A-BCFD-FE87-F25D23B55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5BC6E-0DEF-B4A7-2886-7830387D0F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AC735B-7BD0-FD5C-EAAB-59DCB6749D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9A95A0-B1CB-169B-1A91-883660F67CD6}"/>
              </a:ext>
            </a:extLst>
          </p:cNvPr>
          <p:cNvSpPr>
            <a:spLocks noGrp="1"/>
          </p:cNvSpPr>
          <p:nvPr>
            <p:ph type="dt" sz="half" idx="10"/>
          </p:nvPr>
        </p:nvSpPr>
        <p:spPr/>
        <p:txBody>
          <a:bodyPr/>
          <a:lstStyle/>
          <a:p>
            <a:fld id="{088D4864-BC45-413B-B8DE-54E7C356DA41}" type="datetimeFigureOut">
              <a:rPr lang="en-US" smtClean="0"/>
              <a:t>2/3/2025</a:t>
            </a:fld>
            <a:endParaRPr lang="en-US"/>
          </a:p>
        </p:txBody>
      </p:sp>
      <p:sp>
        <p:nvSpPr>
          <p:cNvPr id="6" name="Footer Placeholder 5">
            <a:extLst>
              <a:ext uri="{FF2B5EF4-FFF2-40B4-BE49-F238E27FC236}">
                <a16:creationId xmlns:a16="http://schemas.microsoft.com/office/drawing/2014/main" id="{18728991-29B4-1A92-595C-7ADB4D0CC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93EC9-31CD-093D-12CA-A375F61DFC82}"/>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15184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E41C-4352-FA3D-E97A-279F2C188A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17541A-6524-DCD6-2B5D-11AC11C6A6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BE6A8-90A9-FCBE-5FDA-53FA0B12D8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7072CA-E146-93D9-2CE8-7263330332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0535AA-92BF-3917-2A6D-72B67D52E0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7707FD-3F5B-D0D7-F542-B60E20089191}"/>
              </a:ext>
            </a:extLst>
          </p:cNvPr>
          <p:cNvSpPr>
            <a:spLocks noGrp="1"/>
          </p:cNvSpPr>
          <p:nvPr>
            <p:ph type="dt" sz="half" idx="10"/>
          </p:nvPr>
        </p:nvSpPr>
        <p:spPr/>
        <p:txBody>
          <a:bodyPr/>
          <a:lstStyle/>
          <a:p>
            <a:fld id="{088D4864-BC45-413B-B8DE-54E7C356DA41}" type="datetimeFigureOut">
              <a:rPr lang="en-US" smtClean="0"/>
              <a:t>2/3/2025</a:t>
            </a:fld>
            <a:endParaRPr lang="en-US"/>
          </a:p>
        </p:txBody>
      </p:sp>
      <p:sp>
        <p:nvSpPr>
          <p:cNvPr id="8" name="Footer Placeholder 7">
            <a:extLst>
              <a:ext uri="{FF2B5EF4-FFF2-40B4-BE49-F238E27FC236}">
                <a16:creationId xmlns:a16="http://schemas.microsoft.com/office/drawing/2014/main" id="{8C68F169-86D1-3DAD-D686-EC3F0B1179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B237CF-7BEF-C746-CD2F-473A14BD4BD0}"/>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2334590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772F1-CCC1-BE41-7FB3-2CBAFB03AB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BE536F-4CF5-8509-45F7-B7EB6B20E03C}"/>
              </a:ext>
            </a:extLst>
          </p:cNvPr>
          <p:cNvSpPr>
            <a:spLocks noGrp="1"/>
          </p:cNvSpPr>
          <p:nvPr>
            <p:ph type="dt" sz="half" idx="10"/>
          </p:nvPr>
        </p:nvSpPr>
        <p:spPr/>
        <p:txBody>
          <a:bodyPr/>
          <a:lstStyle/>
          <a:p>
            <a:fld id="{088D4864-BC45-413B-B8DE-54E7C356DA41}" type="datetimeFigureOut">
              <a:rPr lang="en-US" smtClean="0"/>
              <a:t>2/3/2025</a:t>
            </a:fld>
            <a:endParaRPr lang="en-US"/>
          </a:p>
        </p:txBody>
      </p:sp>
      <p:sp>
        <p:nvSpPr>
          <p:cNvPr id="4" name="Footer Placeholder 3">
            <a:extLst>
              <a:ext uri="{FF2B5EF4-FFF2-40B4-BE49-F238E27FC236}">
                <a16:creationId xmlns:a16="http://schemas.microsoft.com/office/drawing/2014/main" id="{76054298-4EDB-746D-7938-EC5841A1FE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94B75B-15BC-2882-0FBC-D6D7AE98E4CA}"/>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9791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1739F2-9543-3E19-DE7C-5B5602BECE72}"/>
              </a:ext>
            </a:extLst>
          </p:cNvPr>
          <p:cNvSpPr>
            <a:spLocks noGrp="1"/>
          </p:cNvSpPr>
          <p:nvPr>
            <p:ph type="dt" sz="half" idx="10"/>
          </p:nvPr>
        </p:nvSpPr>
        <p:spPr/>
        <p:txBody>
          <a:bodyPr/>
          <a:lstStyle/>
          <a:p>
            <a:fld id="{088D4864-BC45-413B-B8DE-54E7C356DA41}" type="datetimeFigureOut">
              <a:rPr lang="en-US" smtClean="0"/>
              <a:t>2/3/2025</a:t>
            </a:fld>
            <a:endParaRPr lang="en-US"/>
          </a:p>
        </p:txBody>
      </p:sp>
      <p:sp>
        <p:nvSpPr>
          <p:cNvPr id="3" name="Footer Placeholder 2">
            <a:extLst>
              <a:ext uri="{FF2B5EF4-FFF2-40B4-BE49-F238E27FC236}">
                <a16:creationId xmlns:a16="http://schemas.microsoft.com/office/drawing/2014/main" id="{FA4707C9-D529-A2B2-365F-0584DFD216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5C124A-B099-7AE1-96F9-B6FE4DE107FA}"/>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134111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8513-874C-4D73-68B2-F9B458C19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41A8C9-8550-CDF4-3F2A-EA0C70C2D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DF94D-595E-81BE-BF2F-2B23F9C54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A5ADDF-ECF3-F3F0-9B57-FE1B9DA1B6C0}"/>
              </a:ext>
            </a:extLst>
          </p:cNvPr>
          <p:cNvSpPr>
            <a:spLocks noGrp="1"/>
          </p:cNvSpPr>
          <p:nvPr>
            <p:ph type="dt" sz="half" idx="10"/>
          </p:nvPr>
        </p:nvSpPr>
        <p:spPr/>
        <p:txBody>
          <a:bodyPr/>
          <a:lstStyle/>
          <a:p>
            <a:fld id="{088D4864-BC45-413B-B8DE-54E7C356DA41}" type="datetimeFigureOut">
              <a:rPr lang="en-US" smtClean="0"/>
              <a:t>2/3/2025</a:t>
            </a:fld>
            <a:endParaRPr lang="en-US"/>
          </a:p>
        </p:txBody>
      </p:sp>
      <p:sp>
        <p:nvSpPr>
          <p:cNvPr id="6" name="Footer Placeholder 5">
            <a:extLst>
              <a:ext uri="{FF2B5EF4-FFF2-40B4-BE49-F238E27FC236}">
                <a16:creationId xmlns:a16="http://schemas.microsoft.com/office/drawing/2014/main" id="{510A0CDB-48C5-2878-03B8-36A69C89C2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C9628D-4C81-FC90-7D3E-E357AE2A4488}"/>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1922376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BE393-02A0-EF93-D8E2-622C753DA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349511-2E71-D45E-4120-949B7B11ED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874B23-6049-0058-6A8D-F7DDDADBF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F6D2D4-7159-DC72-9BC5-86F3FF4CD7D2}"/>
              </a:ext>
            </a:extLst>
          </p:cNvPr>
          <p:cNvSpPr>
            <a:spLocks noGrp="1"/>
          </p:cNvSpPr>
          <p:nvPr>
            <p:ph type="dt" sz="half" idx="10"/>
          </p:nvPr>
        </p:nvSpPr>
        <p:spPr/>
        <p:txBody>
          <a:bodyPr/>
          <a:lstStyle/>
          <a:p>
            <a:fld id="{088D4864-BC45-413B-B8DE-54E7C356DA41}" type="datetimeFigureOut">
              <a:rPr lang="en-US" smtClean="0"/>
              <a:t>2/3/2025</a:t>
            </a:fld>
            <a:endParaRPr lang="en-US"/>
          </a:p>
        </p:txBody>
      </p:sp>
      <p:sp>
        <p:nvSpPr>
          <p:cNvPr id="6" name="Footer Placeholder 5">
            <a:extLst>
              <a:ext uri="{FF2B5EF4-FFF2-40B4-BE49-F238E27FC236}">
                <a16:creationId xmlns:a16="http://schemas.microsoft.com/office/drawing/2014/main" id="{595907D9-DEB1-E3EB-E17D-0F6FF8450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20FA9-C982-B7F1-F7A8-341C02BF0F7B}"/>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351008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61FBA500-7082-860D-82A1-05121099A08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4CF4A1A8-4F50-ACF9-319D-4EA0747F2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86A0-6FCF-B945-5EC3-13C3D5E666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EED14-EA38-53FA-B266-9125AA16FC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D4864-BC45-413B-B8DE-54E7C356DA41}" type="datetimeFigureOut">
              <a:rPr lang="en-US" smtClean="0"/>
              <a:t>2/3/2025</a:t>
            </a:fld>
            <a:endParaRPr lang="en-US"/>
          </a:p>
        </p:txBody>
      </p:sp>
      <p:sp>
        <p:nvSpPr>
          <p:cNvPr id="5" name="Footer Placeholder 4">
            <a:extLst>
              <a:ext uri="{FF2B5EF4-FFF2-40B4-BE49-F238E27FC236}">
                <a16:creationId xmlns:a16="http://schemas.microsoft.com/office/drawing/2014/main" id="{E3857BB5-4E09-A983-5140-98D6945737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F1DA9-3571-3CF9-EBF2-0A4E2315B0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C8D3-6813-471B-850D-0E43FDEA06B0}" type="slidenum">
              <a:rPr lang="en-US" smtClean="0"/>
              <a:t>‹#›</a:t>
            </a:fld>
            <a:endParaRPr lang="en-US"/>
          </a:p>
        </p:txBody>
      </p:sp>
    </p:spTree>
    <p:extLst>
      <p:ext uri="{BB962C8B-B14F-4D97-AF65-F5344CB8AC3E}">
        <p14:creationId xmlns:p14="http://schemas.microsoft.com/office/powerpoint/2010/main" val="6602417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02" r:id="rId13"/>
    <p:sldLayoutId id="2147483703" r:id="rId14"/>
    <p:sldLayoutId id="2147483704" r:id="rId15"/>
    <p:sldLayoutId id="214748370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chart" Target="../charts/chart2.xml"/><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chart" Target="../charts/chart5.xml"/><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chart" Target="../charts/chart6.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svg"/><Relationship Id="rId15" Type="http://schemas.openxmlformats.org/officeDocument/2006/relationships/image" Target="../media/image33.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chart" Target="../charts/chart7.xml"/><Relationship Id="rId5" Type="http://schemas.openxmlformats.org/officeDocument/2006/relationships/image" Target="../media/image23.sv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chart" Target="../charts/chart8.xml"/><Relationship Id="rId5" Type="http://schemas.openxmlformats.org/officeDocument/2006/relationships/image" Target="../media/image23.sv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sv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4.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10.png"/><Relationship Id="rId5" Type="http://schemas.openxmlformats.org/officeDocument/2006/relationships/image" Target="../media/image15.png"/><Relationship Id="rId10" Type="http://schemas.openxmlformats.org/officeDocument/2006/relationships/image" Target="../media/image9.svg"/><Relationship Id="rId4" Type="http://schemas.openxmlformats.org/officeDocument/2006/relationships/image" Target="../media/image14.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37.png"/><Relationship Id="rId5" Type="http://schemas.openxmlformats.org/officeDocument/2006/relationships/image" Target="../media/image15.png"/><Relationship Id="rId10" Type="http://schemas.openxmlformats.org/officeDocument/2006/relationships/image" Target="../media/image36.png"/><Relationship Id="rId4" Type="http://schemas.openxmlformats.org/officeDocument/2006/relationships/image" Target="../media/image14.pn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7669B6-E00A-485D-983C-AF726093AC57}"/>
              </a:ext>
            </a:extLst>
          </p:cNvPr>
          <p:cNvPicPr>
            <a:picLocks noChangeAspect="1"/>
          </p:cNvPicPr>
          <p:nvPr/>
        </p:nvPicPr>
        <p:blipFill>
          <a:blip r:embed="rId3"/>
          <a:stretch>
            <a:fillRect/>
          </a:stretch>
        </p:blipFill>
        <p:spPr>
          <a:xfrm>
            <a:off x="0" y="0"/>
            <a:ext cx="12192000" cy="6858000"/>
          </a:xfrm>
          <a:prstGeom prst="rect">
            <a:avLst/>
          </a:prstGeom>
        </p:spPr>
      </p:pic>
      <p:sp>
        <p:nvSpPr>
          <p:cNvPr id="16" name="Isosceles Triangle 15">
            <a:extLst>
              <a:ext uri="{FF2B5EF4-FFF2-40B4-BE49-F238E27FC236}">
                <a16:creationId xmlns:a16="http://schemas.microsoft.com/office/drawing/2014/main" id="{0D2382E2-A124-4D4A-AF15-D20F5B0C2CDC}"/>
              </a:ext>
            </a:extLst>
          </p:cNvPr>
          <p:cNvSpPr/>
          <p:nvPr/>
        </p:nvSpPr>
        <p:spPr>
          <a:xfrm rot="1713007">
            <a:off x="38040" y="124648"/>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2CF9BBB-03E0-4508-BCB1-9F252909B32A}"/>
              </a:ext>
            </a:extLst>
          </p:cNvPr>
          <p:cNvSpPr/>
          <p:nvPr/>
        </p:nvSpPr>
        <p:spPr>
          <a:xfrm>
            <a:off x="5189241" y="658030"/>
            <a:ext cx="1977006" cy="5325531"/>
          </a:xfrm>
          <a:custGeom>
            <a:avLst/>
            <a:gdLst>
              <a:gd name="connsiteX0" fmla="*/ 0 w 1977006"/>
              <a:gd name="connsiteY0" fmla="*/ 7160512 h 7160512"/>
              <a:gd name="connsiteX1" fmla="*/ 988503 w 1977006"/>
              <a:gd name="connsiteY1" fmla="*/ 0 h 7160512"/>
              <a:gd name="connsiteX2" fmla="*/ 1977006 w 1977006"/>
              <a:gd name="connsiteY2" fmla="*/ 7160512 h 7160512"/>
              <a:gd name="connsiteX3" fmla="*/ 0 w 1977006"/>
              <a:gd name="connsiteY3" fmla="*/ 7160512 h 7160512"/>
              <a:gd name="connsiteX0" fmla="*/ 0 w 1977006"/>
              <a:gd name="connsiteY0" fmla="*/ 5320423 h 5320423"/>
              <a:gd name="connsiteX1" fmla="*/ 819170 w 1977006"/>
              <a:gd name="connsiteY1" fmla="*/ 0 h 5320423"/>
              <a:gd name="connsiteX2" fmla="*/ 1977006 w 1977006"/>
              <a:gd name="connsiteY2" fmla="*/ 5320423 h 5320423"/>
              <a:gd name="connsiteX3" fmla="*/ 0 w 1977006"/>
              <a:gd name="connsiteY3" fmla="*/ 5320423 h 5320423"/>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06" h="5325531">
                <a:moveTo>
                  <a:pt x="0" y="5325531"/>
                </a:moveTo>
                <a:lnTo>
                  <a:pt x="819170" y="5108"/>
                </a:lnTo>
                <a:cubicBezTo>
                  <a:pt x="847150" y="146780"/>
                  <a:pt x="1067042" y="-95371"/>
                  <a:pt x="1095022" y="46301"/>
                </a:cubicBezTo>
                <a:lnTo>
                  <a:pt x="1977006" y="5325531"/>
                </a:lnTo>
                <a:lnTo>
                  <a:pt x="0" y="5325531"/>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descr="A picture containing night sky&#10;&#10;Description automatically generated">
            <a:extLst>
              <a:ext uri="{FF2B5EF4-FFF2-40B4-BE49-F238E27FC236}">
                <a16:creationId xmlns:a16="http://schemas.microsoft.com/office/drawing/2014/main" id="{341FBC51-3941-4C05-BE64-14FED5BE1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65" r="46974" b="42467"/>
          <a:stretch/>
        </p:blipFill>
        <p:spPr>
          <a:xfrm>
            <a:off x="5863734" y="205588"/>
            <a:ext cx="590158" cy="694431"/>
          </a:xfrm>
          <a:prstGeom prst="rect">
            <a:avLst/>
          </a:prstGeom>
        </p:spPr>
      </p:pic>
      <p:sp>
        <p:nvSpPr>
          <p:cNvPr id="23" name="Isosceles Triangle 22">
            <a:extLst>
              <a:ext uri="{FF2B5EF4-FFF2-40B4-BE49-F238E27FC236}">
                <a16:creationId xmlns:a16="http://schemas.microsoft.com/office/drawing/2014/main" id="{9DC0A078-CB26-4CFF-826C-FC447666AB95}"/>
              </a:ext>
            </a:extLst>
          </p:cNvPr>
          <p:cNvSpPr/>
          <p:nvPr/>
        </p:nvSpPr>
        <p:spPr>
          <a:xfrm rot="1097091">
            <a:off x="7946380" y="704380"/>
            <a:ext cx="1826472" cy="5580780"/>
          </a:xfrm>
          <a:custGeom>
            <a:avLst/>
            <a:gdLst>
              <a:gd name="connsiteX0" fmla="*/ 0 w 1826472"/>
              <a:gd name="connsiteY0" fmla="*/ 6642758 h 6642758"/>
              <a:gd name="connsiteX1" fmla="*/ 402463 w 1826472"/>
              <a:gd name="connsiteY1" fmla="*/ 0 h 6642758"/>
              <a:gd name="connsiteX2" fmla="*/ 1826472 w 1826472"/>
              <a:gd name="connsiteY2" fmla="*/ 6642758 h 6642758"/>
              <a:gd name="connsiteX3" fmla="*/ 0 w 1826472"/>
              <a:gd name="connsiteY3" fmla="*/ 6642758 h 6642758"/>
              <a:gd name="connsiteX0" fmla="*/ 0 w 1826472"/>
              <a:gd name="connsiteY0" fmla="*/ 5536198 h 5536198"/>
              <a:gd name="connsiteX1" fmla="*/ 363864 w 1826472"/>
              <a:gd name="connsiteY1" fmla="*/ 0 h 5536198"/>
              <a:gd name="connsiteX2" fmla="*/ 1826472 w 1826472"/>
              <a:gd name="connsiteY2" fmla="*/ 5536198 h 5536198"/>
              <a:gd name="connsiteX3" fmla="*/ 0 w 1826472"/>
              <a:gd name="connsiteY3" fmla="*/ 5536198 h 5536198"/>
              <a:gd name="connsiteX0" fmla="*/ 0 w 1826472"/>
              <a:gd name="connsiteY0" fmla="*/ 5580780 h 5580780"/>
              <a:gd name="connsiteX1" fmla="*/ 363864 w 1826472"/>
              <a:gd name="connsiteY1" fmla="*/ 44582 h 5580780"/>
              <a:gd name="connsiteX2" fmla="*/ 624125 w 1826472"/>
              <a:gd name="connsiteY2" fmla="*/ 26087 h 5580780"/>
              <a:gd name="connsiteX3" fmla="*/ 1826472 w 1826472"/>
              <a:gd name="connsiteY3" fmla="*/ 5580780 h 5580780"/>
              <a:gd name="connsiteX4" fmla="*/ 0 w 1826472"/>
              <a:gd name="connsiteY4" fmla="*/ 5580780 h 558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72" h="5580780">
                <a:moveTo>
                  <a:pt x="0" y="5580780"/>
                </a:moveTo>
                <a:lnTo>
                  <a:pt x="363864" y="44582"/>
                </a:lnTo>
                <a:cubicBezTo>
                  <a:pt x="389659" y="141784"/>
                  <a:pt x="598330" y="-71115"/>
                  <a:pt x="624125" y="26087"/>
                </a:cubicBezTo>
                <a:lnTo>
                  <a:pt x="1826472" y="5580780"/>
                </a:lnTo>
                <a:lnTo>
                  <a:pt x="0" y="5580780"/>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15">
            <a:extLst>
              <a:ext uri="{FF2B5EF4-FFF2-40B4-BE49-F238E27FC236}">
                <a16:creationId xmlns:a16="http://schemas.microsoft.com/office/drawing/2014/main" id="{C8558611-4986-4B11-88EF-7B7004489C9A}"/>
              </a:ext>
            </a:extLst>
          </p:cNvPr>
          <p:cNvSpPr/>
          <p:nvPr/>
        </p:nvSpPr>
        <p:spPr>
          <a:xfrm rot="20269675">
            <a:off x="1406185" y="221293"/>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night sky&#10;&#10;Description automatically generated">
            <a:extLst>
              <a:ext uri="{FF2B5EF4-FFF2-40B4-BE49-F238E27FC236}">
                <a16:creationId xmlns:a16="http://schemas.microsoft.com/office/drawing/2014/main" id="{3E220550-7AC0-450A-9369-A34169E05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1" r="85073" b="28343"/>
          <a:stretch/>
        </p:blipFill>
        <p:spPr>
          <a:xfrm rot="593221">
            <a:off x="2359377" y="87253"/>
            <a:ext cx="904299" cy="864901"/>
          </a:xfrm>
          <a:prstGeom prst="rect">
            <a:avLst/>
          </a:prstGeom>
        </p:spPr>
      </p:pic>
      <p:sp>
        <p:nvSpPr>
          <p:cNvPr id="32" name="Isosceles Triangle 15">
            <a:extLst>
              <a:ext uri="{FF2B5EF4-FFF2-40B4-BE49-F238E27FC236}">
                <a16:creationId xmlns:a16="http://schemas.microsoft.com/office/drawing/2014/main" id="{6FA9906F-1BBD-433E-953B-590F83E2105B}"/>
              </a:ext>
            </a:extLst>
          </p:cNvPr>
          <p:cNvSpPr/>
          <p:nvPr/>
        </p:nvSpPr>
        <p:spPr>
          <a:xfrm rot="19383673">
            <a:off x="9627832" y="328000"/>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picture containing night sky&#10;&#10;Description automatically generated">
            <a:extLst>
              <a:ext uri="{FF2B5EF4-FFF2-40B4-BE49-F238E27FC236}">
                <a16:creationId xmlns:a16="http://schemas.microsoft.com/office/drawing/2014/main" id="{E1BB11EA-7A48-448B-BB94-4F29F45A8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747" r="11193"/>
          <a:stretch/>
        </p:blipFill>
        <p:spPr>
          <a:xfrm>
            <a:off x="9091812" y="195150"/>
            <a:ext cx="428978" cy="1207010"/>
          </a:xfrm>
          <a:prstGeom prst="rect">
            <a:avLst/>
          </a:prstGeom>
        </p:spPr>
      </p:pic>
      <p:pic>
        <p:nvPicPr>
          <p:cNvPr id="5" name="Picture 4">
            <a:extLst>
              <a:ext uri="{FF2B5EF4-FFF2-40B4-BE49-F238E27FC236}">
                <a16:creationId xmlns:a16="http://schemas.microsoft.com/office/drawing/2014/main" id="{78DE80A2-2996-4CA9-8411-2B9EA8BEDB0A}"/>
              </a:ext>
            </a:extLst>
          </p:cNvPr>
          <p:cNvPicPr>
            <a:picLocks noChangeAspect="1"/>
          </p:cNvPicPr>
          <p:nvPr/>
        </p:nvPicPr>
        <p:blipFill>
          <a:blip r:embed="rId5"/>
          <a:stretch>
            <a:fillRect/>
          </a:stretch>
        </p:blipFill>
        <p:spPr>
          <a:xfrm>
            <a:off x="3100189" y="908499"/>
            <a:ext cx="4986960" cy="1012024"/>
          </a:xfrm>
          <a:prstGeom prst="rect">
            <a:avLst/>
          </a:prstGeom>
        </p:spPr>
      </p:pic>
      <p:pic>
        <p:nvPicPr>
          <p:cNvPr id="8" name="Picture 7">
            <a:extLst>
              <a:ext uri="{FF2B5EF4-FFF2-40B4-BE49-F238E27FC236}">
                <a16:creationId xmlns:a16="http://schemas.microsoft.com/office/drawing/2014/main" id="{8F5A2F68-C632-11CD-138D-C0632D0E8714}"/>
              </a:ext>
            </a:extLst>
          </p:cNvPr>
          <p:cNvPicPr>
            <a:picLocks noChangeAspect="1"/>
          </p:cNvPicPr>
          <p:nvPr/>
        </p:nvPicPr>
        <p:blipFill>
          <a:blip r:embed="rId6"/>
          <a:stretch>
            <a:fillRect/>
          </a:stretch>
        </p:blipFill>
        <p:spPr>
          <a:xfrm>
            <a:off x="943679" y="2055701"/>
            <a:ext cx="10114141" cy="404199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24560"/>
            <a:ext cx="11575192" cy="5567681"/>
            <a:chOff x="639096" y="954378"/>
            <a:chExt cx="10913807" cy="4880366"/>
          </a:xfrm>
        </p:grpSpPr>
        <p:sp>
          <p:nvSpPr>
            <p:cNvPr id="202" name="Rectangle 201">
              <a:extLst>
                <a:ext uri="{FF2B5EF4-FFF2-40B4-BE49-F238E27FC236}">
                  <a16:creationId xmlns:a16="http://schemas.microsoft.com/office/drawing/2014/main" id="{B260C82C-3B0E-4F32-B5EC-78378105BFC4}"/>
                </a:ext>
              </a:extLst>
            </p:cNvPr>
            <p:cNvSpPr/>
            <p:nvPr/>
          </p:nvSpPr>
          <p:spPr>
            <a:xfrm>
              <a:off x="639096" y="954378"/>
              <a:ext cx="10913807" cy="48803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487680" y="1056178"/>
            <a:ext cx="11236960" cy="1615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F9C275CE-9696-FFE8-C647-06E37A3AE88E}"/>
              </a:ext>
            </a:extLst>
          </p:cNvPr>
          <p:cNvCxnSpPr>
            <a:cxnSpLocks/>
          </p:cNvCxnSpPr>
          <p:nvPr/>
        </p:nvCxnSpPr>
        <p:spPr>
          <a:xfrm>
            <a:off x="1818640" y="20624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8812750-9F2F-A9AE-CD3C-01A07A43E110}"/>
              </a:ext>
            </a:extLst>
          </p:cNvPr>
          <p:cNvSpPr/>
          <p:nvPr/>
        </p:nvSpPr>
        <p:spPr>
          <a:xfrm>
            <a:off x="619760" y="2357120"/>
            <a:ext cx="4409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Cái gì che kín bầu trời?</a:t>
            </a:r>
            <a:endParaRPr lang="en-US" sz="28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19B439E-2278-7C81-BC7D-7E93C2EFB720}"/>
              </a:ext>
            </a:extLst>
          </p:cNvPr>
          <p:cNvSpPr txBox="1"/>
          <p:nvPr/>
        </p:nvSpPr>
        <p:spPr>
          <a:xfrm>
            <a:off x="436880" y="3156635"/>
            <a:ext cx="9448800" cy="954107"/>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id="{81E741FC-4986-6E88-C01A-399BB070C58C}"/>
              </a:ext>
            </a:extLst>
          </p:cNvPr>
          <p:cNvSpPr txBox="1"/>
          <p:nvPr/>
        </p:nvSpPr>
        <p:spPr>
          <a:xfrm>
            <a:off x="416560" y="4629835"/>
            <a:ext cx="8869680" cy="523220"/>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12" name="Straight Connector 11">
            <a:extLst>
              <a:ext uri="{FF2B5EF4-FFF2-40B4-BE49-F238E27FC236}">
                <a16:creationId xmlns:a16="http://schemas.microsoft.com/office/drawing/2014/main" id="{84B68B06-1C23-758C-2AD7-0F5ABEF059F0}"/>
              </a:ext>
            </a:extLst>
          </p:cNvPr>
          <p:cNvCxnSpPr>
            <a:cxnSpLocks/>
          </p:cNvCxnSpPr>
          <p:nvPr/>
        </p:nvCxnSpPr>
        <p:spPr>
          <a:xfrm>
            <a:off x="2905760" y="352552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313E39E-3375-BD5F-4AFF-BFDE33069193}"/>
              </a:ext>
            </a:extLst>
          </p:cNvPr>
          <p:cNvSpPr/>
          <p:nvPr/>
        </p:nvSpPr>
        <p:spPr>
          <a:xfrm>
            <a:off x="701040" y="3850640"/>
            <a:ext cx="5090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Cái gì hiện ra trước mắt tôi?</a:t>
            </a:r>
            <a:endParaRPr lang="en-US" sz="2800" b="1"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15B75593-A938-2283-2689-F545F5A46ED3}"/>
              </a:ext>
            </a:extLst>
          </p:cNvPr>
          <p:cNvCxnSpPr>
            <a:cxnSpLocks/>
          </p:cNvCxnSpPr>
          <p:nvPr/>
        </p:nvCxnSpPr>
        <p:spPr>
          <a:xfrm>
            <a:off x="2001520" y="50596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9852FD83-C965-4961-E306-7170FEF83A72}"/>
              </a:ext>
            </a:extLst>
          </p:cNvPr>
          <p:cNvSpPr/>
          <p:nvPr/>
        </p:nvSpPr>
        <p:spPr>
          <a:xfrm>
            <a:off x="802640" y="5354320"/>
            <a:ext cx="5344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Ai đang đứng gác trước cổng?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86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600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algn="just" defTabSz="457200">
              <a:defRPr/>
            </a:pP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Khi tìm chủ ngữ là người, vật, hiện tượng...chúng ta đặt câu hỏi </a:t>
            </a:r>
            <a:r>
              <a:rPr lang="vi-VN" sz="4400" b="1" dirty="0">
                <a:solidFill>
                  <a:srgbClr val="002060"/>
                </a:solidFill>
                <a:latin typeface="Cambria" panose="02040503050406030204" pitchFamily="18" charset="0"/>
                <a:ea typeface="Cambria" panose="02040503050406030204" pitchFamily="18" charset="0"/>
                <a:cs typeface="Arial" panose="020B0604020202020204" pitchFamily="34" charset="0"/>
              </a:rPr>
              <a:t>(ai, cái gì, con gì)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và khi viết câu hỏi cuối câu phải có dấu chấm hỏi.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2351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7"/>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8"/>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2123658"/>
          </a:xfrm>
          <a:prstGeom prst="rect">
            <a:avLst/>
          </a:prstGeom>
          <a:noFill/>
        </p:spPr>
        <p:txBody>
          <a:bodyPr wrap="square" rtlCol="0">
            <a:spAutoFit/>
          </a:bodyPr>
          <a:lstStyle/>
          <a:p>
            <a:pPr lvl="0" defTabSz="457200">
              <a:defRPr/>
            </a:pPr>
            <a:r>
              <a:rPr lang="vi-VN" sz="3300" b="1" dirty="0">
                <a:solidFill>
                  <a:srgbClr val="002060"/>
                </a:solidFill>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a. Chủ ngữ là danh từ chỉ người.</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b. Chủ ngữ là danh từ chỉ vật.</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87950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147882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Chủ ngữ là danh từ chỉ người.</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10032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Cô bé đang cho đàn gà ăn.</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5425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Em bé đang cho gà ăn thóc.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067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Chủ ngữ là danh từ chỉ vật.</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Những con gà đang ăn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60553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Đàn gà đang chăm chỉ mổ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07382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995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Ông mặt trời đang tỏa ánh nắng chói chang.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99440" y="4389120"/>
            <a:ext cx="5455920" cy="1087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Mặt trời đang tỏa những tia nắng ấm áp.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1949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3" name="Picture 2">
            <a:extLst>
              <a:ext uri="{FF2B5EF4-FFF2-40B4-BE49-F238E27FC236}">
                <a16:creationId xmlns:a16="http://schemas.microsoft.com/office/drawing/2014/main" id="{4ADADBFD-BDA4-C17B-57BA-BEF43082BC70}"/>
              </a:ext>
            </a:extLst>
          </p:cNvPr>
          <p:cNvPicPr>
            <a:picLocks noChangeAspect="1"/>
          </p:cNvPicPr>
          <p:nvPr/>
        </p:nvPicPr>
        <p:blipFill>
          <a:blip r:embed="rId15"/>
          <a:stretch>
            <a:fillRect/>
          </a:stretch>
        </p:blipFill>
        <p:spPr>
          <a:xfrm>
            <a:off x="2350815" y="1075735"/>
            <a:ext cx="4828450" cy="4828450"/>
          </a:xfrm>
          <a:prstGeom prst="rect">
            <a:avLst/>
          </a:prstGeom>
        </p:spPr>
      </p:pic>
    </p:spTree>
    <p:extLst>
      <p:ext uri="{BB962C8B-B14F-4D97-AF65-F5344CB8AC3E}">
        <p14:creationId xmlns:p14="http://schemas.microsoft.com/office/powerpoint/2010/main" val="2079629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754888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a:solidFill>
                  <a:prstClr val="black"/>
                </a:solidFill>
                <a:latin typeface="Cambria" panose="02040503050406030204" pitchFamily="18" charset="0"/>
                <a:ea typeface="Cambria" panose="02040503050406030204" pitchFamily="18" charset="0"/>
              </a:rPr>
              <a:t>Nêu tác dụng chủ ngữ. Chủ ngữ trả lời cho câu hỏi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4CC4A984-6891-91F0-2B43-15B8D50951E6}"/>
              </a:ext>
            </a:extLst>
          </p:cNvPr>
          <p:cNvSpPr/>
          <p:nvPr/>
        </p:nvSpPr>
        <p:spPr>
          <a:xfrm>
            <a:off x="4836160" y="3373120"/>
            <a:ext cx="700024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000000"/>
                </a:solidFill>
                <a:latin typeface="Cambria" panose="02040503050406030204" pitchFamily="18" charset="0"/>
                <a:ea typeface="Cambria" panose="02040503050406030204" pitchFamily="18" charset="0"/>
              </a:rPr>
              <a:t>Chủ ngữ là một trong hai thành phần chính của câu </a:t>
            </a:r>
            <a:r>
              <a:rPr lang="vi-VN" sz="3200" dirty="0">
                <a:latin typeface="Cambria" panose="02040503050406030204" pitchFamily="18" charset="0"/>
                <a:ea typeface="Cambria" panose="02040503050406030204" pitchFamily="18" charset="0"/>
              </a:rPr>
              <a:t>thể hiện con người, động vật, đồ vật, sự kiện</a:t>
            </a:r>
            <a:r>
              <a:rPr lang="vi-VN" sz="3200" dirty="0">
                <a:solidFill>
                  <a:srgbClr val="000000"/>
                </a:solidFill>
                <a:latin typeface="Cambria" panose="02040503050406030204" pitchFamily="18" charset="0"/>
                <a:ea typeface="Cambria" panose="02040503050406030204" pitchFamily="18" charset="0"/>
              </a:rPr>
              <a:t>… Chủ ngữ thường trả lời cho các câu hỏi </a:t>
            </a:r>
            <a:r>
              <a:rPr lang="vi-VN" sz="3200" i="1" dirty="0">
                <a:solidFill>
                  <a:srgbClr val="000000"/>
                </a:solidFill>
                <a:latin typeface="Cambria" panose="02040503050406030204" pitchFamily="18" charset="0"/>
                <a:ea typeface="Cambria" panose="02040503050406030204" pitchFamily="18" charset="0"/>
              </a:rPr>
              <a:t>Ai? Cái gì? Con gì? Việc gì?</a:t>
            </a:r>
            <a:r>
              <a:rPr lang="vi-VN" sz="3200" b="1" i="1" dirty="0">
                <a:solidFill>
                  <a:srgbClr val="333333"/>
                </a:solidFill>
                <a:latin typeface="Cambria" panose="02040503050406030204" pitchFamily="18" charset="0"/>
                <a:ea typeface="Cambria" panose="02040503050406030204" pitchFamily="18" charset="0"/>
              </a:rPr>
              <a:t> </a:t>
            </a:r>
            <a:r>
              <a:rPr lang="vi-VN" sz="3200" i="1" dirty="0">
                <a:solidFill>
                  <a:srgbClr val="444444"/>
                </a:solidFill>
                <a:latin typeface="Cambria" panose="02040503050406030204" pitchFamily="18" charset="0"/>
                <a:ea typeface="Cambria" panose="02040503050406030204" pitchFamily="18" charset="0"/>
              </a:rPr>
              <a:t>Sự vật gì?</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6536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840232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hãu</a:t>
            </a:r>
            <a:r>
              <a:rPr lang="en-US" sz="4000" b="1" dirty="0">
                <a:solidFill>
                  <a:prstClr val="black"/>
                </a:solidFill>
                <a:latin typeface="Cambria" panose="02040503050406030204" pitchFamily="18" charset="0"/>
                <a:ea typeface="Cambria" panose="02040503050406030204" pitchFamily="18" charset="0"/>
              </a:rPr>
              <a:t> đ</a:t>
            </a:r>
            <a:r>
              <a:rPr lang="vi-VN" sz="4000" b="1" dirty="0">
                <a:solidFill>
                  <a:prstClr val="black"/>
                </a:solidFill>
                <a:latin typeface="Cambria" panose="02040503050406030204" pitchFamily="18" charset="0"/>
                <a:ea typeface="Cambria" panose="02040503050406030204" pitchFamily="18" charset="0"/>
              </a:rPr>
              <a:t>ặt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vi-VN" sz="4000" b="1" dirty="0">
                <a:solidFill>
                  <a:prstClr val="black"/>
                </a:solidFill>
                <a:latin typeface="Cambria" panose="02040503050406030204" pitchFamily="18" charset="0"/>
                <a:ea typeface="Cambria" panose="02040503050406030204" pitchFamily="18" charset="0"/>
              </a:rPr>
              <a:t> có chủ ngữ chỉ người, vật, hiện tượng tự nhiên.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5726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4" name="Picture 3">
            <a:extLst>
              <a:ext uri="{FF2B5EF4-FFF2-40B4-BE49-F238E27FC236}">
                <a16:creationId xmlns:a16="http://schemas.microsoft.com/office/drawing/2014/main" id="{888C9D38-A009-9BDA-BC09-6ABA3A578DDC}"/>
              </a:ext>
            </a:extLst>
          </p:cNvPr>
          <p:cNvPicPr>
            <a:picLocks noChangeAspect="1"/>
          </p:cNvPicPr>
          <p:nvPr/>
        </p:nvPicPr>
        <p:blipFill>
          <a:blip r:embed="rId15"/>
          <a:stretch>
            <a:fillRect/>
          </a:stretch>
        </p:blipFill>
        <p:spPr>
          <a:xfrm>
            <a:off x="1732020" y="1157015"/>
            <a:ext cx="6005080" cy="48284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grpSp>
        <p:nvGrpSpPr>
          <p:cNvPr id="35" name="组合 34"/>
          <p:cNvGrpSpPr/>
          <p:nvPr/>
        </p:nvGrpSpPr>
        <p:grpSpPr>
          <a:xfrm>
            <a:off x="-418186" y="-385991"/>
            <a:ext cx="12814300" cy="7835265"/>
            <a:chOff x="-613" y="-602"/>
            <a:chExt cx="20180" cy="12339"/>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29" name="图片 28" descr="橡皮"/>
              <p:cNvPicPr>
                <a:picLocks noChangeAspect="1"/>
              </p:cNvPicPr>
              <p:nvPr/>
            </p:nvPicPr>
            <p:blipFill>
              <a:blip r:embed="rId3"/>
              <a:stretch>
                <a:fillRect/>
              </a:stretch>
            </p:blipFill>
            <p:spPr>
              <a:xfrm>
                <a:off x="16238" y="6200"/>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grpSp>
        <p:nvGrpSpPr>
          <p:cNvPr id="65" name="组合 64"/>
          <p:cNvGrpSpPr/>
          <p:nvPr/>
        </p:nvGrpSpPr>
        <p:grpSpPr>
          <a:xfrm>
            <a:off x="1111529" y="272187"/>
            <a:ext cx="9754870" cy="6375400"/>
            <a:chOff x="1556" y="392"/>
            <a:chExt cx="15362" cy="10040"/>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11" cstate="screen">
                <a:extLst>
                  <a:ext uri="{96DAC541-7B7A-43D3-8B79-37D633B846F1}">
                    <asvg:svgBlip xmlns:asvg="http://schemas.microsoft.com/office/drawing/2016/SVG/main" r:embed="rId12"/>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11" cstate="screen">
                <a:extLst>
                  <a:ext uri="{96DAC541-7B7A-43D3-8B79-37D633B846F1}">
                    <asvg:svgBlip xmlns:asvg="http://schemas.microsoft.com/office/drawing/2016/SVG/main" r:embed="rId12"/>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5347" y="8891"/>
              <a:ext cx="1245" cy="1541"/>
            </a:xfrm>
            <a:prstGeom prst="rect">
              <a:avLst/>
            </a:prstGeom>
          </p:spPr>
        </p:pic>
      </p:grpSp>
      <p:cxnSp>
        <p:nvCxnSpPr>
          <p:cNvPr id="54" name="直接连接符 53"/>
          <p:cNvCxnSpPr>
            <a:cxnSpLocks/>
          </p:cNvCxnSpPr>
          <p:nvPr/>
        </p:nvCxnSpPr>
        <p:spPr>
          <a:xfrm>
            <a:off x="6187719" y="2899892"/>
            <a:ext cx="0" cy="192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995314" y="2708122"/>
            <a:ext cx="384175" cy="384175"/>
          </a:xfrm>
          <a:prstGeom prst="ellipse">
            <a:avLst/>
          </a:prstGeom>
          <a:solidFill>
            <a:srgbClr val="FFBE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文本框 20"/>
          <p:cNvSpPr txBox="1"/>
          <p:nvPr/>
        </p:nvSpPr>
        <p:spPr>
          <a:xfrm flipH="1">
            <a:off x="2568124" y="2556134"/>
            <a:ext cx="2672526"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Hoàn thành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vào vở</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23" name="直接箭头连接符 22"/>
          <p:cNvCxnSpPr/>
          <p:nvPr/>
        </p:nvCxnSpPr>
        <p:spPr>
          <a:xfrm flipH="1">
            <a:off x="5412384" y="2884017"/>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015634" y="4648047"/>
            <a:ext cx="384175" cy="384175"/>
          </a:xfrm>
          <a:prstGeom prst="ellipse">
            <a:avLst/>
          </a:prstGeom>
          <a:solidFill>
            <a:srgbClr val="A4E5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25"/>
          <p:cNvSpPr txBox="1"/>
          <p:nvPr/>
        </p:nvSpPr>
        <p:spPr>
          <a:xfrm>
            <a:off x="7035048" y="4563253"/>
            <a:ext cx="2273378"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Chuẩn bị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tiếp theo.</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52" name="直接箭头连接符 51"/>
          <p:cNvCxnSpPr/>
          <p:nvPr/>
        </p:nvCxnSpPr>
        <p:spPr>
          <a:xfrm>
            <a:off x="6399809" y="4823942"/>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3">
            <a:extLst>
              <a:ext uri="{FF2B5EF4-FFF2-40B4-BE49-F238E27FC236}">
                <a16:creationId xmlns:a16="http://schemas.microsoft.com/office/drawing/2014/main" id="{0AA3831C-C040-4F4D-9112-10D8DAB841AC}"/>
              </a:ext>
            </a:extLst>
          </p:cNvPr>
          <p:cNvSpPr txBox="1"/>
          <p:nvPr/>
        </p:nvSpPr>
        <p:spPr>
          <a:xfrm>
            <a:off x="3353531" y="1081252"/>
            <a:ext cx="552069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rPr>
              <a:t>DẶN DÒ</a:t>
            </a:r>
            <a:endParaRPr kumimoji="0" lang="en-US" altLang="zh-CN" sz="8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endParaRPr>
          </a:p>
        </p:txBody>
      </p:sp>
      <p:pic>
        <p:nvPicPr>
          <p:cNvPr id="4" name="Picture 3" descr="A picture containing toy, doll, vector graphics&#10;&#10;Description automatically generated">
            <a:extLst>
              <a:ext uri="{FF2B5EF4-FFF2-40B4-BE49-F238E27FC236}">
                <a16:creationId xmlns:a16="http://schemas.microsoft.com/office/drawing/2014/main" id="{FB4A8C29-5779-4690-85CB-FE0EA9FAB9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83" y="2708122"/>
            <a:ext cx="2737300" cy="405057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decel="50000" fill="hold">
                                          <p:stCondLst>
                                            <p:cond delay="0"/>
                                          </p:stCondLst>
                                        </p:cTn>
                                        <p:tgtEl>
                                          <p:spTgt spid="9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7"/>
                                        </p:tgtEl>
                                        <p:attrNameLst>
                                          <p:attrName>ppt_w</p:attrName>
                                        </p:attrNameLst>
                                      </p:cBhvr>
                                      <p:tavLst>
                                        <p:tav tm="0">
                                          <p:val>
                                            <p:strVal val="#ppt_w*.05"/>
                                          </p:val>
                                        </p:tav>
                                        <p:tav tm="100000">
                                          <p:val>
                                            <p:strVal val="#ppt_w"/>
                                          </p:val>
                                        </p:tav>
                                      </p:tavLst>
                                    </p:anim>
                                    <p:anim calcmode="lin" valueType="num">
                                      <p:cBhvr>
                                        <p:cTn id="20" dur="1000" fill="hold"/>
                                        <p:tgtEl>
                                          <p:spTgt spid="9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7"/>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1" presetClass="entr" presetSubtype="1"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heel(1)">
                                      <p:cBhvr>
                                        <p:cTn id="66"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5" grpId="0" animBg="1"/>
      <p:bldP spid="26" grpId="0"/>
      <p:bldP spid="9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05410" y="-2273935"/>
            <a:ext cx="12530455" cy="11353800"/>
            <a:chOff x="232" y="1062"/>
            <a:chExt cx="14109" cy="12784"/>
          </a:xfrm>
        </p:grpSpPr>
        <p:sp>
          <p:nvSpPr>
            <p:cNvPr id="37" name="椭圆 36"/>
            <p:cNvSpPr/>
            <p:nvPr/>
          </p:nvSpPr>
          <p:spPr>
            <a:xfrm>
              <a:off x="6020" y="1062"/>
              <a:ext cx="8321" cy="8321"/>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38"/>
            <p:cNvSpPr/>
            <p:nvPr/>
          </p:nvSpPr>
          <p:spPr>
            <a:xfrm>
              <a:off x="232" y="5525"/>
              <a:ext cx="8321" cy="8321"/>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35" name="组合 34"/>
          <p:cNvGrpSpPr/>
          <p:nvPr/>
        </p:nvGrpSpPr>
        <p:grpSpPr>
          <a:xfrm>
            <a:off x="-389255" y="-291959"/>
            <a:ext cx="12814300" cy="7835265"/>
            <a:chOff x="-613" y="-602"/>
            <a:chExt cx="20180" cy="12339"/>
          </a:xfrm>
        </p:grpSpPr>
        <p:pic>
          <p:nvPicPr>
            <p:cNvPr id="27" name="图片 26" descr="D:\资料\图层 2.png图层 2"/>
            <p:cNvPicPr>
              <a:picLocks noChangeAspect="1"/>
            </p:cNvPicPr>
            <p:nvPr/>
          </p:nvPicPr>
          <p:blipFill>
            <a:blip r:embed="rId3"/>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pic>
        <p:nvPicPr>
          <p:cNvPr id="3" name="Picture 2" descr="A person wearing a garment&#10;&#10;Description automatically generated with low confidence">
            <a:extLst>
              <a:ext uri="{FF2B5EF4-FFF2-40B4-BE49-F238E27FC236}">
                <a16:creationId xmlns:a16="http://schemas.microsoft.com/office/drawing/2014/main" id="{CF91BA66-919C-43CD-A544-304CBC1897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7428" y="2747063"/>
            <a:ext cx="2208280" cy="4085090"/>
          </a:xfrm>
          <a:prstGeom prst="rect">
            <a:avLst/>
          </a:prstGeom>
        </p:spPr>
      </p:pic>
      <p:pic>
        <p:nvPicPr>
          <p:cNvPr id="7" name="Picture 6" descr="A child holding a flag&#10;&#10;Description automatically generated with low confidence">
            <a:extLst>
              <a:ext uri="{FF2B5EF4-FFF2-40B4-BE49-F238E27FC236}">
                <a16:creationId xmlns:a16="http://schemas.microsoft.com/office/drawing/2014/main" id="{812754A9-19D4-4A25-A3BE-C4B5D84320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0573" y="3043559"/>
            <a:ext cx="3936201" cy="3733093"/>
          </a:xfrm>
          <a:prstGeom prst="rect">
            <a:avLst/>
          </a:prstGeom>
        </p:spPr>
      </p:pic>
      <p:pic>
        <p:nvPicPr>
          <p:cNvPr id="2" name="Picture 1">
            <a:extLst>
              <a:ext uri="{FF2B5EF4-FFF2-40B4-BE49-F238E27FC236}">
                <a16:creationId xmlns:a16="http://schemas.microsoft.com/office/drawing/2014/main" id="{16E1326D-672A-4C0B-B5AA-EC59A5994958}"/>
              </a:ext>
            </a:extLst>
          </p:cNvPr>
          <p:cNvPicPr>
            <a:picLocks noChangeAspect="1"/>
          </p:cNvPicPr>
          <p:nvPr/>
        </p:nvPicPr>
        <p:blipFill>
          <a:blip r:embed="rId11"/>
          <a:stretch>
            <a:fillRect/>
          </a:stretch>
        </p:blipFill>
        <p:spPr>
          <a:xfrm>
            <a:off x="3334272" y="2151777"/>
            <a:ext cx="5523455" cy="2554445"/>
          </a:xfrm>
          <a:prstGeom prst="rect">
            <a:avLst/>
          </a:prstGeom>
        </p:spPr>
      </p:pic>
    </p:spTree>
    <p:extLst>
      <p:ext uri="{BB962C8B-B14F-4D97-AF65-F5344CB8AC3E}">
        <p14:creationId xmlns:p14="http://schemas.microsoft.com/office/powerpoint/2010/main" val="2339208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a typeface="+mn-ea"/>
                <a:cs typeface="+mn-cs"/>
              </a:rPr>
              <a:t>Tìm chủ ngữ thích hợp thay cho bông hoa trong đoạn văn</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hôm ấy, trời mưa như trút nước.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đầy mây đen và chớp giật loé từng đợt.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học bài xong và đang ngồi nhìn ra cửa sổ.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nhìn thấy một đoạn đường vắng lặng, trắng xoá màn mưa. Dưới lòng đường,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xe</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 chuyển hối hả.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dãy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phố</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hầu như không có một mái hiên nào đưa ra mặt đường. Một chút lo âu dâng lên trong tâm trí. Na chạy xuống nhà bảo mẹ kéo mái hiện ra phía ngoài đường để người đi đường có chỗ trú mưa...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(cô bé, Na, bầu trời, cả dãy phố, người và xe)</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7"/>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7"/>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8"/>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7"/>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9"/>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8822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lvl="0" algn="ctr" defTabSz="457200"/>
            <a:r>
              <a:rPr lang="id-ID" sz="3200" b="1" dirty="0">
                <a:solidFill>
                  <a:srgbClr val="FF0000"/>
                </a:solidFill>
                <a:latin typeface="Cutewritten" panose="02000503000000000000" pitchFamily="2" charset="0"/>
              </a:rPr>
              <a:t>Tìm chủ ngữ thích hợp thay cho bông hoa trong đoạn văn</a:t>
            </a:r>
            <a:endPar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Chiều hôm ấy, trời mưa như trút nước. </a:t>
            </a:r>
            <a:r>
              <a:rPr lang="en-US" sz="2800" b="1" i="0" dirty="0" err="1">
                <a:solidFill>
                  <a:srgbClr val="000000"/>
                </a:solidFill>
                <a:effectLst/>
                <a:latin typeface="Cambria" panose="02040503050406030204" pitchFamily="18" charset="0"/>
                <a:ea typeface="Cambria" panose="02040503050406030204" pitchFamily="18" charset="0"/>
              </a:rPr>
              <a:t>Bầu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trời</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đầy mây đen và chớp giật loé từng đợt.</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Na</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đã học bài xong và đang ngồi nhìn ra cửa sổ. </a:t>
            </a:r>
            <a:r>
              <a:rPr lang="en-US" sz="2800" b="1" i="0" dirty="0" err="1">
                <a:solidFill>
                  <a:srgbClr val="000000"/>
                </a:solidFill>
                <a:effectLst/>
                <a:latin typeface="Cambria" panose="02040503050406030204" pitchFamily="18" charset="0"/>
                <a:ea typeface="Cambria" panose="02040503050406030204" pitchFamily="18" charset="0"/>
              </a:rPr>
              <a:t>Cô</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bé</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nhìn thấy một đoạn đường vắng lặng, trắng xoá màn mưa. Dưới lòng đường, </a:t>
            </a:r>
            <a:r>
              <a:rPr lang="en-US" sz="2800" b="1" i="0" dirty="0" err="1">
                <a:solidFill>
                  <a:srgbClr val="000000"/>
                </a:solidFill>
                <a:effectLst/>
                <a:latin typeface="Cambria" panose="02040503050406030204" pitchFamily="18" charset="0"/>
                <a:ea typeface="Cambria" panose="02040503050406030204" pitchFamily="18" charset="0"/>
              </a:rPr>
              <a:t>người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di chuyển hối hả. </a:t>
            </a:r>
            <a:r>
              <a:rPr lang="en-US" sz="2800" b="1" i="0" dirty="0" err="1">
                <a:solidFill>
                  <a:srgbClr val="000000"/>
                </a:solidFill>
                <a:effectLst/>
                <a:latin typeface="Cambria" panose="02040503050406030204" pitchFamily="18" charset="0"/>
                <a:ea typeface="Cambria" panose="02040503050406030204" pitchFamily="18" charset="0"/>
              </a:rPr>
              <a:t>Cả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dãy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phố</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hầu như không có một mái hiên nào đưa ra mặt đường. Một chút lo âu dâng lên trong tâm trí. Na chạy xuống nhà bảo mẹ kéo mái hiện ra phía ngoài đường để người đi đường có chỗ trú mưa...</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Na, bầu trời, cả dãy phố, người và xe)</a:t>
            </a:r>
            <a:endParaRPr lang="en-US" sz="3200" b="1"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6"/>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6"/>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7"/>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6"/>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8"/>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322863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Kết</a:t>
            </a:r>
            <a:r>
              <a:rPr lang="en-US" sz="6000" b="1" dirty="0">
                <a:solidFill>
                  <a:srgbClr val="AF1430"/>
                </a:solidFill>
                <a:latin typeface="Cambria" panose="02040503050406030204" pitchFamily="18" charset="0"/>
                <a:ea typeface="Cambria" panose="02040503050406030204" pitchFamily="18" charset="0"/>
                <a:cs typeface="Arial" panose="020B0604020202020204" pitchFamily="34" charset="0"/>
              </a:rPr>
              <a:t> </a:t>
            </a: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defTabSz="457200">
              <a:defRPr/>
            </a:pP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Khi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chọn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phù</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hợp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với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nội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dung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văn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và</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khi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thúc</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cái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chúng</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ta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hoa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208004"/>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762000" y="1981200"/>
            <a:ext cx="1105408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thích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giúp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đỡ</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bè</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trong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8" name="Rectangle 7">
            <a:extLst>
              <a:ext uri="{FF2B5EF4-FFF2-40B4-BE49-F238E27FC236}">
                <a16:creationId xmlns:a16="http://schemas.microsoft.com/office/drawing/2014/main" id="{46411928-CB26-6BB0-5977-53713EC52B25}"/>
              </a:ext>
            </a:extLst>
          </p:cNvPr>
          <p:cNvSpPr/>
          <p:nvPr/>
        </p:nvSpPr>
        <p:spPr>
          <a:xfrm>
            <a:off x="1310640" y="223520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9" name="Rectangle 8">
            <a:extLst>
              <a:ext uri="{FF2B5EF4-FFF2-40B4-BE49-F238E27FC236}">
                <a16:creationId xmlns:a16="http://schemas.microsoft.com/office/drawing/2014/main" id="{4D8FDE3D-58FE-8234-3FD9-4733F434243D}"/>
              </a:ext>
            </a:extLst>
          </p:cNvPr>
          <p:cNvSpPr/>
          <p:nvPr/>
        </p:nvSpPr>
        <p:spPr>
          <a:xfrm>
            <a:off x="1330960" y="3088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10" name="Rectangle 9">
            <a:extLst>
              <a:ext uri="{FF2B5EF4-FFF2-40B4-BE49-F238E27FC236}">
                <a16:creationId xmlns:a16="http://schemas.microsoft.com/office/drawing/2014/main" id="{C42DFAD4-8502-4524-D273-8580AB84AC5C}"/>
              </a:ext>
            </a:extLst>
          </p:cNvPr>
          <p:cNvSpPr/>
          <p:nvPr/>
        </p:nvSpPr>
        <p:spPr>
          <a:xfrm>
            <a:off x="1341120" y="389128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Tree>
    <p:extLst>
      <p:ext uri="{BB962C8B-B14F-4D97-AF65-F5344CB8AC3E}">
        <p14:creationId xmlns:p14="http://schemas.microsoft.com/office/powerpoint/2010/main" val="217948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7" grpId="0"/>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370320"/>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904240" y="1005840"/>
            <a:ext cx="1105408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đỡ</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bè</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8" name="Rectangle 7">
            <a:extLst>
              <a:ext uri="{FF2B5EF4-FFF2-40B4-BE49-F238E27FC236}">
                <a16:creationId xmlns:a16="http://schemas.microsoft.com/office/drawing/2014/main" id="{46411928-CB26-6BB0-5977-53713EC52B25}"/>
              </a:ext>
            </a:extLst>
          </p:cNvPr>
          <p:cNvSpPr/>
          <p:nvPr/>
        </p:nvSpPr>
        <p:spPr>
          <a:xfrm>
            <a:off x="1452880" y="12598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a:t>
            </a:r>
          </a:p>
        </p:txBody>
      </p:sp>
      <p:cxnSp>
        <p:nvCxnSpPr>
          <p:cNvPr id="3" name="Straight Connector 2">
            <a:extLst>
              <a:ext uri="{FF2B5EF4-FFF2-40B4-BE49-F238E27FC236}">
                <a16:creationId xmlns:a16="http://schemas.microsoft.com/office/drawing/2014/main" id="{064E7EEC-DB9F-FF81-FD45-C9B2F4833A3A}"/>
              </a:ext>
            </a:extLst>
          </p:cNvPr>
          <p:cNvCxnSpPr>
            <a:cxnSpLocks/>
          </p:cNvCxnSpPr>
          <p:nvPr/>
        </p:nvCxnSpPr>
        <p:spPr>
          <a:xfrm>
            <a:off x="1696720" y="17780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CD6A177D-DA60-45E9-CE09-5F21BBDCC3A1}"/>
              </a:ext>
            </a:extLst>
          </p:cNvPr>
          <p:cNvSpPr/>
          <p:nvPr/>
        </p:nvSpPr>
        <p:spPr>
          <a:xfrm>
            <a:off x="457200" y="20828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Mai, </a:t>
            </a:r>
            <a:r>
              <a:rPr lang="en-US" sz="2800" b="1" dirty="0" err="1">
                <a:latin typeface="Cambria" panose="02040503050406030204" pitchFamily="18" charset="0"/>
                <a:ea typeface="Cambria" panose="02040503050406030204" pitchFamily="18" charset="0"/>
              </a:rPr>
              <a:t>Hoa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Tuấn</a:t>
            </a:r>
            <a:r>
              <a:rPr lang="en-US" sz="2800" b="1" dirty="0">
                <a:latin typeface="Cambria" panose="02040503050406030204" pitchFamily="18" charset="0"/>
                <a:ea typeface="Cambria" panose="02040503050406030204" pitchFamily="18" charset="0"/>
              </a:rPr>
              <a:t>, Long…</a:t>
            </a:r>
          </a:p>
        </p:txBody>
      </p:sp>
      <p:sp>
        <p:nvSpPr>
          <p:cNvPr id="11" name="TextBox 10">
            <a:extLst>
              <a:ext uri="{FF2B5EF4-FFF2-40B4-BE49-F238E27FC236}">
                <a16:creationId xmlns:a16="http://schemas.microsoft.com/office/drawing/2014/main" id="{D52A741D-35BC-5E74-15FC-194137F07E15}"/>
              </a:ext>
            </a:extLst>
          </p:cNvPr>
          <p:cNvSpPr txBox="1"/>
          <p:nvPr/>
        </p:nvSpPr>
        <p:spPr>
          <a:xfrm>
            <a:off x="782320" y="308864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8DC2F707-CF47-CCEC-068F-E1FE926F34C1}"/>
              </a:ext>
            </a:extLst>
          </p:cNvPr>
          <p:cNvSpPr/>
          <p:nvPr/>
        </p:nvSpPr>
        <p:spPr>
          <a:xfrm>
            <a:off x="1330960" y="3342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3" name="Straight Connector 12">
            <a:extLst>
              <a:ext uri="{FF2B5EF4-FFF2-40B4-BE49-F238E27FC236}">
                <a16:creationId xmlns:a16="http://schemas.microsoft.com/office/drawing/2014/main" id="{41D1D366-BAFD-9F2D-2532-E61B4A97B141}"/>
              </a:ext>
            </a:extLst>
          </p:cNvPr>
          <p:cNvCxnSpPr>
            <a:cxnSpLocks/>
          </p:cNvCxnSpPr>
          <p:nvPr/>
        </p:nvCxnSpPr>
        <p:spPr>
          <a:xfrm>
            <a:off x="1584960" y="38608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2D84CC8-0E58-A485-7992-AAFCFED26936}"/>
              </a:ext>
            </a:extLst>
          </p:cNvPr>
          <p:cNvSpPr/>
          <p:nvPr/>
        </p:nvSpPr>
        <p:spPr>
          <a:xfrm>
            <a:off x="345440" y="41656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Con </a:t>
            </a:r>
            <a:r>
              <a:rPr lang="en-US" sz="2800" b="1" dirty="0" err="1">
                <a:latin typeface="Cambria" panose="02040503050406030204" pitchFamily="18" charset="0"/>
                <a:ea typeface="Cambria" panose="02040503050406030204" pitchFamily="18" charset="0"/>
              </a:rPr>
              <a:t>sóc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chim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bông</a:t>
            </a:r>
            <a:r>
              <a:rPr lang="en-US" sz="2800" b="1"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3632B958-460F-2B1F-8D0A-95E576D23C8C}"/>
              </a:ext>
            </a:extLst>
          </p:cNvPr>
          <p:cNvSpPr txBox="1"/>
          <p:nvPr/>
        </p:nvSpPr>
        <p:spPr>
          <a:xfrm>
            <a:off x="741680" y="505968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16" name="Rectangle 15">
            <a:extLst>
              <a:ext uri="{FF2B5EF4-FFF2-40B4-BE49-F238E27FC236}">
                <a16:creationId xmlns:a16="http://schemas.microsoft.com/office/drawing/2014/main" id="{280A5DBD-0E2E-EFD1-1426-897B9E55705E}"/>
              </a:ext>
            </a:extLst>
          </p:cNvPr>
          <p:cNvSpPr/>
          <p:nvPr/>
        </p:nvSpPr>
        <p:spPr>
          <a:xfrm>
            <a:off x="1249680" y="524256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7" name="Straight Connector 16">
            <a:extLst>
              <a:ext uri="{FF2B5EF4-FFF2-40B4-BE49-F238E27FC236}">
                <a16:creationId xmlns:a16="http://schemas.microsoft.com/office/drawing/2014/main" id="{2EE54565-32E4-F29A-1171-B13221997901}"/>
              </a:ext>
            </a:extLst>
          </p:cNvPr>
          <p:cNvCxnSpPr>
            <a:cxnSpLocks/>
          </p:cNvCxnSpPr>
          <p:nvPr/>
        </p:nvCxnSpPr>
        <p:spPr>
          <a:xfrm>
            <a:off x="1524000" y="57708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5BC02C9-EBA5-4371-F59D-C5E981D20B89}"/>
              </a:ext>
            </a:extLst>
          </p:cNvPr>
          <p:cNvSpPr/>
          <p:nvPr/>
        </p:nvSpPr>
        <p:spPr>
          <a:xfrm>
            <a:off x="833120" y="6014720"/>
            <a:ext cx="1473200" cy="518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Gió</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4982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 grpId="0" animBg="1"/>
      <p:bldP spid="11" grpId="0"/>
      <p:bldP spid="12" grpId="0" animBg="1"/>
      <p:bldP spid="14" grpId="0" animBg="1"/>
      <p:bldP spid="15" grpId="0"/>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558800" y="1543858"/>
            <a:ext cx="1123696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3921128"/>
            <a:ext cx="3714035" cy="2784656"/>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2631440" y="3850640"/>
            <a:ext cx="6065520" cy="914400"/>
          </a:xfrm>
          <a:prstGeom prst="wedgeRoundRectCallout">
            <a:avLst>
              <a:gd name="adj1" fmla="val -63276"/>
              <a:gd name="adj2" fmla="val 10278"/>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Các bộ phận được in đậm là thành phần nào trong các câu đó?</a:t>
            </a:r>
            <a:endParaRPr lang="en-US" sz="2800" b="1" dirty="0">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8AB7BC9-AE5A-E8C0-6506-F6C796107C98}"/>
              </a:ext>
            </a:extLst>
          </p:cNvPr>
          <p:cNvSpPr/>
          <p:nvPr/>
        </p:nvSpPr>
        <p:spPr>
          <a:xfrm>
            <a:off x="3007360" y="5039360"/>
            <a:ext cx="5892800" cy="914400"/>
          </a:xfrm>
          <a:prstGeom prst="wedgeRoundRectCallout">
            <a:avLst>
              <a:gd name="adj1" fmla="val -65286"/>
              <a:gd name="adj2" fmla="val -39722"/>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Muốn tìm chủ ngữ trong các câu đó chúng ta cần làm gì?</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4040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87</TotalTime>
  <Words>1002</Words>
  <Application>Microsoft Office PowerPoint</Application>
  <PresentationFormat>Widescreen</PresentationFormat>
  <Paragraphs>106</Paragraphs>
  <Slides>21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微软雅黑</vt:lpstr>
      <vt:lpstr>Arial</vt:lpstr>
      <vt:lpstr>Calibri</vt:lpstr>
      <vt:lpstr>Calibri Light</vt:lpstr>
      <vt:lpstr>Cambria</vt:lpstr>
      <vt:lpstr>Cutewritten</vt:lpstr>
      <vt:lpstr>Times New Roman</vt:lpstr>
      <vt:lpstr>UTM Gradoo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36</cp:revision>
  <dcterms:created xsi:type="dcterms:W3CDTF">2023-11-30T08:45:11Z</dcterms:created>
  <dcterms:modified xsi:type="dcterms:W3CDTF">2025-02-03T05:51:25Z</dcterms:modified>
  <cp:category>9Slide.vn</cp:category>
</cp:coreProperties>
</file>