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12" r:id="rId3"/>
    <p:sldId id="313" r:id="rId4"/>
    <p:sldId id="326" r:id="rId5"/>
    <p:sldId id="314" r:id="rId6"/>
    <p:sldId id="327" r:id="rId7"/>
    <p:sldId id="328" r:id="rId8"/>
    <p:sldId id="329" r:id="rId9"/>
    <p:sldId id="3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D7A39-037F-492B-9F37-A924A0466707}"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3E667-C507-4EC6-8C6D-44A541E5AAEB}" type="slidenum">
              <a:rPr lang="en-US" smtClean="0"/>
              <a:t>‹#›</a:t>
            </a:fld>
            <a:endParaRPr lang="en-US"/>
          </a:p>
        </p:txBody>
      </p:sp>
    </p:spTree>
    <p:extLst>
      <p:ext uri="{BB962C8B-B14F-4D97-AF65-F5344CB8AC3E}">
        <p14:creationId xmlns:p14="http://schemas.microsoft.com/office/powerpoint/2010/main" val="418618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76642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9738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8405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40089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36303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77283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6509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02573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59313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521DA6-6A4B-4D48-A63D-5CCF1DD26E16}"/>
              </a:ext>
            </a:extLst>
          </p:cNvPr>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a:extLst>
              <a:ext uri="{FF2B5EF4-FFF2-40B4-BE49-F238E27FC236}">
                <a16:creationId xmlns:a16="http://schemas.microsoft.com/office/drawing/2014/main" id="{C3E37192-389D-4F19-B6E3-075A3A40D73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a:extLst>
              <a:ext uri="{FF2B5EF4-FFF2-40B4-BE49-F238E27FC236}">
                <a16:creationId xmlns:a16="http://schemas.microsoft.com/office/drawing/2014/main" id="{B224673A-8D41-47D2-BF70-1939FD22C371}"/>
              </a:ext>
            </a:extLst>
          </p:cNvPr>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5BAF02C-9614-4A48-BCE9-FC3D0FFF3A8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a:extLst>
              <a:ext uri="{FF2B5EF4-FFF2-40B4-BE49-F238E27FC236}">
                <a16:creationId xmlns:a16="http://schemas.microsoft.com/office/drawing/2014/main" id="{D30FAE55-35F6-4258-8A82-CAB20970D6D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000" t="23700" r="69271" b="3513"/>
          <a:stretch/>
        </p:blipFill>
        <p:spPr>
          <a:xfrm>
            <a:off x="-194641" y="3622303"/>
            <a:ext cx="1570380" cy="3101303"/>
          </a:xfrm>
          <a:prstGeom prst="rect">
            <a:avLst/>
          </a:prstGeom>
        </p:spPr>
      </p:pic>
    </p:spTree>
    <p:extLst>
      <p:ext uri="{BB962C8B-B14F-4D97-AF65-F5344CB8AC3E}">
        <p14:creationId xmlns:p14="http://schemas.microsoft.com/office/powerpoint/2010/main" val="20825987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72348B-9BC8-46F8-B0DE-21FF577A4FF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368218D-09F0-4632-8C92-13CFB59A599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DEE740-4032-42FB-A9C2-7F78F11B0506}"/>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55AE2FCF-F25B-41F6-9F5B-3D161C6DB0F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D9F313D-D8AF-4582-A4F8-BBA233974ED9}"/>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6252841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F2D86A-9F47-47BB-9979-8E3C0829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268504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7B229EA-6419-4AE1-98F0-6FC7CF46D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a:extLst>
              <a:ext uri="{FF2B5EF4-FFF2-40B4-BE49-F238E27FC236}">
                <a16:creationId xmlns:a16="http://schemas.microsoft.com/office/drawing/2014/main" id="{F8961965-FEC0-4AB4-A4A3-CF6839812930}"/>
              </a:ext>
            </a:extLst>
          </p:cNvPr>
          <p:cNvSpPr/>
          <p:nvPr userDrawn="1"/>
        </p:nvSpPr>
        <p:spPr>
          <a:xfrm>
            <a:off x="405352" y="235671"/>
            <a:ext cx="11434713" cy="6343008"/>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a:extLst>
              <a:ext uri="{FF2B5EF4-FFF2-40B4-BE49-F238E27FC236}">
                <a16:creationId xmlns:a16="http://schemas.microsoft.com/office/drawing/2014/main" id="{DDE7C000-CCE8-4C5F-9140-C2325B8B082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a:extLst>
              <a:ext uri="{FF2B5EF4-FFF2-40B4-BE49-F238E27FC236}">
                <a16:creationId xmlns:a16="http://schemas.microsoft.com/office/drawing/2014/main" id="{C24479DC-8F16-4CF4-8752-BA7A740E518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2111996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9C3AEAF3-27F4-467A-AF42-FA7B3E7A2D07}"/>
              </a:ext>
            </a:extLst>
          </p:cNvPr>
          <p:cNvGrpSpPr/>
          <p:nvPr userDrawn="1"/>
        </p:nvGrpSpPr>
        <p:grpSpPr>
          <a:xfrm>
            <a:off x="684452" y="1287863"/>
            <a:ext cx="3710568" cy="275466"/>
            <a:chOff x="1469042" y="1073970"/>
            <a:chExt cx="8924131" cy="3300801"/>
          </a:xfrm>
        </p:grpSpPr>
        <p:sp>
          <p:nvSpPr>
            <p:cNvPr id="12" name="标题 1">
              <a:extLst>
                <a:ext uri="{FF2B5EF4-FFF2-40B4-BE49-F238E27FC236}">
                  <a16:creationId xmlns:a16="http://schemas.microsoft.com/office/drawing/2014/main" id="{B693998D-6250-4CE6-8AE1-3262C69B8C3F}"/>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a:extLst>
                <a:ext uri="{FF2B5EF4-FFF2-40B4-BE49-F238E27FC236}">
                  <a16:creationId xmlns:a16="http://schemas.microsoft.com/office/drawing/2014/main" id="{A5C467B7-187A-4594-AB6C-70DC1FCEFEC6}"/>
                </a:ext>
              </a:extLst>
            </p:cNvPr>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9903073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3A3B8-7F1E-4C2C-94BA-9E7AD4BCEA4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36C068-6CCB-4A2A-833D-A3DAA3BD3BD0}"/>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2025/2/24</a:t>
            </a:fld>
            <a:endParaRPr lang="zh-CN" altLang="en-US"/>
          </a:p>
        </p:txBody>
      </p:sp>
      <p:sp>
        <p:nvSpPr>
          <p:cNvPr id="4" name="页脚占位符 3">
            <a:extLst>
              <a:ext uri="{FF2B5EF4-FFF2-40B4-BE49-F238E27FC236}">
                <a16:creationId xmlns:a16="http://schemas.microsoft.com/office/drawing/2014/main" id="{36BEAC29-DCAF-4A41-9C70-B43E77F232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D094C0-04CE-44C5-8BBD-5641B21C96CC}"/>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a:extLst>
              <a:ext uri="{FF2B5EF4-FFF2-40B4-BE49-F238E27FC236}">
                <a16:creationId xmlns:a16="http://schemas.microsoft.com/office/drawing/2014/main" id="{07C6766B-9F8C-413B-A44A-01432263D920}"/>
              </a:ext>
            </a:extLst>
          </p:cNvPr>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a:extLst>
              <a:ext uri="{FF2B5EF4-FFF2-40B4-BE49-F238E27FC236}">
                <a16:creationId xmlns:a16="http://schemas.microsoft.com/office/drawing/2014/main" id="{F27CB772-D10E-49DA-9719-849A371E3054}"/>
              </a:ext>
            </a:extLst>
          </p:cNvPr>
          <p:cNvGrpSpPr/>
          <p:nvPr userDrawn="1"/>
        </p:nvGrpSpPr>
        <p:grpSpPr>
          <a:xfrm>
            <a:off x="2209800" y="2841084"/>
            <a:ext cx="3710568" cy="275466"/>
            <a:chOff x="1469042" y="1073970"/>
            <a:chExt cx="8924131" cy="3300801"/>
          </a:xfrm>
        </p:grpSpPr>
        <p:sp>
          <p:nvSpPr>
            <p:cNvPr id="10" name="标题 1">
              <a:extLst>
                <a:ext uri="{FF2B5EF4-FFF2-40B4-BE49-F238E27FC236}">
                  <a16:creationId xmlns:a16="http://schemas.microsoft.com/office/drawing/2014/main" id="{8153D0E5-54A9-4B4F-A430-679275F173B2}"/>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a:extLst>
                <a:ext uri="{FF2B5EF4-FFF2-40B4-BE49-F238E27FC236}">
                  <a16:creationId xmlns:a16="http://schemas.microsoft.com/office/drawing/2014/main" id="{06F9DE8B-B4F4-4E07-ABDB-9208DBD28B4A}"/>
                </a:ext>
              </a:extLst>
            </p:cNvPr>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34579635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FC2264-B604-4505-BFB1-B69ABF128312}"/>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2025/2/24</a:t>
            </a:fld>
            <a:endParaRPr lang="zh-CN" altLang="en-US"/>
          </a:p>
        </p:txBody>
      </p:sp>
      <p:sp>
        <p:nvSpPr>
          <p:cNvPr id="3" name="页脚占位符 2">
            <a:extLst>
              <a:ext uri="{FF2B5EF4-FFF2-40B4-BE49-F238E27FC236}">
                <a16:creationId xmlns:a16="http://schemas.microsoft.com/office/drawing/2014/main" id="{7BE20086-C0BF-4FA3-9932-5E2F3D6148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10FC46A-9EEC-4C9C-818C-94D300EDE6E6}"/>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3591780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85A8E8-F316-4D66-B4EA-85588AFE52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F5ECFF-CACE-4A4B-A473-D61DB84F56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094ADD-5214-403B-B6EB-E5513124AB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73E393-DA18-4385-A5D4-6977E4084E1A}"/>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E8BA74E4-D87D-41EE-AA76-CB61D07BD0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8DBAE2-8A7A-4775-807C-50EC856FD9CD}"/>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29899808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96E92-7FEC-46B4-837C-20CE93D4A2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173D85-D27A-4994-BB43-9B9A6F1B998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EFB03F-0EE8-4D4C-9DAE-6710061D2A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051401-1CE9-4BA6-95D4-FE4770D6163F}"/>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2025/2/24</a:t>
            </a:fld>
            <a:endParaRPr lang="zh-CN" altLang="en-US"/>
          </a:p>
        </p:txBody>
      </p:sp>
      <p:sp>
        <p:nvSpPr>
          <p:cNvPr id="6" name="页脚占位符 5">
            <a:extLst>
              <a:ext uri="{FF2B5EF4-FFF2-40B4-BE49-F238E27FC236}">
                <a16:creationId xmlns:a16="http://schemas.microsoft.com/office/drawing/2014/main" id="{2489CFBB-B564-4292-89B5-96A955D3E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F53A4D0-0CE0-49EF-ACFF-7C3D4A0BAC93}"/>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20481759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495B4-2DD9-47A9-812E-F8C280199F7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C47F77-1EC9-49E1-8887-CC86ABF0003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5F7101-A2C0-4FB9-9148-FC6E299D4334}"/>
              </a:ext>
            </a:extLst>
          </p:cNvPr>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2025/2/24</a:t>
            </a:fld>
            <a:endParaRPr lang="zh-CN" altLang="en-US"/>
          </a:p>
        </p:txBody>
      </p:sp>
      <p:sp>
        <p:nvSpPr>
          <p:cNvPr id="5" name="页脚占位符 4">
            <a:extLst>
              <a:ext uri="{FF2B5EF4-FFF2-40B4-BE49-F238E27FC236}">
                <a16:creationId xmlns:a16="http://schemas.microsoft.com/office/drawing/2014/main" id="{988A9AA3-79D4-4554-9E6C-047577FDF9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45FB2F-5AB6-488C-8964-A912F734C7D7}"/>
              </a:ext>
            </a:extLst>
          </p:cNvPr>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620075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3A211B7-E189-6130-5D1F-0D0E47D279F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6823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73F782F-26BB-4F42-99C5-27D603DB360A}"/>
              </a:ext>
            </a:extLst>
          </p:cNvPr>
          <p:cNvPicPr>
            <a:picLocks noChangeAspect="1"/>
          </p:cNvPicPr>
          <p:nvPr/>
        </p:nvPicPr>
        <p:blipFill rotWithShape="1">
          <a:blip r:embed="rId3">
            <a:extLst>
              <a:ext uri="{28A0092B-C50C-407E-A947-70E740481C1C}">
                <a14:useLocalDpi xmlns:a14="http://schemas.microsoft.com/office/drawing/2010/main" val="0"/>
              </a:ext>
            </a:extLst>
          </a:blip>
          <a:srcRect t="3317" b="40405"/>
          <a:stretch/>
        </p:blipFill>
        <p:spPr>
          <a:xfrm>
            <a:off x="842266" y="-290593"/>
            <a:ext cx="10098669" cy="7207809"/>
          </a:xfrm>
          <a:prstGeom prst="rect">
            <a:avLst/>
          </a:prstGeom>
        </p:spPr>
      </p:pic>
      <p:pic>
        <p:nvPicPr>
          <p:cNvPr id="9" name="图片 8">
            <a:extLst>
              <a:ext uri="{FF2B5EF4-FFF2-40B4-BE49-F238E27FC236}">
                <a16:creationId xmlns:a16="http://schemas.microsoft.com/office/drawing/2014/main" id="{6AA09C7A-BD37-466B-BCE7-A88972C2E299}"/>
              </a:ext>
            </a:extLst>
          </p:cNvPr>
          <p:cNvPicPr>
            <a:picLocks noChangeAspect="1"/>
          </p:cNvPicPr>
          <p:nvPr/>
        </p:nvPicPr>
        <p:blipFill rotWithShape="1">
          <a:blip r:embed="rId4">
            <a:extLst>
              <a:ext uri="{28A0092B-C50C-407E-A947-70E740481C1C}">
                <a14:useLocalDpi xmlns:a14="http://schemas.microsoft.com/office/drawing/2010/main" val="0"/>
              </a:ext>
            </a:extLst>
          </a:blip>
          <a:srcRect l="17739" r="59461"/>
          <a:stretch/>
        </p:blipFill>
        <p:spPr>
          <a:xfrm rot="16200000">
            <a:off x="5169518" y="-105265"/>
            <a:ext cx="1852961" cy="12192001"/>
          </a:xfrm>
          <a:prstGeom prst="rect">
            <a:avLst/>
          </a:prstGeom>
        </p:spPr>
      </p:pic>
      <p:pic>
        <p:nvPicPr>
          <p:cNvPr id="13" name="图片 12">
            <a:extLst>
              <a:ext uri="{FF2B5EF4-FFF2-40B4-BE49-F238E27FC236}">
                <a16:creationId xmlns:a16="http://schemas.microsoft.com/office/drawing/2014/main" id="{4F47C145-0785-47BC-8376-7A5B6FE04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430" y="39397"/>
            <a:ext cx="4571570" cy="6858000"/>
          </a:xfrm>
          <a:prstGeom prst="rect">
            <a:avLst/>
          </a:prstGeom>
        </p:spPr>
      </p:pic>
      <p:pic>
        <p:nvPicPr>
          <p:cNvPr id="22" name="图片 21">
            <a:extLst>
              <a:ext uri="{FF2B5EF4-FFF2-40B4-BE49-F238E27FC236}">
                <a16:creationId xmlns:a16="http://schemas.microsoft.com/office/drawing/2014/main" id="{2D7AF6D0-702D-4974-8BDD-F3A970915ABC}"/>
              </a:ext>
            </a:extLst>
          </p:cNvPr>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p:blipFill>
        <p:spPr>
          <a:xfrm flipH="1">
            <a:off x="-3" y="1777930"/>
            <a:ext cx="2286170" cy="2360278"/>
          </a:xfrm>
          <a:prstGeom prst="rect">
            <a:avLst/>
          </a:prstGeom>
        </p:spPr>
      </p:pic>
      <p:pic>
        <p:nvPicPr>
          <p:cNvPr id="23" name="图片 22">
            <a:extLst>
              <a:ext uri="{FF2B5EF4-FFF2-40B4-BE49-F238E27FC236}">
                <a16:creationId xmlns:a16="http://schemas.microsoft.com/office/drawing/2014/main" id="{D0C15D7E-0064-4AD1-A576-B44888FC5000}"/>
              </a:ext>
            </a:extLst>
          </p:cNvPr>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p:blipFill>
        <p:spPr>
          <a:xfrm flipH="1">
            <a:off x="10529646" y="1730919"/>
            <a:ext cx="1357918" cy="2028168"/>
          </a:xfrm>
          <a:prstGeom prst="rect">
            <a:avLst/>
          </a:prstGeom>
        </p:spPr>
      </p:pic>
      <p:sp>
        <p:nvSpPr>
          <p:cNvPr id="24" name="矩形 23">
            <a:extLst>
              <a:ext uri="{FF2B5EF4-FFF2-40B4-BE49-F238E27FC236}">
                <a16:creationId xmlns:a16="http://schemas.microsoft.com/office/drawing/2014/main" id="{D558DB9A-2DF0-4E3A-970B-93D433FE0FC6}"/>
              </a:ext>
            </a:extLst>
          </p:cNvPr>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a:extLst>
              <a:ext uri="{FF2B5EF4-FFF2-40B4-BE49-F238E27FC236}">
                <a16:creationId xmlns:a16="http://schemas.microsoft.com/office/drawing/2014/main" id="{3D12108E-8D10-42DE-9757-B28142BFDA98}"/>
              </a:ext>
            </a:extLst>
          </p:cNvPr>
          <p:cNvPicPr>
            <a:picLocks noChangeAspect="1"/>
          </p:cNvPicPr>
          <p:nvPr/>
        </p:nvPicPr>
        <p:blipFill rotWithShape="1">
          <a:blip r:embed="rId8">
            <a:extLst>
              <a:ext uri="{28A0092B-C50C-407E-A947-70E740481C1C}">
                <a14:useLocalDpi xmlns:a14="http://schemas.microsoft.com/office/drawing/2010/main" val="0"/>
              </a:ext>
            </a:extLst>
          </a:blip>
          <a:srcRect t="55629"/>
          <a:stretch/>
        </p:blipFill>
        <p:spPr>
          <a:xfrm>
            <a:off x="-408800" y="4300855"/>
            <a:ext cx="4571570" cy="3042957"/>
          </a:xfrm>
          <a:prstGeom prst="rect">
            <a:avLst/>
          </a:prstGeom>
        </p:spPr>
      </p:pic>
      <p:sp>
        <p:nvSpPr>
          <p:cNvPr id="12" name="文本框 7">
            <a:extLst>
              <a:ext uri="{FF2B5EF4-FFF2-40B4-BE49-F238E27FC236}">
                <a16:creationId xmlns:a16="http://schemas.microsoft.com/office/drawing/2014/main" id="{B07D3780-2260-46BC-B3C6-30A20377408B}"/>
              </a:ext>
            </a:extLst>
          </p:cNvPr>
          <p:cNvSpPr txBox="1"/>
          <p:nvPr/>
        </p:nvSpPr>
        <p:spPr>
          <a:xfrm>
            <a:off x="3002546" y="1180851"/>
            <a:ext cx="644625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Thứ</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ngày</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tháng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năm</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sp>
        <p:nvSpPr>
          <p:cNvPr id="15" name="文本框 7">
            <a:extLst>
              <a:ext uri="{FF2B5EF4-FFF2-40B4-BE49-F238E27FC236}">
                <a16:creationId xmlns:a16="http://schemas.microsoft.com/office/drawing/2014/main" id="{E5F75373-1D7E-4D1C-9358-8F0E2FF66CC9}"/>
              </a:ext>
            </a:extLst>
          </p:cNvPr>
          <p:cNvSpPr txBox="1"/>
          <p:nvPr/>
        </p:nvSpPr>
        <p:spPr>
          <a:xfrm>
            <a:off x="4967688" y="4051143"/>
            <a:ext cx="184313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rPr>
              <a:t>(</a:t>
            </a:r>
            <a:r>
              <a:rPr kumimoji="0" lang="en-US" altLang="zh-CN" sz="4400" b="1" i="0" u="none" strike="noStrike" kern="1200" cap="none" spc="0" normalizeH="0" baseline="0" noProof="0" dirty="0" err="1">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rPr>
              <a:t>Tiết</a:t>
            </a:r>
            <a:r>
              <a:rPr kumimoji="0" lang="en-US" altLang="zh-CN" sz="4400" b="1" i="0" u="none" strike="noStrike" kern="1200" cap="none" spc="0" normalizeH="0" baseline="0" noProof="0" dirty="0">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rPr>
              <a:t> 5)</a:t>
            </a:r>
            <a:endParaRPr kumimoji="0" lang="zh-CN" altLang="en-US" sz="4400" b="1" i="0" u="none" strike="noStrike" kern="1200" cap="none" spc="0" normalizeH="0" baseline="0" noProof="0" dirty="0">
              <a:ln>
                <a:noFill/>
              </a:ln>
              <a:solidFill>
                <a:srgbClr val="FFC000"/>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pic>
        <p:nvPicPr>
          <p:cNvPr id="2" name="Picture 1">
            <a:extLst>
              <a:ext uri="{FF2B5EF4-FFF2-40B4-BE49-F238E27FC236}">
                <a16:creationId xmlns:a16="http://schemas.microsoft.com/office/drawing/2014/main" id="{71F3EE32-1899-4967-1741-504B3FC4C6C4}"/>
              </a:ext>
            </a:extLst>
          </p:cNvPr>
          <p:cNvPicPr>
            <a:picLocks noChangeAspect="1"/>
          </p:cNvPicPr>
          <p:nvPr/>
        </p:nvPicPr>
        <p:blipFill>
          <a:blip r:embed="rId9"/>
          <a:stretch>
            <a:fillRect/>
          </a:stretch>
        </p:blipFill>
        <p:spPr>
          <a:xfrm>
            <a:off x="3530528" y="1913338"/>
            <a:ext cx="4578493" cy="1012024"/>
          </a:xfrm>
          <a:prstGeom prst="rect">
            <a:avLst/>
          </a:prstGeom>
        </p:spPr>
      </p:pic>
      <p:pic>
        <p:nvPicPr>
          <p:cNvPr id="3" name="Picture 2">
            <a:extLst>
              <a:ext uri="{FF2B5EF4-FFF2-40B4-BE49-F238E27FC236}">
                <a16:creationId xmlns:a16="http://schemas.microsoft.com/office/drawing/2014/main" id="{31AAAA30-133A-598A-0B4E-79FB8A4538DF}"/>
              </a:ext>
            </a:extLst>
          </p:cNvPr>
          <p:cNvPicPr>
            <a:picLocks noChangeAspect="1"/>
          </p:cNvPicPr>
          <p:nvPr/>
        </p:nvPicPr>
        <p:blipFill>
          <a:blip r:embed="rId10"/>
          <a:stretch>
            <a:fillRect/>
          </a:stretch>
        </p:blipFill>
        <p:spPr>
          <a:xfrm>
            <a:off x="1852075" y="2767140"/>
            <a:ext cx="7992549" cy="1457070"/>
          </a:xfrm>
          <a:prstGeom prst="rect">
            <a:avLst/>
          </a:prstGeom>
        </p:spPr>
      </p:pic>
    </p:spTree>
    <p:extLst>
      <p:ext uri="{BB962C8B-B14F-4D97-AF65-F5344CB8AC3E}">
        <p14:creationId xmlns:p14="http://schemas.microsoft.com/office/powerpoint/2010/main" val="45740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384995"/>
          </a:xfrm>
          <a:prstGeom prst="rect">
            <a:avLst/>
          </a:prstGeom>
          <a:noFill/>
        </p:spPr>
        <p:txBody>
          <a:bodyPr wrap="square" rtlCol="0">
            <a:spAutoFit/>
          </a:bodyPr>
          <a:lstStyle/>
          <a:p>
            <a:pPr lvl="0" algn="just"/>
            <a:r>
              <a:rPr lang="en-US" sz="2800" b="1" dirty="0">
                <a:solidFill>
                  <a:srgbClr val="002060"/>
                </a:solidFill>
                <a:latin typeface="Calibri" panose="020F0502020204030204" pitchFamily="34" charset="0"/>
                <a:cs typeface="Calibri" panose="020F0502020204030204" pitchFamily="34" charset="0"/>
              </a:rPr>
              <a:t>1. </a:t>
            </a:r>
            <a:r>
              <a:rPr lang="vi-VN" sz="2800" b="1" dirty="0">
                <a:solidFill>
                  <a:srgbClr val="002060"/>
                </a:solidFill>
                <a:latin typeface="Calibri" panose="020F0502020204030204" pitchFamily="34" charset="0"/>
                <a:cs typeface="Calibri" panose="020F0502020204030204" pitchFamily="34" charset="0"/>
              </a:rPr>
              <a:t>Dưới đây là khổ thơ đầu và khổ thơ cuối trong bài Mẹ vắng nhà ngày bão của tác giả Đặng Hiển. Theo em, các bạn nhỏ hiểu được điều gì khi mẹ vắng nhà và khi mẹ trở về?</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字魂107号-萌趣欢乐体"/>
              <a:cs typeface="Calibri" panose="020F0502020204030204" pitchFamily="34" charset="0"/>
            </a:endParaRPr>
          </a:p>
        </p:txBody>
      </p:sp>
      <p:pic>
        <p:nvPicPr>
          <p:cNvPr id="13" name="Picture 12">
            <a:extLst>
              <a:ext uri="{FF2B5EF4-FFF2-40B4-BE49-F238E27FC236}">
                <a16:creationId xmlns:a16="http://schemas.microsoft.com/office/drawing/2014/main" id="{56DC06E3-77D4-E697-F912-0EDC8597295B}"/>
              </a:ext>
            </a:extLst>
          </p:cNvPr>
          <p:cNvPicPr>
            <a:picLocks noChangeAspect="1"/>
          </p:cNvPicPr>
          <p:nvPr/>
        </p:nvPicPr>
        <p:blipFill>
          <a:blip r:embed="rId3"/>
          <a:stretch>
            <a:fillRect/>
          </a:stretch>
        </p:blipFill>
        <p:spPr>
          <a:xfrm>
            <a:off x="3349037" y="3962400"/>
            <a:ext cx="6828425" cy="2543175"/>
          </a:xfrm>
          <a:prstGeom prst="rect">
            <a:avLst/>
          </a:prstGeom>
        </p:spPr>
      </p:pic>
      <p:sp>
        <p:nvSpPr>
          <p:cNvPr id="14" name="TextBox 13">
            <a:extLst>
              <a:ext uri="{FF2B5EF4-FFF2-40B4-BE49-F238E27FC236}">
                <a16:creationId xmlns:a16="http://schemas.microsoft.com/office/drawing/2014/main" id="{FF322935-CE42-DE50-3EE8-BDFCC74A1D57}"/>
              </a:ext>
            </a:extLst>
          </p:cNvPr>
          <p:cNvSpPr txBox="1"/>
          <p:nvPr/>
        </p:nvSpPr>
        <p:spPr>
          <a:xfrm>
            <a:off x="1371601" y="2352675"/>
            <a:ext cx="5343524" cy="2554545"/>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Mấy ngày mẹ về quê</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Là mấy ngày bão nổi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Con đường mẹ đi về</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Cơn mưa dài chặn lối.</a:t>
            </a:r>
          </a:p>
          <a:p>
            <a:endParaRPr lang="en-US"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6DBDB0A-F665-753D-9FD7-68A69C6C343D}"/>
              </a:ext>
            </a:extLst>
          </p:cNvPr>
          <p:cNvSpPr txBox="1"/>
          <p:nvPr/>
        </p:nvSpPr>
        <p:spPr>
          <a:xfrm>
            <a:off x="6981826" y="2276475"/>
            <a:ext cx="5343524" cy="2062103"/>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Thế rồi cơn bão qua</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Bầu trời xanh trở lại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Mẹ về như nắng mới </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Sáng ấm cả gian nhà.</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711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5C23F-24ED-3C17-1A0F-3543EAF66CF0}"/>
              </a:ext>
            </a:extLst>
          </p:cNvPr>
          <p:cNvSpPr txBox="1"/>
          <p:nvPr/>
        </p:nvSpPr>
        <p:spPr>
          <a:xfrm>
            <a:off x="828676" y="1933575"/>
            <a:ext cx="5343524" cy="2554545"/>
          </a:xfrm>
          <a:prstGeom prst="rect">
            <a:avLst/>
          </a:prstGeom>
          <a:noFill/>
        </p:spPr>
        <p:txBody>
          <a:bodyPr wrap="square" rtlCol="0">
            <a:spAutoFit/>
          </a:bodyPr>
          <a:lstStyle/>
          <a:p>
            <a:pPr algn="just" rtl="0" latinLnBrk="0"/>
            <a:r>
              <a:rPr lang="vi-VN" sz="3200" b="0" i="0" dirty="0">
                <a:solidFill>
                  <a:srgbClr val="000000"/>
                </a:solidFill>
                <a:effectLst/>
                <a:latin typeface="Calibri" panose="020F0502020204030204" pitchFamily="34" charset="0"/>
                <a:cs typeface="Calibri" panose="020F0502020204030204" pitchFamily="34" charset="0"/>
              </a:rPr>
              <a:t>Mấy ngày mẹ về quê</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Là mấy ngày bão nổi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Con đường mẹ đi về</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Cơn mưa dài chặn lối.</a:t>
            </a:r>
          </a:p>
          <a:p>
            <a:endParaRPr lang="en-US" sz="3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4815D41-46A9-1531-F3EC-253F800BAA04}"/>
              </a:ext>
            </a:extLst>
          </p:cNvPr>
          <p:cNvSpPr txBox="1"/>
          <p:nvPr/>
        </p:nvSpPr>
        <p:spPr>
          <a:xfrm>
            <a:off x="5019675" y="1079071"/>
            <a:ext cx="6343650" cy="132343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indent="-571500" algn="just">
              <a:buFont typeface="Wingdings" panose="05000000000000000000" pitchFamily="2" charset="2"/>
              <a:buChar char="v"/>
            </a:pPr>
            <a:r>
              <a:rPr lang="vi-VN" sz="4000" b="1" dirty="0">
                <a:latin typeface="Cambria" panose="02040503050406030204" pitchFamily="18" charset="0"/>
                <a:ea typeface="Cambria" panose="02040503050406030204" pitchFamily="18" charset="0"/>
                <a:cs typeface="Arial" panose="020B0604020202020204" pitchFamily="34" charset="0"/>
              </a:rPr>
              <a:t>Khổ thơ đầu nói lên điều gì?</a:t>
            </a:r>
            <a:endParaRPr lang="en-US" sz="4000" dirty="0">
              <a:latin typeface="Cambria" panose="02040503050406030204" pitchFamily="18" charset="0"/>
              <a:ea typeface="Cambria" panose="020405030504060302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7DD818C-692B-246B-5CD3-52F20886B405}"/>
              </a:ext>
            </a:extLst>
          </p:cNvPr>
          <p:cNvSpPr/>
          <p:nvPr/>
        </p:nvSpPr>
        <p:spPr>
          <a:xfrm>
            <a:off x="5219699" y="3165475"/>
            <a:ext cx="6496051"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Khổ thơ đầu nói lên sự lo lắng cho người mẹ khi đi về có cơn bão chặn lối.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3378715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5C23F-24ED-3C17-1A0F-3543EAF66CF0}"/>
              </a:ext>
            </a:extLst>
          </p:cNvPr>
          <p:cNvSpPr txBox="1"/>
          <p:nvPr/>
        </p:nvSpPr>
        <p:spPr>
          <a:xfrm>
            <a:off x="828676" y="1933575"/>
            <a:ext cx="5343524" cy="2062103"/>
          </a:xfrm>
          <a:prstGeom prst="rect">
            <a:avLst/>
          </a:prstGeom>
          <a:noFill/>
        </p:spPr>
        <p:txBody>
          <a:bodyPr wrap="square" rtlCol="0">
            <a:spAutoFit/>
          </a:bodyPr>
          <a:lstStyle/>
          <a:p>
            <a:pPr lvl="0" algn="just"/>
            <a:r>
              <a:rPr lang="vi-VN" sz="3200" dirty="0">
                <a:solidFill>
                  <a:srgbClr val="000000"/>
                </a:solidFill>
                <a:latin typeface="Calibri" panose="020F0502020204030204" pitchFamily="34" charset="0"/>
                <a:cs typeface="Calibri" panose="020F0502020204030204" pitchFamily="34" charset="0"/>
              </a:rPr>
              <a:t>Thế rồi cơn bão qua</a:t>
            </a:r>
          </a:p>
          <a:p>
            <a:pPr lvl="0" algn="just"/>
            <a:r>
              <a:rPr lang="vi-VN" sz="3200" dirty="0">
                <a:solidFill>
                  <a:srgbClr val="000000"/>
                </a:solidFill>
                <a:latin typeface="Calibri" panose="020F0502020204030204" pitchFamily="34" charset="0"/>
                <a:cs typeface="Calibri" panose="020F0502020204030204" pitchFamily="34" charset="0"/>
              </a:rPr>
              <a:t>Bầu trời xanh trở lại</a:t>
            </a:r>
          </a:p>
          <a:p>
            <a:pPr lvl="0" algn="just"/>
            <a:r>
              <a:rPr lang="vi-VN" sz="3200" dirty="0">
                <a:solidFill>
                  <a:srgbClr val="000000"/>
                </a:solidFill>
                <a:latin typeface="Calibri" panose="020F0502020204030204" pitchFamily="34" charset="0"/>
                <a:cs typeface="Calibri" panose="020F0502020204030204" pitchFamily="34" charset="0"/>
              </a:rPr>
              <a:t>Mẹ về như nắng mới </a:t>
            </a:r>
          </a:p>
          <a:p>
            <a:pPr lvl="0" algn="just"/>
            <a:r>
              <a:rPr lang="vi-VN" sz="3200" dirty="0">
                <a:solidFill>
                  <a:srgbClr val="000000"/>
                </a:solidFill>
                <a:latin typeface="Calibri" panose="020F0502020204030204" pitchFamily="34" charset="0"/>
                <a:cs typeface="Calibri" panose="020F0502020204030204" pitchFamily="34" charset="0"/>
              </a:rPr>
              <a:t>Sáng ấm cả gian nhà.</a:t>
            </a:r>
          </a:p>
        </p:txBody>
      </p:sp>
      <p:sp>
        <p:nvSpPr>
          <p:cNvPr id="6" name="TextBox 5">
            <a:extLst>
              <a:ext uri="{FF2B5EF4-FFF2-40B4-BE49-F238E27FC236}">
                <a16:creationId xmlns:a16="http://schemas.microsoft.com/office/drawing/2014/main" id="{54815D41-46A9-1531-F3EC-253F800BAA04}"/>
              </a:ext>
            </a:extLst>
          </p:cNvPr>
          <p:cNvSpPr txBox="1"/>
          <p:nvPr/>
        </p:nvSpPr>
        <p:spPr>
          <a:xfrm>
            <a:off x="4895850" y="1079071"/>
            <a:ext cx="6800849" cy="120032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71500" lvl="0" indent="-571500" algn="just">
              <a:buFont typeface="Wingdings" panose="05000000000000000000" pitchFamily="2" charset="2"/>
              <a:buChar char="v"/>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Khổ thơ cuối nói cho em biết điều gì xảy ra khi mẹ về?</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B7DD818C-692B-246B-5CD3-52F20886B405}"/>
              </a:ext>
            </a:extLst>
          </p:cNvPr>
          <p:cNvSpPr/>
          <p:nvPr/>
        </p:nvSpPr>
        <p:spPr>
          <a:xfrm>
            <a:off x="5219699" y="3165475"/>
            <a:ext cx="6496051"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Khổ thơ cuối nói lên sự vui mừng, niềm hân hoan khi mẹ về sau cơn bão.</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3615940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0F5BD22-B9D1-292D-64DF-570989CF79DC}"/>
              </a:ext>
            </a:extLst>
          </p:cNvPr>
          <p:cNvPicPr>
            <a:picLocks noChangeAspect="1"/>
          </p:cNvPicPr>
          <p:nvPr/>
        </p:nvPicPr>
        <p:blipFill>
          <a:blip r:embed="rId4"/>
          <a:stretch>
            <a:fillRect/>
          </a:stretch>
        </p:blipFill>
        <p:spPr>
          <a:xfrm flipH="1">
            <a:off x="207524" y="2647950"/>
            <a:ext cx="2819893" cy="3946517"/>
          </a:xfrm>
          <a:prstGeom prst="rect">
            <a:avLst/>
          </a:prstGeom>
        </p:spPr>
      </p:pic>
      <p:sp>
        <p:nvSpPr>
          <p:cNvPr id="4" name="TextBox 3">
            <a:extLst>
              <a:ext uri="{FF2B5EF4-FFF2-40B4-BE49-F238E27FC236}">
                <a16:creationId xmlns:a16="http://schemas.microsoft.com/office/drawing/2014/main" id="{4F1B8138-3DC1-33C6-A8C0-99C73FB9BB00}"/>
              </a:ext>
            </a:extLst>
          </p:cNvPr>
          <p:cNvSpPr txBox="1"/>
          <p:nvPr/>
        </p:nvSpPr>
        <p:spPr>
          <a:xfrm>
            <a:off x="2979103" y="1107646"/>
            <a:ext cx="8136571" cy="1200329"/>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sz="3600" b="1" dirty="0">
                <a:latin typeface="Cambria" panose="02040503050406030204" pitchFamily="18" charset="0"/>
                <a:ea typeface="Cambria" panose="02040503050406030204" pitchFamily="18" charset="0"/>
                <a:cs typeface="Arial" panose="020B0604020202020204" pitchFamily="34" charset="0"/>
              </a:rPr>
              <a:t>Theo em, các bạn nhỏ hiểu được điều gì khi mẹ vắng nhà và khi mẹ trở về?</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7" name="Rectangle: Rounded Corners 6">
            <a:extLst>
              <a:ext uri="{FF2B5EF4-FFF2-40B4-BE49-F238E27FC236}">
                <a16:creationId xmlns:a16="http://schemas.microsoft.com/office/drawing/2014/main" id="{463ABE5A-2491-A7ED-BA49-091FA8B4C2A6}"/>
              </a:ext>
            </a:extLst>
          </p:cNvPr>
          <p:cNvSpPr/>
          <p:nvPr/>
        </p:nvSpPr>
        <p:spPr>
          <a:xfrm>
            <a:off x="3495674" y="3003550"/>
            <a:ext cx="8391525" cy="23209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defRPr/>
            </a:pPr>
            <a:r>
              <a:rPr lang="en-US"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C</a:t>
            </a:r>
            <a:r>
              <a:rPr lang="vi-VN" sz="4400" b="1" dirty="0">
                <a:solidFill>
                  <a:srgbClr val="FF0000"/>
                </a:solidFill>
                <a:latin typeface="Calibri" panose="020F0502020204030204" pitchFamily="34" charset="0"/>
                <a:ea typeface="Arial-Rounded" panose="020B0500000000000000" pitchFamily="34" charset="0"/>
                <a:cs typeface="Calibri" panose="020F0502020204030204" pitchFamily="34" charset="0"/>
              </a:rPr>
              <a:t>ác bạn nhỏ hiểu được tầm quan trọng của mẹ và những vất vả mà mẹ phải làm hàng ngày.</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2937358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815882"/>
          </a:xfrm>
          <a:prstGeom prst="rect">
            <a:avLst/>
          </a:prstGeom>
          <a:noFill/>
        </p:spPr>
        <p:txBody>
          <a:bodyPr wrap="square" rtlCol="0">
            <a:spAutoFit/>
          </a:bodyPr>
          <a:lstStyle/>
          <a:p>
            <a:pPr lvl="0" algn="just"/>
            <a:r>
              <a:rPr lang="en-US" sz="2800" b="1" dirty="0">
                <a:solidFill>
                  <a:srgbClr val="002060"/>
                </a:solidFill>
                <a:latin typeface="Calibri" panose="020F0502020204030204" pitchFamily="34" charset="0"/>
                <a:cs typeface="Calibri" panose="020F0502020204030204" pitchFamily="34" charset="0"/>
              </a:rPr>
              <a:t>2. </a:t>
            </a:r>
            <a:r>
              <a:rPr lang="vi-VN" sz="2800" b="1" dirty="0">
                <a:solidFill>
                  <a:srgbClr val="002060"/>
                </a:solidFill>
                <a:latin typeface="Calibri" panose="020F0502020204030204" pitchFamily="34" charset="0"/>
                <a:cs typeface="Calibri" panose="020F0502020204030204" pitchFamily="34" charset="0"/>
              </a:rPr>
              <a:t>Hai dòng thơ “Mẹ về như nắng / Sáng ấm cả gian nhà.” gợi ra những cảm nhận khác nhau. Em thích cách cảm nhận nào dưới đây hoặc nêu ý kiến của em.</a:t>
            </a:r>
          </a:p>
          <a:p>
            <a:pPr lvl="0" algn="just"/>
            <a:endParaRPr lang="vi-VN" sz="2800" b="1" dirty="0">
              <a:solidFill>
                <a:srgbClr val="00206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78F12B-31AF-256A-FEB8-0ACC0B1068C0}"/>
              </a:ext>
            </a:extLst>
          </p:cNvPr>
          <p:cNvPicPr>
            <a:picLocks noChangeAspect="1"/>
          </p:cNvPicPr>
          <p:nvPr/>
        </p:nvPicPr>
        <p:blipFill>
          <a:blip r:embed="rId3"/>
          <a:stretch>
            <a:fillRect/>
          </a:stretch>
        </p:blipFill>
        <p:spPr>
          <a:xfrm>
            <a:off x="1362074" y="2290762"/>
            <a:ext cx="9534525" cy="3444638"/>
          </a:xfrm>
          <a:prstGeom prst="rect">
            <a:avLst/>
          </a:prstGeom>
        </p:spPr>
      </p:pic>
    </p:spTree>
    <p:extLst>
      <p:ext uri="{BB962C8B-B14F-4D97-AF65-F5344CB8AC3E}">
        <p14:creationId xmlns:p14="http://schemas.microsoft.com/office/powerpoint/2010/main" val="377610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1A572-9889-460E-89D2-2B1A330E13C0}"/>
              </a:ext>
            </a:extLst>
          </p:cNvPr>
          <p:cNvSpPr txBox="1"/>
          <p:nvPr/>
        </p:nvSpPr>
        <p:spPr>
          <a:xfrm>
            <a:off x="1211243" y="462006"/>
            <a:ext cx="10532962" cy="1200329"/>
          </a:xfrm>
          <a:prstGeom prst="rect">
            <a:avLst/>
          </a:prstGeom>
          <a:noFill/>
        </p:spPr>
        <p:txBody>
          <a:bodyPr wrap="square" rtlCol="0">
            <a:spAutoFit/>
          </a:bodyPr>
          <a:lstStyle/>
          <a:p>
            <a:pPr lvl="0" algn="just"/>
            <a:r>
              <a:rPr lang="en-US" sz="3600" b="1" dirty="0">
                <a:solidFill>
                  <a:srgbClr val="002060"/>
                </a:solidFill>
                <a:latin typeface="Calibri" panose="020F0502020204030204" pitchFamily="34" charset="0"/>
                <a:cs typeface="Calibri" panose="020F0502020204030204" pitchFamily="34" charset="0"/>
              </a:rPr>
              <a:t>3. </a:t>
            </a:r>
            <a:r>
              <a:rPr lang="vi-VN" sz="3600" b="1" dirty="0">
                <a:solidFill>
                  <a:srgbClr val="002060"/>
                </a:solidFill>
                <a:latin typeface="Calibri" panose="020F0502020204030204" pitchFamily="34" charset="0"/>
                <a:cs typeface="Calibri" panose="020F0502020204030204" pitchFamily="34" charset="0"/>
              </a:rPr>
              <a:t>Viết 5 – 7 câu nêu tình cảm, cảm xúc của em về một người thân trong gia đình. </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字魂107号-萌趣欢乐体"/>
              <a:cs typeface="Calibri" panose="020F0502020204030204" pitchFamily="34" charset="0"/>
            </a:endParaRPr>
          </a:p>
        </p:txBody>
      </p:sp>
      <p:sp>
        <p:nvSpPr>
          <p:cNvPr id="2" name="Rectangle: Rounded Corners 1">
            <a:extLst>
              <a:ext uri="{FF2B5EF4-FFF2-40B4-BE49-F238E27FC236}">
                <a16:creationId xmlns:a16="http://schemas.microsoft.com/office/drawing/2014/main" id="{305DBCEA-AAEB-23DD-6A35-D9AAAF3B75EE}"/>
              </a:ext>
            </a:extLst>
          </p:cNvPr>
          <p:cNvSpPr/>
          <p:nvPr/>
        </p:nvSpPr>
        <p:spPr>
          <a:xfrm>
            <a:off x="1171574" y="2127251"/>
            <a:ext cx="10001251" cy="41021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vi-VN" sz="2800" b="1" dirty="0">
                <a:latin typeface="Calibri" panose="020F0502020204030204" pitchFamily="34" charset="0"/>
                <a:cs typeface="Calibri" panose="020F0502020204030204" pitchFamily="34" charset="0"/>
              </a:rPr>
              <a:t>Gợi ý:</a:t>
            </a:r>
          </a:p>
          <a:p>
            <a:r>
              <a:rPr lang="vi-VN" sz="2800" b="1" dirty="0">
                <a:latin typeface="Calibri" panose="020F0502020204030204" pitchFamily="34" charset="0"/>
                <a:cs typeface="Calibri" panose="020F0502020204030204" pitchFamily="34" charset="0"/>
              </a:rPr>
              <a:t>+ Mở đầu: </a:t>
            </a:r>
            <a:r>
              <a:rPr lang="vi-VN" sz="2800" dirty="0">
                <a:latin typeface="Calibri" panose="020F0502020204030204" pitchFamily="34" charset="0"/>
                <a:cs typeface="Calibri" panose="020F0502020204030204" pitchFamily="34" charset="0"/>
              </a:rPr>
              <a:t>Giới thiệu người sẽ thể hiện tình cảm, cảm xúc là ai?</a:t>
            </a:r>
          </a:p>
          <a:p>
            <a:r>
              <a:rPr lang="vi-VN" sz="2800" b="1" dirty="0">
                <a:latin typeface="Calibri" panose="020F0502020204030204" pitchFamily="34" charset="0"/>
                <a:cs typeface="Calibri" panose="020F0502020204030204" pitchFamily="34" charset="0"/>
              </a:rPr>
              <a:t>+ Triển khai: </a:t>
            </a:r>
            <a:r>
              <a:rPr lang="vi-VN" sz="2800" dirty="0">
                <a:latin typeface="Calibri" panose="020F0502020204030204" pitchFamily="34" charset="0"/>
                <a:cs typeface="Calibri" panose="020F0502020204030204" pitchFamily="34" charset="0"/>
              </a:rPr>
              <a:t>Nêu những kỉ niệm gắn bó, thân thiết với người đó và tình cảm dành cho họ.</a:t>
            </a:r>
          </a:p>
          <a:p>
            <a:r>
              <a:rPr lang="vi-VN" sz="2800" b="1" dirty="0">
                <a:latin typeface="Calibri" panose="020F0502020204030204" pitchFamily="34" charset="0"/>
                <a:cs typeface="Calibri" panose="020F0502020204030204" pitchFamily="34" charset="0"/>
              </a:rPr>
              <a:t>+ Kết thúc: </a:t>
            </a:r>
            <a:r>
              <a:rPr lang="vi-VN" sz="2800" dirty="0">
                <a:latin typeface="Calibri" panose="020F0502020204030204" pitchFamily="34" charset="0"/>
                <a:cs typeface="Calibri" panose="020F0502020204030204" pitchFamily="34" charset="0"/>
              </a:rPr>
              <a:t>Khẳng định tình cảm bền chặt với họ</a:t>
            </a:r>
          </a:p>
          <a:p>
            <a:r>
              <a:rPr lang="vi-VN" sz="2800" dirty="0">
                <a:latin typeface="Calibri" panose="020F0502020204030204" pitchFamily="34" charset="0"/>
                <a:cs typeface="Calibri" panose="020F0502020204030204" pitchFamily="34" charset="0"/>
              </a:rPr>
              <a:t>- Người viết có thể biểu lộ tình cảm, cảm xúc bằng những cách: nêu tình cảm, cảm xúc đó là gì, được biểu hiện ra sao, thông qua những kỉ niệm nào,....</a:t>
            </a:r>
          </a:p>
        </p:txBody>
      </p:sp>
    </p:spTree>
    <p:extLst>
      <p:ext uri="{BB962C8B-B14F-4D97-AF65-F5344CB8AC3E}">
        <p14:creationId xmlns:p14="http://schemas.microsoft.com/office/powerpoint/2010/main" val="3329119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815D41-46A9-1531-F3EC-253F800BAA04}"/>
              </a:ext>
            </a:extLst>
          </p:cNvPr>
          <p:cNvSpPr txBox="1"/>
          <p:nvPr/>
        </p:nvSpPr>
        <p:spPr>
          <a:xfrm>
            <a:off x="4429126" y="345646"/>
            <a:ext cx="3419474" cy="707886"/>
          </a:xfrm>
          <a:prstGeom prst="rect">
            <a:avLst/>
          </a:prstGeom>
          <a:solidFill>
            <a:schemeClr val="accent2">
              <a:lumMod val="20000"/>
              <a:lumOff val="80000"/>
            </a:schemeClr>
          </a:solidFill>
          <a:ln w="28575">
            <a:noFill/>
            <a:prstDash val="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làm</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mẫu</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0C3C1639-BA7E-7354-F977-85719B3D3534}"/>
              </a:ext>
            </a:extLst>
          </p:cNvPr>
          <p:cNvSpPr txBox="1"/>
          <p:nvPr/>
        </p:nvSpPr>
        <p:spPr>
          <a:xfrm>
            <a:off x="952500" y="1619250"/>
            <a:ext cx="10534650" cy="4524315"/>
          </a:xfrm>
          <a:prstGeom prst="rect">
            <a:avLst/>
          </a:prstGeom>
          <a:noFill/>
        </p:spPr>
        <p:txBody>
          <a:bodyPr wrap="square" rtlCol="0">
            <a:spAutoFit/>
          </a:bodyPr>
          <a:lstStyle/>
          <a:p>
            <a:pPr algn="just"/>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Bà ngoại là người mà em rất yêu quý. Bà rất thương em. Mỗi khi có đồ ăn ngon, bà đều dành phần em. Bà còn thường kể chuyện cho em nghe. Những câu chuyện của bà đã nuôi dưỡng tâm hồn em từ thuở còn thơ bé. Em rất yêu mến và kính trọng bà. Mỗi lần sang nhà bà, em thường ôm và hôn bà. Thỉnh thoảng, em còn phụ giúp bà việc nhà nữa. Em mong bà sẽ sống thật lâu để luôn ở bên cạnh em.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27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73F782F-26BB-4F42-99C5-27D603DB360A}"/>
              </a:ext>
            </a:extLst>
          </p:cNvPr>
          <p:cNvPicPr>
            <a:picLocks noChangeAspect="1"/>
          </p:cNvPicPr>
          <p:nvPr/>
        </p:nvPicPr>
        <p:blipFill rotWithShape="1">
          <a:blip r:embed="rId3">
            <a:extLst>
              <a:ext uri="{28A0092B-C50C-407E-A947-70E740481C1C}">
                <a14:useLocalDpi xmlns:a14="http://schemas.microsoft.com/office/drawing/2010/main" val="0"/>
              </a:ext>
            </a:extLst>
          </a:blip>
          <a:srcRect t="3317" b="40405"/>
          <a:stretch/>
        </p:blipFill>
        <p:spPr>
          <a:xfrm>
            <a:off x="1470479" y="-40474"/>
            <a:ext cx="9251037" cy="6602821"/>
          </a:xfrm>
          <a:prstGeom prst="rect">
            <a:avLst/>
          </a:prstGeom>
        </p:spPr>
      </p:pic>
      <p:pic>
        <p:nvPicPr>
          <p:cNvPr id="9" name="图片 8">
            <a:extLst>
              <a:ext uri="{FF2B5EF4-FFF2-40B4-BE49-F238E27FC236}">
                <a16:creationId xmlns:a16="http://schemas.microsoft.com/office/drawing/2014/main" id="{6AA09C7A-BD37-466B-BCE7-A88972C2E299}"/>
              </a:ext>
            </a:extLst>
          </p:cNvPr>
          <p:cNvPicPr>
            <a:picLocks noChangeAspect="1"/>
          </p:cNvPicPr>
          <p:nvPr/>
        </p:nvPicPr>
        <p:blipFill rotWithShape="1">
          <a:blip r:embed="rId4">
            <a:extLst>
              <a:ext uri="{28A0092B-C50C-407E-A947-70E740481C1C}">
                <a14:useLocalDpi xmlns:a14="http://schemas.microsoft.com/office/drawing/2010/main" val="0"/>
              </a:ext>
            </a:extLst>
          </a:blip>
          <a:srcRect l="17739" r="59461"/>
          <a:stretch/>
        </p:blipFill>
        <p:spPr>
          <a:xfrm rot="16200000">
            <a:off x="5169518" y="-105265"/>
            <a:ext cx="1852961" cy="12192001"/>
          </a:xfrm>
          <a:prstGeom prst="rect">
            <a:avLst/>
          </a:prstGeom>
        </p:spPr>
      </p:pic>
      <p:pic>
        <p:nvPicPr>
          <p:cNvPr id="13" name="图片 12">
            <a:extLst>
              <a:ext uri="{FF2B5EF4-FFF2-40B4-BE49-F238E27FC236}">
                <a16:creationId xmlns:a16="http://schemas.microsoft.com/office/drawing/2014/main" id="{4F47C145-0785-47BC-8376-7A5B6FE04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a:extLst>
              <a:ext uri="{FF2B5EF4-FFF2-40B4-BE49-F238E27FC236}">
                <a16:creationId xmlns:a16="http://schemas.microsoft.com/office/drawing/2014/main" id="{2D7AF6D0-702D-4974-8BDD-F3A970915ABC}"/>
              </a:ext>
            </a:extLst>
          </p:cNvPr>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p:blipFill>
        <p:spPr>
          <a:xfrm flipH="1">
            <a:off x="-3" y="1777930"/>
            <a:ext cx="2286170" cy="2360278"/>
          </a:xfrm>
          <a:prstGeom prst="rect">
            <a:avLst/>
          </a:prstGeom>
        </p:spPr>
      </p:pic>
      <p:pic>
        <p:nvPicPr>
          <p:cNvPr id="23" name="图片 22">
            <a:extLst>
              <a:ext uri="{FF2B5EF4-FFF2-40B4-BE49-F238E27FC236}">
                <a16:creationId xmlns:a16="http://schemas.microsoft.com/office/drawing/2014/main" id="{D0C15D7E-0064-4AD1-A576-B44888FC5000}"/>
              </a:ext>
            </a:extLst>
          </p:cNvPr>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p:blipFill>
        <p:spPr>
          <a:xfrm flipH="1">
            <a:off x="10529646" y="1730919"/>
            <a:ext cx="1357918" cy="2028168"/>
          </a:xfrm>
          <a:prstGeom prst="rect">
            <a:avLst/>
          </a:prstGeom>
        </p:spPr>
      </p:pic>
      <p:sp>
        <p:nvSpPr>
          <p:cNvPr id="24" name="矩形 23">
            <a:extLst>
              <a:ext uri="{FF2B5EF4-FFF2-40B4-BE49-F238E27FC236}">
                <a16:creationId xmlns:a16="http://schemas.microsoft.com/office/drawing/2014/main" id="{D558DB9A-2DF0-4E3A-970B-93D433FE0FC6}"/>
              </a:ext>
            </a:extLst>
          </p:cNvPr>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a:extLst>
              <a:ext uri="{FF2B5EF4-FFF2-40B4-BE49-F238E27FC236}">
                <a16:creationId xmlns:a16="http://schemas.microsoft.com/office/drawing/2014/main" id="{3D12108E-8D10-42DE-9757-B28142BFDA98}"/>
              </a:ext>
            </a:extLst>
          </p:cNvPr>
          <p:cNvPicPr>
            <a:picLocks noChangeAspect="1"/>
          </p:cNvPicPr>
          <p:nvPr/>
        </p:nvPicPr>
        <p:blipFill rotWithShape="1">
          <a:blip r:embed="rId8">
            <a:extLst>
              <a:ext uri="{28A0092B-C50C-407E-A947-70E740481C1C}">
                <a14:useLocalDpi xmlns:a14="http://schemas.microsoft.com/office/drawing/2010/main" val="0"/>
              </a:ext>
            </a:extLst>
          </a:blip>
          <a:srcRect t="55629"/>
          <a:stretch/>
        </p:blipFill>
        <p:spPr>
          <a:xfrm>
            <a:off x="-408800" y="4300855"/>
            <a:ext cx="4571570" cy="30429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3868" y="2007232"/>
            <a:ext cx="6956977" cy="3017744"/>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1090100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89</TotalTime>
  <Words>519</Words>
  <Application>Microsoft Office PowerPoint</Application>
  <PresentationFormat>Widescreen</PresentationFormat>
  <Paragraphs>43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Wingdings</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11</cp:revision>
  <dcterms:created xsi:type="dcterms:W3CDTF">2023-12-14T08:59:16Z</dcterms:created>
  <dcterms:modified xsi:type="dcterms:W3CDTF">2025-02-24T06:54:59Z</dcterms:modified>
  <cp:category>9Slide.vn</cp:category>
</cp:coreProperties>
</file>