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75" r:id="rId11"/>
    <p:sldId id="276" r:id="rId12"/>
    <p:sldId id="272" r:id="rId13"/>
    <p:sldId id="277" r:id="rId14"/>
    <p:sldId id="274" r:id="rId15"/>
  </p:sldIdLst>
  <p:sldSz cx="12192000" cy="6858000"/>
  <p:notesSz cx="6858000" cy="9144000"/>
  <p:embeddedFontLst>
    <p:embeddedFont>
      <p:font typeface="Coiny" panose="020B0604020202020204" charset="0"/>
      <p:regular r:id="rId17"/>
    </p:embeddedFont>
    <p:embeddedFont>
      <p:font typeface="Calibri" panose="020F0502020204030204" pitchFamily="34" charset="0"/>
      <p:regular r:id="rId18"/>
      <p:bold r:id="rId19"/>
      <p:italic r:id="rId20"/>
      <p:boldItalic r:id="rId21"/>
    </p:embeddedFont>
    <p:embeddedFont>
      <p:font typeface="Itim" panose="020B0604020202020204" charset="-34"/>
      <p:regular r:id="rId22"/>
    </p:embeddedFont>
    <p:embeddedFont>
      <p:font typeface="Pattaya" panose="020B0604020202020204" charset="-34"/>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1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49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5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เค้าโครงแบบกำหนดเอง">
  <p:cSld name="9_เค้าโครงแบบกำหนดเอง">
    <p:spTree>
      <p:nvGrpSpPr>
        <p:cNvPr id="1"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 name="Google Shape;347;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 name="Google Shape;348;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9" name="Google Shape;349;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0" name="Google Shape;350;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1" name="Google Shape;351;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2" name="Google Shape;352;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53" name="Google Shape;353;p26"/>
          <p:cNvGrpSpPr/>
          <p:nvPr/>
        </p:nvGrpSpPr>
        <p:grpSpPr>
          <a:xfrm rot="10800000" flipH="1">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55" name="Google Shape;355;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6" name="Google Shape;356;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7" name="Google Shape;357;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8" name="Google Shape;358;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9" name="Google Shape;359;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0" name="Google Shape;360;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1" name="Google Shape;361;p26"/>
          <p:cNvGrpSpPr/>
          <p:nvPr/>
        </p:nvGrpSpPr>
        <p:grpSpPr>
          <a:xfrm rot="10800000" flipH="1">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63" name="Google Shape;363;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4" name="Google Shape;364;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5" name="Google Shape;365;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6" name="Google Shape;366;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7" name="Google Shape;367;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8" name="Google Shape;368;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71" name="Google Shape;371;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2" name="Google Shape;372;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3" name="Google Shape;373;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4" name="Google Shape;374;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5" name="Google Shape;375;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6" name="Google Shape;376;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Shape&#10;&#10;Description automatically generated with medium confidence"/>
          <p:cNvPicPr preferRelativeResize="0"/>
          <p:nvPr/>
        </p:nvPicPr>
        <p:blipFill rotWithShape="1">
          <a:blip r:embed="rId27">
            <a:alphaModFix/>
          </a:blip>
          <a:srcRect/>
          <a:stretch/>
        </p:blipFill>
        <p:spPr>
          <a:xfrm>
            <a:off x="-1657351" y="273050"/>
            <a:ext cx="1552575" cy="15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png"/><Relationship Id="rId4" Type="http://schemas.openxmlformats.org/officeDocument/2006/relationships/slide" Target="slide4.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800481"/>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smtClean="0">
                <a:solidFill>
                  <a:srgbClr val="FF0000"/>
                </a:solidFill>
                <a:latin typeface="Coiny"/>
                <a:ea typeface="Coiny"/>
                <a:cs typeface="Coiny"/>
                <a:sym typeface="Coiny"/>
              </a:rPr>
              <a:t>Luyện tập</a:t>
            </a:r>
            <a:br>
              <a:rPr lang="en-US" sz="4400" smtClean="0">
                <a:solidFill>
                  <a:srgbClr val="FF0000"/>
                </a:solidFill>
                <a:latin typeface="Coiny"/>
                <a:ea typeface="Coiny"/>
                <a:cs typeface="Coiny"/>
                <a:sym typeface="Coiny"/>
              </a:rPr>
            </a:br>
            <a:r>
              <a:rPr lang="en-US" sz="4400" smtClean="0">
                <a:solidFill>
                  <a:srgbClr val="FF0000"/>
                </a:solidFill>
                <a:latin typeface="Coiny"/>
                <a:ea typeface="Coiny"/>
                <a:cs typeface="Coiny"/>
                <a:sym typeface="Coiny"/>
              </a:rPr>
              <a:t>            trang 25</a:t>
            </a:r>
            <a:endParaRPr sz="440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5120596" y="92154"/>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a:solidFill>
                  <a:srgbClr val="CE7925"/>
                </a:solidFill>
                <a:latin typeface="Arial"/>
                <a:ea typeface="Arial"/>
                <a:cs typeface="Arial"/>
                <a:sym typeface="Arial"/>
              </a:rPr>
              <a:t>Toán</a:t>
            </a:r>
            <a:endParaRPr sz="3600" b="1">
              <a:solidFill>
                <a:srgbClr val="CE7925"/>
              </a:solidFill>
              <a:latin typeface="Arial"/>
              <a:ea typeface="Arial"/>
              <a:cs typeface="Arial"/>
              <a:sym typeface="Arial"/>
            </a:endParaRPr>
          </a:p>
          <a:p>
            <a:pPr marL="0" lvl="0" indent="0" algn="ctr" rtl="0">
              <a:lnSpc>
                <a:spcPct val="90000"/>
              </a:lnSpc>
              <a:spcBef>
                <a:spcPts val="1000"/>
              </a:spcBef>
              <a:spcAft>
                <a:spcPts val="0"/>
              </a:spcAft>
              <a:buClr>
                <a:srgbClr val="562503"/>
              </a:buClr>
              <a:buSzPts val="4400"/>
              <a:buNone/>
            </a:pPr>
            <a:endParaRPr sz="4400" b="1">
              <a:solidFill>
                <a:schemeClr val="accent4"/>
              </a:solidFill>
              <a:latin typeface="Arial"/>
              <a:ea typeface="Arial"/>
              <a:cs typeface="Arial"/>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6" name="Google Shape;2056;p1"/>
          <p:cNvSpPr/>
          <p:nvPr/>
        </p:nvSpPr>
        <p:spPr>
          <a:xfrm rot="459428">
            <a:off x="3159532" y="92334"/>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0" name="Google Shape;2060;p1"/>
          <p:cNvSpPr/>
          <p:nvPr/>
        </p:nvSpPr>
        <p:spPr>
          <a:xfrm rot="459428">
            <a:off x="8132658" y="124949"/>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787082" y="853121"/>
            <a:ext cx="738031" cy="73027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pic>
        <p:nvPicPr>
          <p:cNvPr id="2050" name="Picture 2" descr="Toán lớp 3 trang 25 Luyện tập | Kết nối tri thức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6" y="866503"/>
            <a:ext cx="7619158" cy="424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127" y="5423952"/>
            <a:ext cx="6327373" cy="646331"/>
          </a:xfrm>
          <a:prstGeom prst="rect">
            <a:avLst/>
          </a:prstGeom>
        </p:spPr>
        <p:txBody>
          <a:bodyPr wrap="none">
            <a:spAutoFit/>
          </a:bodyPr>
          <a:lstStyle/>
          <a:p>
            <a:r>
              <a:rPr lang="en-US" sz="3600">
                <a:solidFill>
                  <a:srgbClr val="222222"/>
                </a:solidFill>
                <a:latin typeface="Times New Roman" panose="02020603050405020304" pitchFamily="18" charset="0"/>
                <a:cs typeface="Times New Roman" panose="02020603050405020304" pitchFamily="18" charset="0"/>
              </a:rPr>
              <a:t>Theo em, Việt tính đúng hay sai?</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1203960" y="244486"/>
            <a:ext cx="1341120"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2</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29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396240" y="2142311"/>
            <a:ext cx="8879752" cy="3046988"/>
          </a:xfrm>
          <a:prstGeom prst="rect">
            <a:avLst/>
          </a:prstGeom>
        </p:spPr>
        <p:txBody>
          <a:bodyPr wrap="square">
            <a:spAutoFit/>
          </a:bodyPr>
          <a:lstStyle/>
          <a:p>
            <a:pPr algn="ctr"/>
            <a:r>
              <a:rPr lang="en-US" sz="4800">
                <a:solidFill>
                  <a:srgbClr val="FF0000"/>
                </a:solidFill>
                <a:latin typeface="Times New Roman" panose="02020603050405020304" pitchFamily="18" charset="0"/>
                <a:cs typeface="Times New Roman" panose="02020603050405020304" pitchFamily="18" charset="0"/>
              </a:rPr>
              <a:t>Đổi 1 m = 100 cm</a:t>
            </a:r>
          </a:p>
          <a:p>
            <a:pPr algn="ctr"/>
            <a:r>
              <a:rPr lang="en-US" sz="4800">
                <a:solidFill>
                  <a:srgbClr val="FF0000"/>
                </a:solidFill>
                <a:latin typeface="Times New Roman" panose="02020603050405020304" pitchFamily="18" charset="0"/>
                <a:cs typeface="Times New Roman" panose="02020603050405020304" pitchFamily="18" charset="0"/>
              </a:rPr>
              <a:t>Chu vi mặt bàn hình chữ nhật là:</a:t>
            </a:r>
          </a:p>
          <a:p>
            <a:pPr algn="ctr"/>
            <a:r>
              <a:rPr lang="en-US" sz="4800">
                <a:solidFill>
                  <a:srgbClr val="FF0000"/>
                </a:solidFill>
                <a:latin typeface="Times New Roman" panose="02020603050405020304" pitchFamily="18" charset="0"/>
                <a:cs typeface="Times New Roman" panose="02020603050405020304" pitchFamily="18" charset="0"/>
              </a:rPr>
              <a:t>(100 + 40) x 2 = 280 (cm)</a:t>
            </a:r>
          </a:p>
          <a:p>
            <a:pPr algn="ctr"/>
            <a:r>
              <a:rPr lang="en-US" sz="4800">
                <a:solidFill>
                  <a:srgbClr val="FF0000"/>
                </a:solidFill>
                <a:latin typeface="Times New Roman" panose="02020603050405020304" pitchFamily="18" charset="0"/>
                <a:cs typeface="Times New Roman" panose="02020603050405020304" pitchFamily="18" charset="0"/>
              </a:rPr>
              <a:t>Vậy cách tính của Việt là sai.</a:t>
            </a:r>
          </a:p>
        </p:txBody>
      </p:sp>
    </p:spTree>
    <p:extLst>
      <p:ext uri="{BB962C8B-B14F-4D97-AF65-F5344CB8AC3E}">
        <p14:creationId xmlns:p14="http://schemas.microsoft.com/office/powerpoint/2010/main" val="2533996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a:solidFill>
                  <a:srgbClr val="5E2700"/>
                </a:solidFill>
                <a:latin typeface="Itim"/>
                <a:cs typeface="Itim"/>
                <a:sym typeface="Itim"/>
              </a:rPr>
              <a:t>3</a:t>
            </a:r>
            <a:endParaRPr/>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R="36195" lvl="0">
                <a:lnSpc>
                  <a:spcPct val="114000"/>
                </a:lnSpc>
                <a:buClr>
                  <a:srgbClr val="FFFF99"/>
                </a:buClr>
                <a:buSzPts val="3200"/>
              </a:pPr>
              <a:r>
                <a:rPr lang="vi-VN" sz="2800" b="1">
                  <a:solidFill>
                    <a:schemeClr val="bg1"/>
                  </a:solidFill>
                  <a:latin typeface="+mj-lt"/>
                </a:rPr>
                <a:t>Bác nông dân làm hàng rào quanh một vườn rau có dạng hình chữ nhật với chiều dài 9 m, chiều rộng 5 m. Bác có để cổng vào 2 m. Hỏi hàng rào dài bao nhiêu mét?</a:t>
              </a:r>
              <a:endParaRPr sz="2800" b="1" i="0" u="none" strike="noStrike" cap="none">
                <a:solidFill>
                  <a:schemeClr val="bg1"/>
                </a:solidFill>
                <a:latin typeface="+mj-lt"/>
                <a:ea typeface="Calibri"/>
                <a:cs typeface="Calibri"/>
                <a:sym typeface="Calibri"/>
              </a:endParaRPr>
            </a:p>
          </p:txBody>
        </p:sp>
      </p:grpSp>
      <p:pic>
        <p:nvPicPr>
          <p:cNvPr id="4081" name="Google Shape;4081;p17"/>
          <p:cNvPicPr preferRelativeResize="0"/>
          <p:nvPr/>
        </p:nvPicPr>
        <p:blipFill rotWithShape="1">
          <a:blip r:embed="rId3">
            <a:alphaModFix/>
          </a:blip>
          <a:srcRect/>
          <a:stretch/>
        </p:blipFill>
        <p:spPr>
          <a:xfrm>
            <a:off x="6000295" y="-1387772"/>
            <a:ext cx="5115380" cy="5115380"/>
          </a:xfrm>
          <a:prstGeom prst="rect">
            <a:avLst/>
          </a:prstGeom>
          <a:noFill/>
          <a:ln>
            <a:noFill/>
          </a:ln>
        </p:spPr>
      </p:pic>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Times New Roman" panose="02020603050405020304" pitchFamily="18" charset="0"/>
                <a:cs typeface="Times New Roman" panose="02020603050405020304" pitchFamily="18" charset="0"/>
                <a:sym typeface="Arial"/>
              </a:rPr>
              <a:t>Tóm tắt</a:t>
            </a:r>
            <a:endParaRPr sz="3600" b="1" u="sng">
              <a:solidFill>
                <a:schemeClr val="lt1"/>
              </a:solidFill>
              <a:latin typeface="Times New Roman" panose="02020603050405020304" pitchFamily="18" charset="0"/>
              <a:cs typeface="Times New Roman" panose="02020603050405020304" pitchFamily="18" charset="0"/>
              <a:sym typeface="Arial"/>
            </a:endParaRPr>
          </a:p>
        </p:txBody>
      </p:sp>
      <p:sp>
        <p:nvSpPr>
          <p:cNvPr id="4083" name="Google Shape;4083;p17"/>
          <p:cNvSpPr txBox="1"/>
          <p:nvPr/>
        </p:nvSpPr>
        <p:spPr>
          <a:xfrm>
            <a:off x="5329490" y="4210047"/>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chemeClr val="lt1"/>
                </a:solidFill>
                <a:latin typeface="Times New Roman" panose="02020603050405020304" pitchFamily="18" charset="0"/>
                <a:cs typeface="Times New Roman" panose="02020603050405020304" pitchFamily="18" charset="0"/>
                <a:sym typeface="Arial"/>
              </a:rPr>
              <a:t>Chiều dài: 9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4" name="Google Shape;4084;p17"/>
          <p:cNvSpPr txBox="1"/>
          <p:nvPr/>
        </p:nvSpPr>
        <p:spPr>
          <a:xfrm>
            <a:off x="5439202" y="4958504"/>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chemeClr val="lt1"/>
                </a:solidFill>
                <a:latin typeface="Times New Roman" panose="02020603050405020304" pitchFamily="18" charset="0"/>
                <a:cs typeface="Times New Roman" panose="02020603050405020304" pitchFamily="18" charset="0"/>
                <a:sym typeface="Arial"/>
              </a:rPr>
              <a:t>Chiều rộng: 5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5" name="Google Shape;4085;p17"/>
          <p:cNvSpPr txBox="1"/>
          <p:nvPr/>
        </p:nvSpPr>
        <p:spPr>
          <a:xfrm>
            <a:off x="4994560" y="5706961"/>
            <a:ext cx="61211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chemeClr val="lt1"/>
                </a:solidFill>
                <a:latin typeface="Times New Roman" panose="02020603050405020304" pitchFamily="18" charset="0"/>
                <a:cs typeface="Times New Roman" panose="02020603050405020304" pitchFamily="18" charset="0"/>
                <a:sym typeface="Arial"/>
              </a:rPr>
              <a:t>Hàng rào: ...m?</a:t>
            </a:r>
            <a:endParaRPr sz="3600" b="1">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1113472" y="1837277"/>
            <a:ext cx="9275992" cy="4339650"/>
          </a:xfrm>
          <a:prstGeom prst="rect">
            <a:avLst/>
          </a:prstGeom>
        </p:spPr>
        <p:txBody>
          <a:bodyPr wrap="square">
            <a:spAutoFit/>
          </a:bodyPr>
          <a:lstStyle/>
          <a:p>
            <a:pPr algn="ctr"/>
            <a:r>
              <a:rPr lang="vi-VN" sz="4000">
                <a:solidFill>
                  <a:srgbClr val="222222"/>
                </a:solidFill>
                <a:latin typeface="Times New Roman" panose="02020603050405020304" pitchFamily="18" charset="0"/>
                <a:cs typeface="Times New Roman" panose="02020603050405020304" pitchFamily="18" charset="0"/>
              </a:rPr>
              <a:t>Bài giải</a:t>
            </a:r>
          </a:p>
          <a:p>
            <a:r>
              <a:rPr lang="vi-VN" sz="4000">
                <a:solidFill>
                  <a:srgbClr val="FF0000"/>
                </a:solidFill>
                <a:latin typeface="Times New Roman" panose="02020603050405020304" pitchFamily="18" charset="0"/>
                <a:cs typeface="Times New Roman" panose="02020603050405020304" pitchFamily="18" charset="0"/>
              </a:rPr>
              <a:t>Chu vi vườn rau có dạng hình chữ nhật là:</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a:t>
            </a:r>
            <a:r>
              <a:rPr lang="vi-VN" sz="4000">
                <a:solidFill>
                  <a:srgbClr val="FF0000"/>
                </a:solidFill>
                <a:latin typeface="Times New Roman" panose="02020603050405020304" pitchFamily="18" charset="0"/>
                <a:cs typeface="Times New Roman" panose="02020603050405020304" pitchFamily="18" charset="0"/>
              </a:rPr>
              <a:t>9 + 5) x 2 = 28 </a:t>
            </a:r>
            <a:r>
              <a:rPr lang="vi-VN" sz="4000">
                <a:solidFill>
                  <a:srgbClr val="FF0000"/>
                </a:solidFill>
                <a:latin typeface="Times New Roman" panose="02020603050405020304" pitchFamily="18" charset="0"/>
                <a:cs typeface="Times New Roman" panose="02020603050405020304" pitchFamily="18" charset="0"/>
              </a:rPr>
              <a:t>(</a:t>
            </a:r>
            <a:r>
              <a:rPr lang="vi-VN" sz="4000" smtClean="0">
                <a:solidFill>
                  <a:srgbClr val="FF0000"/>
                </a:solidFill>
                <a:latin typeface="Times New Roman" panose="02020603050405020304" pitchFamily="18" charset="0"/>
                <a:cs typeface="Times New Roman" panose="02020603050405020304" pitchFamily="18" charset="0"/>
              </a:rPr>
              <a:t>m)</a:t>
            </a:r>
            <a:endParaRPr lang="en-US" sz="4000" smtClean="0">
              <a:solidFill>
                <a:srgbClr val="FF0000"/>
              </a:solidFill>
              <a:latin typeface="Times New Roman" panose="02020603050405020304" pitchFamily="18" charset="0"/>
              <a:cs typeface="Times New Roman" panose="02020603050405020304" pitchFamily="18" charset="0"/>
            </a:endParaRPr>
          </a:p>
          <a:p>
            <a:r>
              <a:rPr lang="vi-VN" sz="4000" smtClean="0">
                <a:solidFill>
                  <a:srgbClr val="FF0000"/>
                </a:solidFill>
                <a:latin typeface="Times New Roman" panose="02020603050405020304" pitchFamily="18" charset="0"/>
                <a:cs typeface="Times New Roman" panose="02020603050405020304" pitchFamily="18" charset="0"/>
              </a:rPr>
              <a:t>Chiều </a:t>
            </a:r>
            <a:r>
              <a:rPr lang="vi-VN" sz="4000">
                <a:solidFill>
                  <a:srgbClr val="FF0000"/>
                </a:solidFill>
                <a:latin typeface="Times New Roman" panose="02020603050405020304" pitchFamily="18" charset="0"/>
                <a:cs typeface="Times New Roman" panose="02020603050405020304" pitchFamily="18" charset="0"/>
              </a:rPr>
              <a:t>dài hàng rào là:</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28 </a:t>
            </a:r>
            <a:r>
              <a:rPr lang="vi-VN" sz="4000">
                <a:solidFill>
                  <a:srgbClr val="FF0000"/>
                </a:solidFill>
                <a:latin typeface="Times New Roman" panose="02020603050405020304" pitchFamily="18" charset="0"/>
                <a:cs typeface="Times New Roman" panose="02020603050405020304" pitchFamily="18" charset="0"/>
              </a:rPr>
              <a:t>– 2 = 26 (m)</a:t>
            </a:r>
          </a:p>
          <a:p>
            <a:r>
              <a:rPr lang="vi-VN"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 </a:t>
            </a:r>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Đáp </a:t>
            </a:r>
            <a:r>
              <a:rPr lang="vi-VN" sz="4000">
                <a:solidFill>
                  <a:srgbClr val="FF0000"/>
                </a:solidFill>
                <a:latin typeface="Times New Roman" panose="02020603050405020304" pitchFamily="18" charset="0"/>
                <a:cs typeface="Times New Roman" panose="02020603050405020304" pitchFamily="18" charset="0"/>
              </a:rPr>
              <a:t>số 26 m.</a:t>
            </a:r>
          </a:p>
          <a:p>
            <a:r>
              <a:rPr lang="vi-VN" sz="360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882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CE289"/>
              </a:buClr>
              <a:buSzPts val="2800"/>
              <a:buFont typeface="Arial"/>
              <a:buNone/>
            </a:pPr>
            <a:r>
              <a:rPr lang="en-US" sz="3200" b="1" i="0" u="none" strike="noStrike" cap="none">
                <a:solidFill>
                  <a:schemeClr val="bg1"/>
                </a:solidFill>
                <a:latin typeface="Times New Roman" panose="02020603050405020304" pitchFamily="18" charset="0"/>
                <a:cs typeface="Times New Roman" panose="02020603050405020304" pitchFamily="18" charset="0"/>
                <a:sym typeface="Arial"/>
              </a:rPr>
              <a:t>Mình và các bạn của mình đang rất đói bụng và không có thức ăn. Các bạn hãy giúp mình thu thập thức ăn bằng cách hoàn thành các thử thách nhé!</a:t>
            </a:r>
            <a:endParaRPr sz="3200" b="1">
              <a:solidFill>
                <a:schemeClr val="bg1"/>
              </a:solidFill>
              <a:latin typeface="Times New Roman" panose="02020603050405020304" pitchFamily="18" charset="0"/>
              <a:cs typeface="Times New Roman" panose="02020603050405020304" pitchFamily="18" charset="0"/>
            </a:endParaRPr>
          </a:p>
        </p:txBody>
      </p:sp>
      <p:grpSp>
        <p:nvGrpSpPr>
          <p:cNvPr id="2473" name="Google Shape;2473;p3"/>
          <p:cNvGrpSpPr/>
          <p:nvPr/>
        </p:nvGrpSpPr>
        <p:grpSpPr>
          <a:xfrm>
            <a:off x="968321" y="3279333"/>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4776314" y="2632316"/>
            <a:ext cx="6985139" cy="1938952"/>
          </a:xfrm>
          <a:prstGeom prst="rect">
            <a:avLst/>
          </a:prstGeom>
          <a:noFill/>
          <a:ln>
            <a:noFill/>
          </a:ln>
        </p:spPr>
        <p:txBody>
          <a:bodyPr spcFirstLastPara="1" wrap="square" lIns="91425" tIns="45700" rIns="91425" bIns="45700" anchor="t" anchorCtr="0">
            <a:spAutoFit/>
          </a:bodyPr>
          <a:lstStyle/>
          <a:p>
            <a:pPr lvl="0" algn="ctr"/>
            <a:r>
              <a:rPr lang="en-US" sz="4000" b="1">
                <a:solidFill>
                  <a:schemeClr val="bg1"/>
                </a:solidFill>
                <a:latin typeface="Times New Roman" panose="02020603050405020304" pitchFamily="18" charset="0"/>
                <a:cs typeface="Times New Roman" panose="02020603050405020304" pitchFamily="18" charset="0"/>
              </a:rPr>
              <a:t>Biết chiều dài 12 cm, chiều rộng 4 cm. Tính chu vi hình chữ nhật?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a:solidFill>
                  <a:srgbClr val="562503"/>
                </a:solidFill>
                <a:latin typeface="Times New Roman" panose="02020603050405020304" pitchFamily="18" charset="0"/>
                <a:ea typeface="Itim"/>
                <a:cs typeface="Times New Roman" panose="02020603050405020304" pitchFamily="18" charset="0"/>
                <a:sym typeface="Itim"/>
              </a:rPr>
              <a:t>Đáp án: </a:t>
            </a:r>
            <a:r>
              <a:rPr lang="en-US" sz="4800" smtClean="0">
                <a:solidFill>
                  <a:srgbClr val="562503"/>
                </a:solidFill>
                <a:latin typeface="Times New Roman" panose="02020603050405020304" pitchFamily="18" charset="0"/>
                <a:ea typeface="Itim"/>
                <a:cs typeface="Times New Roman" panose="02020603050405020304" pitchFamily="18" charset="0"/>
                <a:sym typeface="Itim"/>
              </a:rPr>
              <a:t>32 cm</a:t>
            </a:r>
            <a:endParaRPr sz="4800" b="0" i="0" u="none" strike="noStrike" cap="none">
              <a:solidFill>
                <a:srgbClr val="562503"/>
              </a:solidFill>
              <a:latin typeface="Times New Roman" panose="02020603050405020304" pitchFamily="18" charset="0"/>
              <a:ea typeface="Itim"/>
              <a:cs typeface="Times New Roman" panose="02020603050405020304" pitchFamily="18" charset="0"/>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685710" y="2813125"/>
            <a:ext cx="7358992" cy="1323399"/>
          </a:xfrm>
          <a:prstGeom prst="rect">
            <a:avLst/>
          </a:prstGeom>
          <a:noFill/>
          <a:ln>
            <a:noFill/>
          </a:ln>
        </p:spPr>
        <p:txBody>
          <a:bodyPr spcFirstLastPara="1" wrap="square" lIns="91425" tIns="45700" rIns="91425" bIns="45700" anchor="t" anchorCtr="0">
            <a:spAutoFit/>
          </a:bodyPr>
          <a:lstStyle/>
          <a:p>
            <a:pPr lvl="0" algn="ctr">
              <a:buClrTx/>
              <a:defRPr/>
            </a:pPr>
            <a:r>
              <a:rPr lang="en-US" sz="4000" b="1" kern="1200">
                <a:solidFill>
                  <a:schemeClr val="bg1"/>
                </a:solidFill>
                <a:latin typeface="Times New Roman" panose="02020603050405020304" pitchFamily="18" charset="0"/>
                <a:ea typeface="+mn-ea"/>
                <a:cs typeface="Times New Roman" panose="02020603050405020304" pitchFamily="18" charset="0"/>
              </a:rPr>
              <a:t>Cạnh của hình vuông là 9 cm. Tính chu vi hình vuông?</a:t>
            </a:r>
            <a:endParaRPr lang="en-US" sz="4000" b="1"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5400" b="0" i="0" u="none" strike="noStrike" cap="none">
                <a:solidFill>
                  <a:srgbClr val="562503"/>
                </a:solidFill>
                <a:latin typeface="Times New Roman" panose="02020603050405020304" pitchFamily="18" charset="0"/>
                <a:cs typeface="Times New Roman" panose="02020603050405020304" pitchFamily="18" charset="0"/>
                <a:sym typeface="Arial"/>
              </a:rPr>
              <a:t>Đáp án: </a:t>
            </a:r>
            <a:r>
              <a:rPr lang="en-US" sz="5400" smtClean="0">
                <a:solidFill>
                  <a:srgbClr val="562503"/>
                </a:solidFill>
                <a:latin typeface="Times New Roman" panose="02020603050405020304" pitchFamily="18" charset="0"/>
                <a:cs typeface="Times New Roman" panose="02020603050405020304" pitchFamily="18" charset="0"/>
              </a:rPr>
              <a:t>36 cm</a:t>
            </a:r>
            <a:endParaRPr sz="5400" b="0" i="0" u="none" strike="noStrike" cap="none">
              <a:solidFill>
                <a:srgbClr val="562503"/>
              </a:solidFill>
              <a:latin typeface="Times New Roman" panose="02020603050405020304" pitchFamily="18" charset="0"/>
              <a:cs typeface="Times New Roman" panose="02020603050405020304" pitchFamily="18"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695084" y="2492768"/>
            <a:ext cx="7358992" cy="1938952"/>
          </a:xfrm>
          <a:prstGeom prst="rect">
            <a:avLst/>
          </a:prstGeom>
          <a:noFill/>
          <a:ln>
            <a:noFill/>
          </a:ln>
        </p:spPr>
        <p:txBody>
          <a:bodyPr spcFirstLastPara="1" wrap="square" lIns="91425" tIns="45700" rIns="91425" bIns="45700" anchor="t" anchorCtr="0">
            <a:spAutoFit/>
          </a:bodyPr>
          <a:lstStyle/>
          <a:p>
            <a:pPr lvl="0" algn="ctr">
              <a:buClrTx/>
              <a:defRPr/>
            </a:pPr>
            <a:r>
              <a:rPr lang="en-US" sz="4000" b="1">
                <a:solidFill>
                  <a:schemeClr val="bg1"/>
                </a:solidFill>
                <a:latin typeface="Times New Roman" panose="02020603050405020304" pitchFamily="18" charset="0"/>
                <a:cs typeface="Times New Roman" panose="02020603050405020304" pitchFamily="18" charset="0"/>
              </a:rPr>
              <a:t>Hộp bút có chiều dài 20 cm, chiều rộng 5 cm. Tính chu vi của hộp bút </a:t>
            </a:r>
            <a:r>
              <a:rPr lang="en-US" sz="4000" b="1" smtClean="0">
                <a:solidFill>
                  <a:schemeClr val="bg1"/>
                </a:solidFill>
                <a:latin typeface="Times New Roman" panose="02020603050405020304" pitchFamily="18" charset="0"/>
                <a:cs typeface="Times New Roman" panose="02020603050405020304" pitchFamily="18" charset="0"/>
              </a:rPr>
              <a:t>hình chữ nhật đó</a:t>
            </a:r>
            <a:r>
              <a:rPr lang="en-US" sz="4000" b="1">
                <a:solidFill>
                  <a:schemeClr val="bg1"/>
                </a:solidFill>
                <a:latin typeface="Times New Roman" panose="02020603050405020304" pitchFamily="18" charset="0"/>
                <a:cs typeface="Times New Roman" panose="02020603050405020304" pitchFamily="18" charset="0"/>
              </a:rPr>
              <a: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5227093" y="5293056"/>
            <a:ext cx="6294975"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562503"/>
              </a:buClr>
              <a:buSzPts val="6600"/>
            </a:pPr>
            <a:r>
              <a:rPr lang="en-US" sz="6600">
                <a:solidFill>
                  <a:srgbClr val="562503"/>
                </a:solidFill>
                <a:latin typeface="Times New Roman" panose="02020603050405020304" pitchFamily="18" charset="0"/>
                <a:cs typeface="Times New Roman" panose="02020603050405020304" pitchFamily="18" charset="0"/>
              </a:rPr>
              <a:t>Đáp án: </a:t>
            </a:r>
            <a:r>
              <a:rPr lang="en-US" sz="6600" smtClean="0">
                <a:solidFill>
                  <a:srgbClr val="562503"/>
                </a:solidFill>
                <a:latin typeface="Times New Roman" panose="02020603050405020304" pitchFamily="18" charset="0"/>
                <a:cs typeface="Times New Roman" panose="02020603050405020304" pitchFamily="18" charset="0"/>
              </a:rPr>
              <a:t>50 cm</a:t>
            </a:r>
            <a:endParaRPr lang="en-US" sz="6600">
              <a:solidFill>
                <a:srgbClr val="562503"/>
              </a:solidFill>
              <a:latin typeface="Times New Roman" panose="02020603050405020304" pitchFamily="18" charset="0"/>
              <a:cs typeface="Times New Roman" panose="02020603050405020304" pitchFamily="18" charset="0"/>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98474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8727354" y="320348"/>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170" name="Google Shape;3170;p7"/>
          <p:cNvSpPr txBox="1"/>
          <p:nvPr/>
        </p:nvSpPr>
        <p:spPr>
          <a:xfrm>
            <a:off x="3134964" y="6697709"/>
            <a:ext cx="159920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FACEBOOK Hương Thảo:  </a:t>
            </a:r>
            <a:r>
              <a:rPr lang="en-US" sz="1800" b="1" i="0" u="sng" strike="noStrike" cap="none">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https://www.facebook.com/huongthaoGADT</a:t>
            </a:r>
            <a:endParaRPr sz="18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4676059" y="1077251"/>
            <a:ext cx="64830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smtClean="0">
                <a:solidFill>
                  <a:srgbClr val="5E2700"/>
                </a:solidFill>
                <a:latin typeface="Pattaya"/>
                <a:ea typeface="Pattaya"/>
                <a:cs typeface="Pattaya"/>
                <a:sym typeface="Pattaya"/>
              </a:rPr>
              <a:t>Luyện tập</a:t>
            </a:r>
            <a:endParaRPr sz="9600" b="1" i="0" u="none" strike="noStrike" cap="non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642318" y="737808"/>
            <a:ext cx="7112845" cy="707886"/>
          </a:xfrm>
          <a:prstGeom prst="rect">
            <a:avLst/>
          </a:prstGeom>
        </p:spPr>
        <p:txBody>
          <a:bodyPr wrap="none">
            <a:spAutoFit/>
          </a:bodyPr>
          <a:lstStyle/>
          <a:p>
            <a:r>
              <a:rPr lang="en-US" sz="4000" b="1" smtClean="0">
                <a:solidFill>
                  <a:srgbClr val="FF0000"/>
                </a:solidFill>
                <a:latin typeface="Times New Roman" panose="02020603050405020304" pitchFamily="18" charset="0"/>
                <a:cs typeface="Times New Roman" panose="02020603050405020304" pitchFamily="18" charset="0"/>
              </a:rPr>
              <a:t>Bài 1:Chọn </a:t>
            </a:r>
            <a:r>
              <a:rPr lang="en-US" sz="4000" b="1">
                <a:solidFill>
                  <a:srgbClr val="FF0000"/>
                </a:solidFill>
                <a:latin typeface="Times New Roman" panose="02020603050405020304" pitchFamily="18" charset="0"/>
                <a:cs typeface="Times New Roman" panose="02020603050405020304" pitchFamily="18" charset="0"/>
              </a:rPr>
              <a:t>chu vi của </a:t>
            </a:r>
            <a:r>
              <a:rPr lang="en-US" sz="4000" b="1">
                <a:solidFill>
                  <a:srgbClr val="FF0000"/>
                </a:solidFill>
                <a:latin typeface="Times New Roman" panose="02020603050405020304" pitchFamily="18" charset="0"/>
                <a:cs typeface="Times New Roman" panose="02020603050405020304" pitchFamily="18" charset="0"/>
              </a:rPr>
              <a:t>mỗi </a:t>
            </a:r>
            <a:r>
              <a:rPr lang="en-US" sz="4000" b="1" smtClean="0">
                <a:solidFill>
                  <a:srgbClr val="FF0000"/>
                </a:solidFill>
                <a:latin typeface="Times New Roman" panose="02020603050405020304" pitchFamily="18" charset="0"/>
                <a:cs typeface="Times New Roman" panose="02020603050405020304" pitchFamily="18" charset="0"/>
              </a:rPr>
              <a:t>hình</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1026" name="Picture 2" descr="Toán lớp 3 trang 25 Luyện tập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3408"/>
            <a:ext cx="7318610" cy="40621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950720" y="4221480"/>
            <a:ext cx="397764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53874" y="4084320"/>
            <a:ext cx="1620846" cy="80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24670" y="3810000"/>
            <a:ext cx="1303690" cy="1082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381</Words>
  <Application>Microsoft Office PowerPoint</Application>
  <PresentationFormat>Widescreen</PresentationFormat>
  <Paragraphs>47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Coiny</vt:lpstr>
      <vt:lpstr>Calibri</vt:lpstr>
      <vt:lpstr>Itim</vt:lpstr>
      <vt:lpstr>Pattaya</vt:lpstr>
      <vt:lpstr>Arial</vt:lpstr>
      <vt:lpstr>Times New Roman</vt:lpstr>
      <vt:lpstr>ธีมของ Office</vt:lpstr>
      <vt:lpstr>Luyện tập             trang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trang 25</dc:title>
  <dc:creator>tran thao</dc:creator>
  <cp:lastModifiedBy>HA XINH</cp:lastModifiedBy>
  <cp:revision>12</cp:revision>
  <dcterms:created xsi:type="dcterms:W3CDTF">2022-05-06T07:49:06Z</dcterms:created>
  <dcterms:modified xsi:type="dcterms:W3CDTF">2022-08-12T16:20:59Z</dcterms:modified>
</cp:coreProperties>
</file>