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18"/>
  </p:notesMasterIdLst>
  <p:sldIdLst>
    <p:sldId id="284" r:id="rId3"/>
    <p:sldId id="299" r:id="rId4"/>
    <p:sldId id="301" r:id="rId5"/>
    <p:sldId id="302" r:id="rId6"/>
    <p:sldId id="303" r:id="rId7"/>
    <p:sldId id="304" r:id="rId8"/>
    <p:sldId id="285" r:id="rId9"/>
    <p:sldId id="296" r:id="rId10"/>
    <p:sldId id="288" r:id="rId11"/>
    <p:sldId id="295" r:id="rId12"/>
    <p:sldId id="280" r:id="rId13"/>
    <p:sldId id="306" r:id="rId14"/>
    <p:sldId id="291" r:id="rId15"/>
    <p:sldId id="307" r:id="rId16"/>
    <p:sldId id="308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1B94B7"/>
    <a:srgbClr val="131359"/>
    <a:srgbClr val="EEB500"/>
    <a:srgbClr val="D4C506"/>
    <a:srgbClr val="F9DE8D"/>
    <a:srgbClr val="9AD98F"/>
    <a:srgbClr val="D7F0D3"/>
    <a:srgbClr val="DCF4F8"/>
    <a:srgbClr val="9EE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0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C485B-425F-40DD-9EDA-13D0DDD09FA5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F1FE7-469E-4B2A-A4A4-F6873D1C6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994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96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87826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4164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5222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4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28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DE6C-63F6-6C80-0C5C-F94C241B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71796-7844-DB85-EB38-F26A7D55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AA1C8-CCC6-B84B-C1FA-888C5BABD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08E28-627F-2D44-D81C-6C15BF2C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13AE90-3BBD-87A3-D638-61782525E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33959-FCA8-A66D-B92F-DB0EB64C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6F3A65-CA66-5E81-4BA7-18FD2BD7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077C3-116D-597C-5AB0-C82C90A9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84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0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75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0715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85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11" name="矩形 1">
            <a:extLst>
              <a:ext uri="{FF2B5EF4-FFF2-40B4-BE49-F238E27FC236}">
                <a16:creationId xmlns:a16="http://schemas.microsoft.com/office/drawing/2014/main" id="{C369D720-5036-1F77-1BFB-AD3A054C4704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280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19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59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60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859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72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73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12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458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81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18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096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176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52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5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9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8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1052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078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3216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432CECA-FAD1-FA2E-D682-AC01B9F8A4F6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271" y="0"/>
            <a:ext cx="1814423" cy="18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1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2" r:id="rId3"/>
    <p:sldLayoutId id="2147483670" r:id="rId4"/>
    <p:sldLayoutId id="2147483664" r:id="rId5"/>
    <p:sldLayoutId id="2147483663" r:id="rId6"/>
    <p:sldLayoutId id="2147483651" r:id="rId7"/>
    <p:sldLayoutId id="2147483671" r:id="rId8"/>
    <p:sldLayoutId id="2147483669" r:id="rId9"/>
    <p:sldLayoutId id="2147483668" r:id="rId10"/>
    <p:sldLayoutId id="2147483667" r:id="rId11"/>
    <p:sldLayoutId id="2147483666" r:id="rId12"/>
    <p:sldLayoutId id="2147483652" r:id="rId13"/>
    <p:sldLayoutId id="2147483665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E7F357-200A-4DAA-13B5-81A3654B794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271" y="0"/>
            <a:ext cx="1814423" cy="18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9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3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image" Target="../media/image2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84CD6-DE5C-0077-1400-6F751F346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356" y="449065"/>
            <a:ext cx="924843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658223-D41C-1B18-E7A0-1806D696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9000" y="417789"/>
            <a:ext cx="9973587" cy="451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2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8985789-D071-662D-FDD9-A53CE68D03AF}"/>
              </a:ext>
            </a:extLst>
          </p:cNvPr>
          <p:cNvGrpSpPr/>
          <p:nvPr/>
        </p:nvGrpSpPr>
        <p:grpSpPr>
          <a:xfrm>
            <a:off x="9710687" y="-123627"/>
            <a:ext cx="2664193" cy="1548888"/>
            <a:chOff x="9041702" y="52390"/>
            <a:chExt cx="3241053" cy="176271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ED5912-E210-5B58-B980-CFE17E44E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4130E0-69D5-13A4-EC49-05BA7B6B3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CF3413E-06F7-71EE-A888-51BA92D852CF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C05ACC-D3FE-822B-BD82-093642B43D72}"/>
              </a:ext>
            </a:extLst>
          </p:cNvPr>
          <p:cNvSpPr txBox="1"/>
          <p:nvPr/>
        </p:nvSpPr>
        <p:spPr>
          <a:xfrm>
            <a:off x="1605280" y="690880"/>
            <a:ext cx="8879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Đọc số đo thể tích của mỗi bể bơi dưới đây.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D2EEF3-3143-ACF9-CAAC-BECECC107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142" y="1229677"/>
            <a:ext cx="8296275" cy="3362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409408-C2DC-6DF7-3FC2-64AF52CE4F5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06" y="4876800"/>
            <a:ext cx="2116618" cy="1981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777F75-5290-F600-4881-D30699215407}"/>
              </a:ext>
            </a:extLst>
          </p:cNvPr>
          <p:cNvSpPr txBox="1"/>
          <p:nvPr/>
        </p:nvSpPr>
        <p:spPr>
          <a:xfrm>
            <a:off x="2550160" y="4958080"/>
            <a:ext cx="9519920" cy="138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1,15 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đọc là: Một phẩy hai mươi lăm mét khối.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300 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đọc là: Ba trăm mét khối.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1 875 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đọc là: Một nghìn tám trăm bảy mươi lăm mét khối.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73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8985789-D071-662D-FDD9-A53CE68D03AF}"/>
              </a:ext>
            </a:extLst>
          </p:cNvPr>
          <p:cNvGrpSpPr/>
          <p:nvPr/>
        </p:nvGrpSpPr>
        <p:grpSpPr>
          <a:xfrm>
            <a:off x="9710687" y="-123627"/>
            <a:ext cx="2664193" cy="1548888"/>
            <a:chOff x="9041702" y="52390"/>
            <a:chExt cx="3241053" cy="176271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ED5912-E210-5B58-B980-CFE17E44E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4130E0-69D5-13A4-EC49-05BA7B6B3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CF3413E-06F7-71EE-A888-51BA92D852CF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C05ACC-D3FE-822B-BD82-093642B43D72}"/>
              </a:ext>
            </a:extLst>
          </p:cNvPr>
          <p:cNvSpPr txBox="1"/>
          <p:nvPr/>
        </p:nvSpPr>
        <p:spPr>
          <a:xfrm>
            <a:off x="1605280" y="690880"/>
            <a:ext cx="8879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55EE91-9E7D-E9DF-EF87-7BA302ACF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60" y="1534160"/>
            <a:ext cx="11176476" cy="501797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20D5610-8EA6-55C3-EDF7-14A95F34C486}"/>
              </a:ext>
            </a:extLst>
          </p:cNvPr>
          <p:cNvSpPr/>
          <p:nvPr/>
        </p:nvSpPr>
        <p:spPr>
          <a:xfrm>
            <a:off x="2296160" y="3799840"/>
            <a:ext cx="944880" cy="35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3 000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690E878-845A-C96E-30D3-B240AD64364D}"/>
              </a:ext>
            </a:extLst>
          </p:cNvPr>
          <p:cNvSpPr/>
          <p:nvPr/>
        </p:nvSpPr>
        <p:spPr>
          <a:xfrm>
            <a:off x="2306320" y="5080000"/>
            <a:ext cx="944880" cy="35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1 700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264544D-D301-EEAB-739B-9B2D95D4C9C4}"/>
              </a:ext>
            </a:extLst>
          </p:cNvPr>
          <p:cNvSpPr/>
          <p:nvPr/>
        </p:nvSpPr>
        <p:spPr>
          <a:xfrm>
            <a:off x="5252720" y="3129280"/>
            <a:ext cx="619760" cy="3454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2,4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8FC75DB-5A26-E8C5-FE6C-F5DF68307085}"/>
              </a:ext>
            </a:extLst>
          </p:cNvPr>
          <p:cNvSpPr/>
          <p:nvPr/>
        </p:nvSpPr>
        <p:spPr>
          <a:xfrm>
            <a:off x="7183120" y="3799840"/>
            <a:ext cx="1371600" cy="30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25 000 000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D7D6EEF-9799-96CF-C651-F32C1623C36F}"/>
              </a:ext>
            </a:extLst>
          </p:cNvPr>
          <p:cNvSpPr/>
          <p:nvPr/>
        </p:nvSpPr>
        <p:spPr>
          <a:xfrm>
            <a:off x="7274560" y="5232400"/>
            <a:ext cx="853440" cy="3759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250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F291C8A-81D7-1C97-D63E-BAF3611FE547}"/>
              </a:ext>
            </a:extLst>
          </p:cNvPr>
          <p:cNvSpPr/>
          <p:nvPr/>
        </p:nvSpPr>
        <p:spPr>
          <a:xfrm>
            <a:off x="9245600" y="3413760"/>
            <a:ext cx="619760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0,8</a:t>
            </a:r>
          </a:p>
        </p:txBody>
      </p:sp>
    </p:spTree>
    <p:extLst>
      <p:ext uri="{BB962C8B-B14F-4D97-AF65-F5344CB8AC3E}">
        <p14:creationId xmlns:p14="http://schemas.microsoft.com/office/powerpoint/2010/main" val="135427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B113C98-A7DB-17C5-4707-BA7162A7516C}"/>
              </a:ext>
            </a:extLst>
          </p:cNvPr>
          <p:cNvSpPr txBox="1"/>
          <p:nvPr/>
        </p:nvSpPr>
        <p:spPr>
          <a:xfrm>
            <a:off x="1672261" y="685244"/>
            <a:ext cx="96459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Một thùng xe tải có thể tích là 33,2 m3, lượng hàng hóa trên thùng xe chiếm 80% thể tích của thùng xe. Tính thể tích phần còn trống trong thùng xe.</a:t>
            </a:r>
            <a:endParaRPr lang="en-US" sz="3200" b="1" dirty="0">
              <a:solidFill>
                <a:schemeClr val="accent5">
                  <a:lumMod val="1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6DC5A9-0DF0-5BC5-1610-DF232597D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57" y="421331"/>
            <a:ext cx="1493649" cy="17740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998C04-61E8-823C-820B-2AB7084DE9AA}"/>
              </a:ext>
            </a:extLst>
          </p:cNvPr>
          <p:cNvSpPr txBox="1"/>
          <p:nvPr/>
        </p:nvSpPr>
        <p:spPr>
          <a:xfrm>
            <a:off x="2306320" y="2651760"/>
            <a:ext cx="83921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33,2 × 80 : 100 = 26,56 (m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33,2 – 26,56 = 6,64 (m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6,64 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284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6D9035-6E31-E7E4-F614-526095B57F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" y="983344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6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4">
            <a:extLst>
              <a:ext uri="{FF2B5EF4-FFF2-40B4-BE49-F238E27FC236}">
                <a16:creationId xmlns:a16="http://schemas.microsoft.com/office/drawing/2014/main" id="{4D0C6953-B22F-E9FD-E8C2-5EAC8E6F0992}"/>
              </a:ext>
            </a:extLst>
          </p:cNvPr>
          <p:cNvSpPr/>
          <p:nvPr/>
        </p:nvSpPr>
        <p:spPr>
          <a:xfrm>
            <a:off x="243840" y="2157045"/>
            <a:ext cx="2077328" cy="2907323"/>
          </a:xfrm>
          <a:prstGeom prst="horizontalScroll">
            <a:avLst/>
          </a:prstGeom>
          <a:solidFill>
            <a:srgbClr val="FF00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KIẾN THỨC CẦN NHỚ</a:t>
            </a: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B952AFCB-8212-C56D-F3E6-BCD771A1AB4C}"/>
              </a:ext>
            </a:extLst>
          </p:cNvPr>
          <p:cNvSpPr/>
          <p:nvPr/>
        </p:nvSpPr>
        <p:spPr>
          <a:xfrm>
            <a:off x="2883876" y="1594337"/>
            <a:ext cx="2743199" cy="914400"/>
          </a:xfrm>
          <a:prstGeom prst="roundRect">
            <a:avLst/>
          </a:prstGeom>
          <a:solidFill>
            <a:srgbClr val="1B94B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 KHỐI</a:t>
            </a: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0E28187A-7B18-7BFC-E581-F66FBD7C2C47}"/>
              </a:ext>
            </a:extLst>
          </p:cNvPr>
          <p:cNvSpPr/>
          <p:nvPr/>
        </p:nvSpPr>
        <p:spPr>
          <a:xfrm>
            <a:off x="2883875" y="4767943"/>
            <a:ext cx="2743199" cy="914400"/>
          </a:xfrm>
          <a:prstGeom prst="roundRect">
            <a:avLst/>
          </a:prstGeom>
          <a:solidFill>
            <a:srgbClr val="1B94B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MỐI QUAN HỆ</a:t>
            </a:r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1AA7CCC7-B04B-7997-D0DE-28A2A9CCDB2F}"/>
              </a:ext>
            </a:extLst>
          </p:cNvPr>
          <p:cNvSpPr/>
          <p:nvPr/>
        </p:nvSpPr>
        <p:spPr>
          <a:xfrm>
            <a:off x="6940062" y="363414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lập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97977894-0A28-D5CC-8E27-D9B990DDB550}"/>
              </a:ext>
            </a:extLst>
          </p:cNvPr>
          <p:cNvSpPr/>
          <p:nvPr/>
        </p:nvSpPr>
        <p:spPr>
          <a:xfrm>
            <a:off x="6940062" y="1441937"/>
            <a:ext cx="5251938" cy="6916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tắt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</a:t>
            </a:r>
            <a:r>
              <a:rPr lang="en-US" sz="28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3</a:t>
            </a:r>
            <a:endParaRPr lang="vi-VN" sz="2400" b="1" kern="0" dirty="0">
              <a:solidFill>
                <a:srgbClr val="FF0000"/>
              </a:solidFill>
              <a:effectLst>
                <a:glow rad="127000">
                  <a:srgbClr val="FFFFFF"/>
                </a:glo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Handlee"/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31D5FB4A-EAA7-D4AC-B687-A0DE27F155EB}"/>
              </a:ext>
            </a:extLst>
          </p:cNvPr>
          <p:cNvSpPr/>
          <p:nvPr/>
        </p:nvSpPr>
        <p:spPr>
          <a:xfrm>
            <a:off x="6940062" y="3716213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gấp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1000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lần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9C3B1EB4-3E56-D421-E0B3-264BA0ED2197}"/>
              </a:ext>
            </a:extLst>
          </p:cNvPr>
          <p:cNvSpPr/>
          <p:nvPr/>
        </p:nvSpPr>
        <p:spPr>
          <a:xfrm>
            <a:off x="6940062" y="5322276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     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1671CEB-BF2A-57D6-396C-979ED728BF64}"/>
              </a:ext>
            </a:extLst>
          </p:cNvPr>
          <p:cNvCxnSpPr>
            <a:endCxn id="3" idx="1"/>
          </p:cNvCxnSpPr>
          <p:nvPr/>
        </p:nvCxnSpPr>
        <p:spPr>
          <a:xfrm flipV="1">
            <a:off x="2312111" y="2051537"/>
            <a:ext cx="571765" cy="1559169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E3108F6-7E17-C269-AC60-A56367279B42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2321168" y="3610707"/>
            <a:ext cx="562708" cy="1274802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62D45CF-AD8B-8614-9F91-B5D569CBBB94}"/>
              </a:ext>
            </a:extLst>
          </p:cNvPr>
          <p:cNvCxnSpPr>
            <a:endCxn id="5" idx="1"/>
          </p:cNvCxnSpPr>
          <p:nvPr/>
        </p:nvCxnSpPr>
        <p:spPr>
          <a:xfrm flipV="1">
            <a:off x="5627074" y="820614"/>
            <a:ext cx="1312988" cy="1230923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6B677FD-4FCB-EBF0-B072-D7CE23645D76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5627074" y="1787769"/>
            <a:ext cx="1312988" cy="263768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51AC877-79AD-1AB1-C422-8CC1DEBBB185}"/>
              </a:ext>
            </a:extLst>
          </p:cNvPr>
          <p:cNvCxnSpPr>
            <a:endCxn id="7" idx="1"/>
          </p:cNvCxnSpPr>
          <p:nvPr/>
        </p:nvCxnSpPr>
        <p:spPr>
          <a:xfrm flipV="1">
            <a:off x="5627074" y="4173413"/>
            <a:ext cx="1312988" cy="1097280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5C4406E-E9E8-CF63-2706-30F1CC69B610}"/>
              </a:ext>
            </a:extLst>
          </p:cNvPr>
          <p:cNvCxnSpPr>
            <a:endCxn id="8" idx="1"/>
          </p:cNvCxnSpPr>
          <p:nvPr/>
        </p:nvCxnSpPr>
        <p:spPr>
          <a:xfrm>
            <a:off x="5627075" y="5290117"/>
            <a:ext cx="1312987" cy="489359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DDDD14C-3287-5872-BA64-9D209D0E17FB}"/>
                  </a:ext>
                </a:extLst>
              </p:cNvPr>
              <p:cNvSpPr/>
              <p:nvPr/>
            </p:nvSpPr>
            <p:spPr>
              <a:xfrm>
                <a:off x="10663168" y="5375977"/>
                <a:ext cx="788999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DDDD14C-3287-5872-BA64-9D209D0E17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3168" y="5375977"/>
                <a:ext cx="788999" cy="6127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579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8E2CD1C-DBB4-AA83-7C99-BE12C1B339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637683-8302-2EDD-E6E2-7D9681AB0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276" y="431782"/>
            <a:ext cx="8083997" cy="6261135"/>
          </a:xfrm>
          <a:prstGeom prst="rect">
            <a:avLst/>
          </a:prstGeom>
        </p:spPr>
      </p:pic>
      <p:pic>
        <p:nvPicPr>
          <p:cNvPr id="9" name="Graphic 34">
            <a:extLst>
              <a:ext uri="{FF2B5EF4-FFF2-40B4-BE49-F238E27FC236}">
                <a16:creationId xmlns:a16="http://schemas.microsoft.com/office/drawing/2014/main" id="{F0D47EB7-B54A-F424-EBE5-48F686CD96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95466" y="5251650"/>
            <a:ext cx="1247775" cy="1457325"/>
          </a:xfrm>
          <a:prstGeom prst="rect">
            <a:avLst/>
          </a:prstGeom>
        </p:spPr>
      </p:pic>
      <p:pic>
        <p:nvPicPr>
          <p:cNvPr id="10" name="Graphic 34">
            <a:extLst>
              <a:ext uri="{FF2B5EF4-FFF2-40B4-BE49-F238E27FC236}">
                <a16:creationId xmlns:a16="http://schemas.microsoft.com/office/drawing/2014/main" id="{0F0448D0-C75B-B640-C6D8-15769F0C72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10216" y="5261175"/>
            <a:ext cx="1247775" cy="1457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4BC0B1-D30C-76DB-2A73-CDB58170F2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3286" y="937599"/>
            <a:ext cx="3200677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49D0A4-A6C1-F4BB-2483-B07B1C4C07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5354" y="2468397"/>
            <a:ext cx="5108891" cy="2359356"/>
          </a:xfrm>
          <a:prstGeom prst="rect">
            <a:avLst/>
          </a:prstGeom>
        </p:spPr>
      </p:pic>
      <p:pic>
        <p:nvPicPr>
          <p:cNvPr id="3" name="Nhacnen_OnTap">
            <a:hlinkClick r:id="" action="ppaction://media"/>
            <a:extLst>
              <a:ext uri="{FF2B5EF4-FFF2-40B4-BE49-F238E27FC236}">
                <a16:creationId xmlns:a16="http://schemas.microsoft.com/office/drawing/2014/main" id="{BAED7FFA-B347-EF89-EC4F-50D665E7F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41680" y="207329"/>
            <a:ext cx="470740" cy="47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5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93753" y="305752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003 cm</a:t>
            </a:r>
            <a:r>
              <a:rPr lang="vi-VN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0 0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 cm</a:t>
            </a:r>
            <a:r>
              <a:rPr lang="vi-VN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28" y="306614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403 cm</a:t>
            </a:r>
            <a:r>
              <a:rPr lang="vi-VN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4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      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800" dirty="0">
              <a:solidFill>
                <a:srgbClr val="4472C4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413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CAE70B1-E50B-A9DF-CCB4-1CA98D23B369}"/>
              </a:ext>
            </a:extLst>
          </p:cNvPr>
          <p:cNvSpPr/>
          <p:nvPr/>
        </p:nvSpPr>
        <p:spPr>
          <a:xfrm>
            <a:off x="6827520" y="274320"/>
            <a:ext cx="904240" cy="65024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625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7668A3-CFD8-BE8E-0F2C-3E87D2161779}"/>
              </a:ext>
            </a:extLst>
          </p:cNvPr>
          <p:cNvSpPr/>
          <p:nvPr/>
        </p:nvSpPr>
        <p:spPr>
          <a:xfrm>
            <a:off x="1118823" y="3993116"/>
            <a:ext cx="10058400" cy="7408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3 000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584F64-AA48-4703-AB1B-84292FB49B7E}"/>
              </a:ext>
            </a:extLst>
          </p:cNvPr>
          <p:cNvSpPr/>
          <p:nvPr/>
        </p:nvSpPr>
        <p:spPr>
          <a:xfrm>
            <a:off x="1080723" y="2884692"/>
            <a:ext cx="10058400" cy="8055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B9EE04-8387-4827-3001-AA7580BE98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422" y="3976911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225BFA-2090-29BD-9566-83BAE4E291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859" y="2873284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ECD03FA-AFC1-940E-C4E8-91446BA18A03}"/>
              </a:ext>
            </a:extLst>
          </p:cNvPr>
          <p:cNvSpPr/>
          <p:nvPr/>
        </p:nvSpPr>
        <p:spPr>
          <a:xfrm>
            <a:off x="1109298" y="1781176"/>
            <a:ext cx="10058400" cy="7524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793A38-9170-C9F6-3F44-38A6F5434B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306" y="1724413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7C2899F-3D7A-03B9-4200-EF74415BDB63}"/>
              </a:ext>
            </a:extLst>
          </p:cNvPr>
          <p:cNvSpPr/>
          <p:nvPr/>
        </p:nvSpPr>
        <p:spPr>
          <a:xfrm>
            <a:off x="1089819" y="146172"/>
            <a:ext cx="10058400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      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DBA582-BBB7-0FED-A239-C506DFDD07F3}"/>
              </a:ext>
            </a:extLst>
          </p:cNvPr>
          <p:cNvSpPr/>
          <p:nvPr/>
        </p:nvSpPr>
        <p:spPr>
          <a:xfrm>
            <a:off x="1080723" y="4943476"/>
            <a:ext cx="10058400" cy="7524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D39119A-8D3B-FBAC-864D-FCDABC7753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731" y="4886713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>
            <a:hlinkClick r:id="rId8" action="ppaction://hlinksldjump"/>
            <a:extLst>
              <a:ext uri="{FF2B5EF4-FFF2-40B4-BE49-F238E27FC236}">
                <a16:creationId xmlns:a16="http://schemas.microsoft.com/office/drawing/2014/main" id="{949CD4A3-5747-C16C-BE30-D812A17AF7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83388" y="5370447"/>
            <a:ext cx="1274174" cy="14875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C930B5-89F7-EE4A-2505-51E176DD6C02}"/>
              </a:ext>
            </a:extLst>
          </p:cNvPr>
          <p:cNvSpPr/>
          <p:nvPr/>
        </p:nvSpPr>
        <p:spPr>
          <a:xfrm>
            <a:off x="6126480" y="243840"/>
            <a:ext cx="904240" cy="65024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573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7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296660" y="1828800"/>
            <a:ext cx="9144000" cy="10858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100 </a:t>
            </a:r>
            <a:r>
              <a:rPr lang="en-US" sz="40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000" baseline="300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98606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100 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785" y="1991360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334145" y="3111603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100 </a:t>
            </a:r>
            <a:r>
              <a:rPr lang="en-US" sz="40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361" y="3060618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120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– 20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= ? 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100 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3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55653" y="536257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0,32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400175" y="4124325"/>
            <a:ext cx="9118528" cy="10001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3,2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628" y="537119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32 000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00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320 </a:t>
            </a:r>
            <a:r>
              <a:rPr lang="en-US" sz="44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..?..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422328" y="30049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0,032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269" y="30469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9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60E609-54B5-B2C3-F70E-FAEE396945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6000" y="711891"/>
            <a:ext cx="9565453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1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FC52320-7A81-6DC4-427F-CC9980D6E7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704" y="711200"/>
            <a:ext cx="10356215" cy="5548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F5ED56-7852-282B-C90C-D7DCBA696BB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7333">
            <a:off x="2654300" y="3588847"/>
            <a:ext cx="180340" cy="69070"/>
          </a:xfrm>
          <a:prstGeom prst="rect">
            <a:avLst/>
          </a:prstGeom>
        </p:spPr>
      </p:pic>
      <p:pic>
        <p:nvPicPr>
          <p:cNvPr id="16" name="J2TEAM-TTS-1734167392656 (1)">
            <a:hlinkClick r:id="" action="ppaction://media"/>
            <a:extLst>
              <a:ext uri="{FF2B5EF4-FFF2-40B4-BE49-F238E27FC236}">
                <a16:creationId xmlns:a16="http://schemas.microsoft.com/office/drawing/2014/main" id="{6D228B63-BBAA-55BD-2754-BEA59B15B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63600" y="563880"/>
            <a:ext cx="406400" cy="406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7D3FAC-9207-584F-CE28-47F0412B6FC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6903">
            <a:off x="4239259" y="2877647"/>
            <a:ext cx="180340" cy="69070"/>
          </a:xfrm>
          <a:prstGeom prst="rect">
            <a:avLst/>
          </a:prstGeom>
        </p:spPr>
      </p:pic>
      <p:pic>
        <p:nvPicPr>
          <p:cNvPr id="20" name="J2TEAM-TTS-1734167354857 (1)">
            <a:hlinkClick r:id="" action="ppaction://media"/>
            <a:extLst>
              <a:ext uri="{FF2B5EF4-FFF2-40B4-BE49-F238E27FC236}">
                <a16:creationId xmlns:a16="http://schemas.microsoft.com/office/drawing/2014/main" id="{6A60B2D3-0628-D03D-E09A-B80DF1B3D1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60400" y="1193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1F021A-45C2-D1D4-F62F-EDD57406E127}"/>
              </a:ext>
            </a:extLst>
          </p:cNvPr>
          <p:cNvSpPr txBox="1"/>
          <p:nvPr/>
        </p:nvSpPr>
        <p:spPr>
          <a:xfrm>
            <a:off x="1554480" y="650240"/>
            <a:ext cx="9641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 đo thể tích người ta cần dùng đơn vị mét khối.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E07336-9946-F859-FA7B-B5F814299D84}"/>
              </a:ext>
            </a:extLst>
          </p:cNvPr>
          <p:cNvSpPr txBox="1"/>
          <p:nvPr/>
        </p:nvSpPr>
        <p:spPr>
          <a:xfrm>
            <a:off x="772160" y="1330960"/>
            <a:ext cx="6939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Mét khối là thể tích của hình lập phương có cạnh dài 1m.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Mét khối viết tắt là 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4DE1EC-5635-1EC4-8A29-85A7368D3C27}"/>
              </a:ext>
            </a:extLst>
          </p:cNvPr>
          <p:cNvSpPr txBox="1"/>
          <p:nvPr/>
        </p:nvSpPr>
        <p:spPr>
          <a:xfrm>
            <a:off x="701040" y="2286000"/>
            <a:ext cx="650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Hình lập phương 1m gồm 1000 hình lập phương cạnh 1 dm.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7D80FD-897D-4D94-FF5A-CF8AA62F8974}"/>
              </a:ext>
            </a:extLst>
          </p:cNvPr>
          <p:cNvSpPr txBox="1"/>
          <p:nvPr/>
        </p:nvSpPr>
        <p:spPr>
          <a:xfrm>
            <a:off x="-396240" y="3596640"/>
            <a:ext cx="949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1 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= 1 000 dm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= 1 000 000 cm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FCF4AEC-EF5E-EDFA-2C7E-D3932E9A0E37}"/>
                  </a:ext>
                </a:extLst>
              </p:cNvPr>
              <p:cNvSpPr txBox="1"/>
              <p:nvPr/>
            </p:nvSpPr>
            <p:spPr>
              <a:xfrm>
                <a:off x="-568960" y="4084320"/>
                <a:ext cx="949960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 dm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1 000</m:t>
                        </m:r>
                      </m:den>
                    </m:f>
                  </m:oMath>
                </a14:m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FCF4AEC-EF5E-EDFA-2C7E-D3932E9A0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68960" y="4084320"/>
                <a:ext cx="9499600" cy="803682"/>
              </a:xfrm>
              <a:prstGeom prst="rect">
                <a:avLst/>
              </a:prstGeom>
              <a:blipFill>
                <a:blip r:embed="rId2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3A6289C-3A95-D213-854D-B48B35EEF8CC}"/>
                  </a:ext>
                </a:extLst>
              </p:cNvPr>
              <p:cNvSpPr txBox="1"/>
              <p:nvPr/>
            </p:nvSpPr>
            <p:spPr>
              <a:xfrm>
                <a:off x="-497840" y="5069840"/>
                <a:ext cx="949960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1 000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 000</m:t>
                        </m:r>
                      </m:den>
                    </m:f>
                  </m:oMath>
                </a14:m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3A6289C-3A95-D213-854D-B48B35EEF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97840" y="5069840"/>
                <a:ext cx="9499600" cy="803682"/>
              </a:xfrm>
              <a:prstGeom prst="rect">
                <a:avLst/>
              </a:prstGeom>
              <a:blipFill>
                <a:blip r:embed="rId3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11B1C191-60FD-D75B-C7C6-B73A1A355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3430" y="1800860"/>
            <a:ext cx="2504694" cy="307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9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6" grpId="0"/>
      <p:bldP spid="18" grpId="0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6938495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366</Words>
  <Application>Microsoft Office PowerPoint</Application>
  <PresentationFormat>Widescreen</PresentationFormat>
  <Paragraphs>56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Cambria</vt:lpstr>
      <vt:lpstr>Cambria Math</vt:lpstr>
      <vt:lpstr>字魂105号-简雅黑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HTTA2</Manager>
  <Company>HTTA2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HTTA2</dc:subject>
  <dc:creator>Windows User</dc:creator>
  <cp:keywords>HTTA2</cp:keywords>
  <dc:description>HTTA2</dc:description>
  <cp:lastModifiedBy>MyPC</cp:lastModifiedBy>
  <cp:revision>38</cp:revision>
  <dcterms:created xsi:type="dcterms:W3CDTF">2022-08-23T00:31:44Z</dcterms:created>
  <dcterms:modified xsi:type="dcterms:W3CDTF">2025-02-20T05:53:47Z</dcterms:modified>
  <cp:category>HTTA2</cp:category>
  <cp:version>HTTA2</cp:version>
</cp:coreProperties>
</file>