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23"/>
  </p:notesMasterIdLst>
  <p:sldIdLst>
    <p:sldId id="272" r:id="rId3"/>
    <p:sldId id="276" r:id="rId4"/>
    <p:sldId id="267" r:id="rId5"/>
    <p:sldId id="270" r:id="rId6"/>
    <p:sldId id="268" r:id="rId7"/>
    <p:sldId id="269" r:id="rId8"/>
    <p:sldId id="256" r:id="rId9"/>
    <p:sldId id="355" r:id="rId10"/>
    <p:sldId id="343" r:id="rId11"/>
    <p:sldId id="344" r:id="rId12"/>
    <p:sldId id="345" r:id="rId13"/>
    <p:sldId id="346" r:id="rId14"/>
    <p:sldId id="349" r:id="rId15"/>
    <p:sldId id="348" r:id="rId16"/>
    <p:sldId id="297" r:id="rId17"/>
    <p:sldId id="350" r:id="rId18"/>
    <p:sldId id="354" r:id="rId19"/>
    <p:sldId id="356" r:id="rId20"/>
    <p:sldId id="298" r:id="rId21"/>
    <p:sldId id="274" r:id="rId22"/>
  </p:sldIdLst>
  <p:sldSz cx="12192000" cy="6858000"/>
  <p:notesSz cx="6858000" cy="9144000"/>
  <p:custDataLst>
    <p:tags r:id="rId2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414A"/>
    <a:srgbClr val="EE1D69"/>
    <a:srgbClr val="F79646"/>
    <a:srgbClr val="4BACC6"/>
    <a:srgbClr val="E07235"/>
    <a:srgbClr val="FDE59B"/>
    <a:srgbClr val="FA06CC"/>
    <a:srgbClr val="FFF89A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82" autoAdjust="0"/>
    <p:restoredTop sz="94660"/>
  </p:normalViewPr>
  <p:slideViewPr>
    <p:cSldViewPr snapToGrid="0">
      <p:cViewPr varScale="1">
        <p:scale>
          <a:sx n="85" d="100"/>
          <a:sy n="85" d="100"/>
        </p:scale>
        <p:origin x="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F8404-A318-41AA-BBC5-332C1471BF6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CC93E-B039-4631-A75E-F7E97DE5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8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6962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084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501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934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295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322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5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1074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8015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1399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5050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3773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72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3357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16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>
            <a:grpSpLocks/>
          </p:cNvGrpSpPr>
          <p:nvPr userDrawn="1"/>
        </p:nvGrpSpPr>
        <p:grpSpPr>
          <a:xfrm>
            <a:off x="835394" y="5512046"/>
            <a:ext cx="922784" cy="803307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>
            <a:grpSpLocks/>
          </p:cNvGrpSpPr>
          <p:nvPr userDrawn="1"/>
        </p:nvGrpSpPr>
        <p:grpSpPr>
          <a:xfrm>
            <a:off x="10076954" y="333157"/>
            <a:ext cx="605202" cy="567168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>
            <a:grpSpLocks/>
          </p:cNvGrpSpPr>
          <p:nvPr userDrawn="1"/>
        </p:nvGrpSpPr>
        <p:grpSpPr>
          <a:xfrm>
            <a:off x="10946372" y="986740"/>
            <a:ext cx="346194" cy="339797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>
            <a:spLocks/>
          </p:cNvSpPr>
          <p:nvPr userDrawn="1"/>
        </p:nvSpPr>
        <p:spPr>
          <a:xfrm>
            <a:off x="2013373" y="6237403"/>
            <a:ext cx="247430" cy="163676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>
            <a:spLocks/>
          </p:cNvSpPr>
          <p:nvPr userDrawn="1"/>
        </p:nvSpPr>
        <p:spPr>
          <a:xfrm>
            <a:off x="10965403" y="6160664"/>
            <a:ext cx="180704" cy="124823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>
            <a:grpSpLocks/>
          </p:cNvGrpSpPr>
          <p:nvPr userDrawn="1"/>
        </p:nvGrpSpPr>
        <p:grpSpPr>
          <a:xfrm>
            <a:off x="759660" y="5135698"/>
            <a:ext cx="346194" cy="339797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841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798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7790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9893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4945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2732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0857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4286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06659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8944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396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3716000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1371600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1371600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13716000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815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7963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7447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30208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05458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67127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43752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873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>
            <a:grpSpLocks/>
          </p:cNvGrpSpPr>
          <p:nvPr userDrawn="1"/>
        </p:nvGrpSpPr>
        <p:grpSpPr>
          <a:xfrm>
            <a:off x="835394" y="5512046"/>
            <a:ext cx="922784" cy="803307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>
            <a:grpSpLocks/>
          </p:cNvGrpSpPr>
          <p:nvPr userDrawn="1"/>
        </p:nvGrpSpPr>
        <p:grpSpPr>
          <a:xfrm>
            <a:off x="10076954" y="333157"/>
            <a:ext cx="605202" cy="567168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>
            <a:grpSpLocks/>
          </p:cNvGrpSpPr>
          <p:nvPr userDrawn="1"/>
        </p:nvGrpSpPr>
        <p:grpSpPr>
          <a:xfrm>
            <a:off x="10946372" y="986740"/>
            <a:ext cx="346194" cy="339797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>
            <a:spLocks/>
          </p:cNvSpPr>
          <p:nvPr userDrawn="1"/>
        </p:nvSpPr>
        <p:spPr>
          <a:xfrm>
            <a:off x="2013373" y="6237403"/>
            <a:ext cx="247430" cy="163676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>
            <a:spLocks/>
          </p:cNvSpPr>
          <p:nvPr userDrawn="1"/>
        </p:nvSpPr>
        <p:spPr>
          <a:xfrm>
            <a:off x="10965403" y="6160664"/>
            <a:ext cx="180704" cy="124823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>
            <a:grpSpLocks/>
          </p:cNvGrpSpPr>
          <p:nvPr userDrawn="1"/>
        </p:nvGrpSpPr>
        <p:grpSpPr>
          <a:xfrm>
            <a:off x="759660" y="5135698"/>
            <a:ext cx="346194" cy="339797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770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>
            <a:grpSpLocks/>
          </p:cNvGrpSpPr>
          <p:nvPr userDrawn="1"/>
        </p:nvGrpSpPr>
        <p:grpSpPr>
          <a:xfrm>
            <a:off x="835394" y="5512046"/>
            <a:ext cx="922784" cy="803307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>
            <a:grpSpLocks/>
          </p:cNvGrpSpPr>
          <p:nvPr userDrawn="1"/>
        </p:nvGrpSpPr>
        <p:grpSpPr>
          <a:xfrm>
            <a:off x="10076954" y="333157"/>
            <a:ext cx="605202" cy="567168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>
            <a:grpSpLocks/>
          </p:cNvGrpSpPr>
          <p:nvPr userDrawn="1"/>
        </p:nvGrpSpPr>
        <p:grpSpPr>
          <a:xfrm>
            <a:off x="10946372" y="986740"/>
            <a:ext cx="346194" cy="339797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>
            <a:spLocks/>
          </p:cNvSpPr>
          <p:nvPr userDrawn="1"/>
        </p:nvSpPr>
        <p:spPr>
          <a:xfrm>
            <a:off x="2013373" y="6237403"/>
            <a:ext cx="247430" cy="163676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>
            <a:spLocks/>
          </p:cNvSpPr>
          <p:nvPr userDrawn="1"/>
        </p:nvSpPr>
        <p:spPr>
          <a:xfrm>
            <a:off x="10965403" y="6160664"/>
            <a:ext cx="180704" cy="124823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>
            <a:grpSpLocks/>
          </p:cNvGrpSpPr>
          <p:nvPr userDrawn="1"/>
        </p:nvGrpSpPr>
        <p:grpSpPr>
          <a:xfrm>
            <a:off x="759660" y="5135698"/>
            <a:ext cx="346194" cy="339797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834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929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266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1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3716000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1371600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1371600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13716000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73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968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352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445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8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071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442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392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836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109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78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>
            <a:grpSpLocks/>
          </p:cNvGrpSpPr>
          <p:nvPr userDrawn="1"/>
        </p:nvGrpSpPr>
        <p:grpSpPr>
          <a:xfrm>
            <a:off x="835394" y="5512046"/>
            <a:ext cx="922784" cy="803307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>
            <a:grpSpLocks/>
          </p:cNvGrpSpPr>
          <p:nvPr userDrawn="1"/>
        </p:nvGrpSpPr>
        <p:grpSpPr>
          <a:xfrm>
            <a:off x="10076954" y="333157"/>
            <a:ext cx="605202" cy="567168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>
            <a:grpSpLocks/>
          </p:cNvGrpSpPr>
          <p:nvPr userDrawn="1"/>
        </p:nvGrpSpPr>
        <p:grpSpPr>
          <a:xfrm>
            <a:off x="10946372" y="986740"/>
            <a:ext cx="346194" cy="339797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>
            <a:spLocks/>
          </p:cNvSpPr>
          <p:nvPr userDrawn="1"/>
        </p:nvSpPr>
        <p:spPr>
          <a:xfrm>
            <a:off x="2013373" y="6237403"/>
            <a:ext cx="247430" cy="163676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>
            <a:spLocks/>
          </p:cNvSpPr>
          <p:nvPr userDrawn="1"/>
        </p:nvSpPr>
        <p:spPr>
          <a:xfrm>
            <a:off x="10965403" y="6160664"/>
            <a:ext cx="180704" cy="124823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>
            <a:grpSpLocks/>
          </p:cNvGrpSpPr>
          <p:nvPr userDrawn="1"/>
        </p:nvGrpSpPr>
        <p:grpSpPr>
          <a:xfrm>
            <a:off x="759660" y="5135698"/>
            <a:ext cx="346194" cy="339797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082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53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914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580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708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108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83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618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785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487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506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584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9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187552" y="444387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Google Shape;178;p15"/>
          <p:cNvSpPr/>
          <p:nvPr/>
        </p:nvSpPr>
        <p:spPr>
          <a:xfrm rot="7641468">
            <a:off x="527817" y="-12259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  <p:sp>
        <p:nvSpPr>
          <p:cNvPr id="179" name="Google Shape;179;p15"/>
          <p:cNvSpPr/>
          <p:nvPr/>
        </p:nvSpPr>
        <p:spPr>
          <a:xfrm>
            <a:off x="11695168" y="5867453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  <p:sp>
        <p:nvSpPr>
          <p:cNvPr id="180" name="Google Shape;180;p15"/>
          <p:cNvSpPr/>
          <p:nvPr/>
        </p:nvSpPr>
        <p:spPr>
          <a:xfrm>
            <a:off x="11199867" y="6366234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Google Shape;181;p15"/>
          <p:cNvSpPr/>
          <p:nvPr/>
        </p:nvSpPr>
        <p:spPr>
          <a:xfrm rot="2700000">
            <a:off x="10692735" y="6580552"/>
            <a:ext cx="419596" cy="1727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</p:spTree>
    <p:extLst>
      <p:ext uri="{BB962C8B-B14F-4D97-AF65-F5344CB8AC3E}">
        <p14:creationId xmlns:p14="http://schemas.microsoft.com/office/powerpoint/2010/main" val="2344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3" r:id="rId2"/>
    <p:sldLayoutId id="2147483733" r:id="rId3"/>
    <p:sldLayoutId id="2147483731" r:id="rId4"/>
    <p:sldLayoutId id="2147483730" r:id="rId5"/>
    <p:sldLayoutId id="2147483729" r:id="rId6"/>
    <p:sldLayoutId id="2147483728" r:id="rId7"/>
    <p:sldLayoutId id="2147483650" r:id="rId8"/>
    <p:sldLayoutId id="2147483660" r:id="rId9"/>
    <p:sldLayoutId id="2147483661" r:id="rId10"/>
    <p:sldLayoutId id="2147483674" r:id="rId11"/>
    <p:sldLayoutId id="2147483748" r:id="rId12"/>
    <p:sldLayoutId id="2147483747" r:id="rId13"/>
    <p:sldLayoutId id="2147483746" r:id="rId14"/>
    <p:sldLayoutId id="2147483745" r:id="rId15"/>
    <p:sldLayoutId id="2147483744" r:id="rId16"/>
    <p:sldLayoutId id="2147483742" r:id="rId17"/>
    <p:sldLayoutId id="2147483741" r:id="rId18"/>
    <p:sldLayoutId id="2147483740" r:id="rId19"/>
    <p:sldLayoutId id="2147483739" r:id="rId20"/>
    <p:sldLayoutId id="2147483738" r:id="rId21"/>
    <p:sldLayoutId id="2147483737" r:id="rId22"/>
    <p:sldLayoutId id="2147483736" r:id="rId23"/>
    <p:sldLayoutId id="2147483735" r:id="rId24"/>
    <p:sldLayoutId id="2147483734" r:id="rId25"/>
    <p:sldLayoutId id="2147483732" r:id="rId26"/>
    <p:sldLayoutId id="2147483727" r:id="rId27"/>
    <p:sldLayoutId id="2147483726" r:id="rId28"/>
    <p:sldLayoutId id="2147483725" r:id="rId29"/>
    <p:sldLayoutId id="2147483724" r:id="rId30"/>
    <p:sldLayoutId id="2147483723" r:id="rId31"/>
    <p:sldLayoutId id="2147483722" r:id="rId32"/>
    <p:sldLayoutId id="2147483721" r:id="rId33"/>
    <p:sldLayoutId id="2147483720" r:id="rId34"/>
    <p:sldLayoutId id="2147483719" r:id="rId35"/>
    <p:sldLayoutId id="2147483718" r:id="rId36"/>
    <p:sldLayoutId id="2147483662" r:id="rId37"/>
    <p:sldLayoutId id="2147483663" r:id="rId38"/>
    <p:sldLayoutId id="2147483664" r:id="rId39"/>
    <p:sldLayoutId id="2147483665" r:id="rId40"/>
    <p:sldLayoutId id="2147483675" r:id="rId41"/>
    <p:sldLayoutId id="2147483676" r:id="rId42"/>
    <p:sldLayoutId id="2147483677" r:id="rId43"/>
    <p:sldLayoutId id="2147483678" r:id="rId44"/>
    <p:sldLayoutId id="2147483679" r:id="rId45"/>
    <p:sldLayoutId id="2147483680" r:id="rId46"/>
    <p:sldLayoutId id="2147483681" r:id="rId47"/>
    <p:sldLayoutId id="2147483682" r:id="rId48"/>
    <p:sldLayoutId id="2147483683" r:id="rId49"/>
    <p:sldLayoutId id="2147483684" r:id="rId50"/>
    <p:sldLayoutId id="2147483685" r:id="rId51"/>
    <p:sldLayoutId id="2147483686" r:id="rId52"/>
    <p:sldLayoutId id="2147483687" r:id="rId53"/>
    <p:sldLayoutId id="2147483688" r:id="rId54"/>
    <p:sldLayoutId id="2147483689" r:id="rId55"/>
    <p:sldLayoutId id="2147483690" r:id="rId5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7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717" r:id="rId8"/>
    <p:sldLayoutId id="2147483716" r:id="rId9"/>
    <p:sldLayoutId id="2147483715" r:id="rId10"/>
    <p:sldLayoutId id="2147483714" r:id="rId11"/>
    <p:sldLayoutId id="2147483713" r:id="rId12"/>
    <p:sldLayoutId id="2147483712" r:id="rId13"/>
    <p:sldLayoutId id="2147483711" r:id="rId14"/>
    <p:sldLayoutId id="2147483710" r:id="rId15"/>
    <p:sldLayoutId id="2147483709" r:id="rId16"/>
    <p:sldLayoutId id="2147483708" r:id="rId17"/>
    <p:sldLayoutId id="2147483707" r:id="rId18"/>
    <p:sldLayoutId id="2147483706" r:id="rId19"/>
    <p:sldLayoutId id="2147483705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63.xml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openxmlformats.org/officeDocument/2006/relationships/image" Target="../media/image6.jp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3.xml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2.png"/><Relationship Id="rId11" Type="http://schemas.microsoft.com/office/2007/relationships/hdphoto" Target="../media/hdphoto6.wdp"/><Relationship Id="rId5" Type="http://schemas.openxmlformats.org/officeDocument/2006/relationships/audio" Target="../media/audio3.wav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microsoft.com/office/2007/relationships/hdphoto" Target="../media/hdphoto5.wdp"/><Relationship Id="rId1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8.png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5" Type="http://schemas.openxmlformats.org/officeDocument/2006/relationships/image" Target="../media/image17.gif"/><Relationship Id="rId10" Type="http://schemas.microsoft.com/office/2007/relationships/hdphoto" Target="../media/hdphoto5.wdp"/><Relationship Id="rId4" Type="http://schemas.openxmlformats.org/officeDocument/2006/relationships/audio" Target="../media/audio2.wav"/><Relationship Id="rId9" Type="http://schemas.openxmlformats.org/officeDocument/2006/relationships/image" Target="../media/image14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2.png"/><Relationship Id="rId11" Type="http://schemas.microsoft.com/office/2007/relationships/hdphoto" Target="../media/hdphoto6.wdp"/><Relationship Id="rId5" Type="http://schemas.openxmlformats.org/officeDocument/2006/relationships/audio" Target="../media/audio2.wav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2986874" y="83169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243" y="3176718"/>
            <a:ext cx="8209757" cy="1032208"/>
          </a:xfrm>
        </p:spPr>
        <p:txBody>
          <a:bodyPr>
            <a:prstTxWarp prst="textArchUp">
              <a:avLst>
                <a:gd name="adj" fmla="val 10769684"/>
              </a:avLst>
            </a:prstTxWarp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ĐẾN VỚI GIỜ HỌC MÔN TOÁN</a:t>
            </a: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9457166" y="978810"/>
            <a:ext cx="1294536" cy="834191"/>
          </a:xfrm>
          <a:prstGeom prst="rect">
            <a:avLst/>
          </a:prstGeom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3467348" y="963903"/>
            <a:ext cx="5684568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28" y="386088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8" y="62036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591" y="3281363"/>
            <a:ext cx="3556319" cy="3085001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3467347" y="959315"/>
            <a:ext cx="5684568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solidFill>
                  <a:srgbClr val="FF0000"/>
                </a:solidFill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solidFill>
                <a:srgbClr val="FF0000"/>
              </a:solidFill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515" y="3381396"/>
            <a:ext cx="3543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6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02F68F-541C-41F4-A9A0-716F5A33B2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27" y="355907"/>
            <a:ext cx="1523776" cy="7618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537E21B-DDDB-4B21-95EC-84C45DED7F83}"/>
              </a:ext>
            </a:extLst>
          </p:cNvPr>
          <p:cNvSpPr txBox="1"/>
          <p:nvPr/>
        </p:nvSpPr>
        <p:spPr>
          <a:xfrm>
            <a:off x="4487387" y="1251198"/>
            <a:ext cx="6875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dài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là: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FEC6B1-DE69-4B49-94DC-93EC83608B9E}"/>
              </a:ext>
            </a:extLst>
          </p:cNvPr>
          <p:cNvSpPr txBox="1"/>
          <p:nvPr/>
        </p:nvSpPr>
        <p:spPr>
          <a:xfrm>
            <a:off x="5959348" y="1936483"/>
            <a:ext cx="6875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 + 4cm + 3cm = 9cm.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4B21AD-68D8-4809-8F66-BDE3922BA611}"/>
              </a:ext>
            </a:extLst>
          </p:cNvPr>
          <p:cNvSpPr txBox="1"/>
          <p:nvPr/>
        </p:nvSpPr>
        <p:spPr>
          <a:xfrm>
            <a:off x="4543963" y="2621768"/>
            <a:ext cx="6875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Chu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là 9cm.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74CFFB-0D90-4E73-A784-D40C79858873}"/>
              </a:ext>
            </a:extLst>
          </p:cNvPr>
          <p:cNvGrpSpPr/>
          <p:nvPr/>
        </p:nvGrpSpPr>
        <p:grpSpPr>
          <a:xfrm>
            <a:off x="798316" y="1251198"/>
            <a:ext cx="4168573" cy="2547134"/>
            <a:chOff x="798316" y="1251198"/>
            <a:chExt cx="4168573" cy="254713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7D7D84A-CD94-4031-ABFC-DE188B10F8EB}"/>
                </a:ext>
              </a:extLst>
            </p:cNvPr>
            <p:cNvGrpSpPr/>
            <p:nvPr/>
          </p:nvGrpSpPr>
          <p:grpSpPr>
            <a:xfrm>
              <a:off x="879325" y="1251198"/>
              <a:ext cx="4087564" cy="2547134"/>
              <a:chOff x="879325" y="1251198"/>
              <a:chExt cx="4087564" cy="2547134"/>
            </a:xfrm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E3F9B679-3C34-4D89-8FC5-6BBD6C917D4C}"/>
                  </a:ext>
                </a:extLst>
              </p:cNvPr>
              <p:cNvSpPr/>
              <p:nvPr/>
            </p:nvSpPr>
            <p:spPr>
              <a:xfrm>
                <a:off x="1277818" y="1620530"/>
                <a:ext cx="3209569" cy="1808470"/>
              </a:xfrm>
              <a:prstGeom prst="triangle">
                <a:avLst>
                  <a:gd name="adj" fmla="val 28703"/>
                </a:avLst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0BABE1-500C-4B17-B6AB-6FCC6E626639}"/>
                  </a:ext>
                </a:extLst>
              </p:cNvPr>
              <p:cNvSpPr txBox="1"/>
              <p:nvPr/>
            </p:nvSpPr>
            <p:spPr>
              <a:xfrm>
                <a:off x="1880964" y="1251198"/>
                <a:ext cx="479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9CE98C-8288-4337-B38B-6505D94EB774}"/>
                  </a:ext>
                </a:extLst>
              </p:cNvPr>
              <p:cNvSpPr txBox="1"/>
              <p:nvPr/>
            </p:nvSpPr>
            <p:spPr>
              <a:xfrm>
                <a:off x="879325" y="3244334"/>
                <a:ext cx="479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253C9B-2A3A-4544-A5CE-43E0CEBD70A8}"/>
                  </a:ext>
                </a:extLst>
              </p:cNvPr>
              <p:cNvSpPr txBox="1"/>
              <p:nvPr/>
            </p:nvSpPr>
            <p:spPr>
              <a:xfrm>
                <a:off x="4487387" y="3244334"/>
                <a:ext cx="479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F4CC48-9306-451E-8840-A353F4E46EBE}"/>
                  </a:ext>
                </a:extLst>
              </p:cNvPr>
              <p:cNvSpPr txBox="1"/>
              <p:nvPr/>
            </p:nvSpPr>
            <p:spPr>
              <a:xfrm>
                <a:off x="3204242" y="2136322"/>
                <a:ext cx="7321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3cm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FF7746-B9F2-4B29-A402-0CC863F6B6F9}"/>
                  </a:ext>
                </a:extLst>
              </p:cNvPr>
              <p:cNvSpPr txBox="1"/>
              <p:nvPr/>
            </p:nvSpPr>
            <p:spPr>
              <a:xfrm>
                <a:off x="1152352" y="2163214"/>
                <a:ext cx="7321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2cm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C231C7-6550-41C5-903E-2D46C93CD1C6}"/>
                  </a:ext>
                </a:extLst>
              </p:cNvPr>
              <p:cNvSpPr txBox="1"/>
              <p:nvPr/>
            </p:nvSpPr>
            <p:spPr>
              <a:xfrm>
                <a:off x="2360466" y="3429000"/>
                <a:ext cx="7321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4cm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5E5749-BD42-4CCE-AEF9-770B0B1878D1}"/>
                </a:ext>
              </a:extLst>
            </p:cNvPr>
            <p:cNvSpPr txBox="1"/>
            <p:nvPr/>
          </p:nvSpPr>
          <p:spPr>
            <a:xfrm>
              <a:off x="798316" y="1251198"/>
              <a:ext cx="479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536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40AEAE-8C39-4DA3-ABDA-AAD9835C7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32" y="395252"/>
            <a:ext cx="2115816" cy="105790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727025E-1762-4A26-8399-C0ED78867F5E}"/>
              </a:ext>
            </a:extLst>
          </p:cNvPr>
          <p:cNvSpPr txBox="1"/>
          <p:nvPr/>
        </p:nvSpPr>
        <p:spPr>
          <a:xfrm>
            <a:off x="4487387" y="1251198"/>
            <a:ext cx="6875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dài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MNPQ là: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D9AF75-F29A-4864-95C0-F361CCF034BA}"/>
              </a:ext>
            </a:extLst>
          </p:cNvPr>
          <p:cNvSpPr txBox="1"/>
          <p:nvPr/>
        </p:nvSpPr>
        <p:spPr>
          <a:xfrm>
            <a:off x="4543963" y="2621768"/>
            <a:ext cx="6875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Chu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MNPQ  là 14cm.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1DD5F7-0AA7-4455-A0D7-CB56E96B6E47}"/>
              </a:ext>
            </a:extLst>
          </p:cNvPr>
          <p:cNvSpPr txBox="1"/>
          <p:nvPr/>
        </p:nvSpPr>
        <p:spPr>
          <a:xfrm>
            <a:off x="5959348" y="1936483"/>
            <a:ext cx="6875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3cm + 4cm + 5cm + 2cm = 14cm.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BD1100F-9FD9-4BA2-A0E2-E71EBA10F0EA}"/>
              </a:ext>
            </a:extLst>
          </p:cNvPr>
          <p:cNvGrpSpPr/>
          <p:nvPr/>
        </p:nvGrpSpPr>
        <p:grpSpPr>
          <a:xfrm>
            <a:off x="1086977" y="1453160"/>
            <a:ext cx="4455179" cy="2735672"/>
            <a:chOff x="1086977" y="1453160"/>
            <a:chExt cx="4455179" cy="273567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40D2956-90CC-479E-838D-CAF4A7B89C69}"/>
                </a:ext>
              </a:extLst>
            </p:cNvPr>
            <p:cNvGrpSpPr/>
            <p:nvPr/>
          </p:nvGrpSpPr>
          <p:grpSpPr>
            <a:xfrm>
              <a:off x="1135091" y="1547274"/>
              <a:ext cx="4407065" cy="2641558"/>
              <a:chOff x="1313510" y="2093684"/>
              <a:chExt cx="4407065" cy="264155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1A241220-B955-4E9B-AB0A-2A110A592769}"/>
                  </a:ext>
                </a:extLst>
              </p:cNvPr>
              <p:cNvGrpSpPr/>
              <p:nvPr/>
            </p:nvGrpSpPr>
            <p:grpSpPr>
              <a:xfrm>
                <a:off x="1739590" y="2497873"/>
                <a:ext cx="3256156" cy="1839951"/>
                <a:chOff x="1739590" y="2497873"/>
                <a:chExt cx="3256156" cy="1839951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B14A214E-B8D1-425B-9FDC-B5B5F0293A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739590" y="3512634"/>
                  <a:ext cx="312234" cy="82519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9090D9EA-E8E0-4D02-9CFB-37B8DB2E0C94}"/>
                    </a:ext>
                  </a:extLst>
                </p:cNvPr>
                <p:cNvCxnSpPr/>
                <p:nvPr/>
              </p:nvCxnSpPr>
              <p:spPr>
                <a:xfrm flipV="1">
                  <a:off x="2051824" y="2497873"/>
                  <a:ext cx="1053121" cy="10147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09FD8BA3-84F6-42F8-8F50-DEADE5BE141D}"/>
                    </a:ext>
                  </a:extLst>
                </p:cNvPr>
                <p:cNvCxnSpPr/>
                <p:nvPr/>
              </p:nvCxnSpPr>
              <p:spPr>
                <a:xfrm>
                  <a:off x="1739590" y="4337824"/>
                  <a:ext cx="3256156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DEAE96C7-4820-409F-87B9-B089B36B8AF2}"/>
                    </a:ext>
                  </a:extLst>
                </p:cNvPr>
                <p:cNvCxnSpPr/>
                <p:nvPr/>
              </p:nvCxnSpPr>
              <p:spPr>
                <a:xfrm>
                  <a:off x="3104945" y="2497873"/>
                  <a:ext cx="1890801" cy="183995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B695176-F03C-4D76-86E1-DD1DC0DDEE37}"/>
                  </a:ext>
                </a:extLst>
              </p:cNvPr>
              <p:cNvSpPr txBox="1"/>
              <p:nvPr/>
            </p:nvSpPr>
            <p:spPr>
              <a:xfrm>
                <a:off x="2899317" y="2093684"/>
                <a:ext cx="6913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FD2090A-A9F4-4ED1-A866-37C690C5A9ED}"/>
                  </a:ext>
                </a:extLst>
              </p:cNvPr>
              <p:cNvSpPr txBox="1"/>
              <p:nvPr/>
            </p:nvSpPr>
            <p:spPr>
              <a:xfrm>
                <a:off x="5029200" y="4188015"/>
                <a:ext cx="6913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545E84-59BC-497B-AF03-74EA230E1C16}"/>
                  </a:ext>
                </a:extLst>
              </p:cNvPr>
              <p:cNvSpPr txBox="1"/>
              <p:nvPr/>
            </p:nvSpPr>
            <p:spPr>
              <a:xfrm>
                <a:off x="1717287" y="3219864"/>
                <a:ext cx="6913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D8F9A1-7E9A-43AB-952E-D03C46D089FC}"/>
                  </a:ext>
                </a:extLst>
              </p:cNvPr>
              <p:cNvSpPr txBox="1"/>
              <p:nvPr/>
            </p:nvSpPr>
            <p:spPr>
              <a:xfrm>
                <a:off x="1360448" y="4181244"/>
                <a:ext cx="6913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Q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89B6D85-C4A1-48E1-A8F1-6434EAF40F08}"/>
                  </a:ext>
                </a:extLst>
              </p:cNvPr>
              <p:cNvSpPr txBox="1"/>
              <p:nvPr/>
            </p:nvSpPr>
            <p:spPr>
              <a:xfrm>
                <a:off x="1313510" y="3665527"/>
                <a:ext cx="6913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2cm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CEA311E-8287-4181-AF5F-2CF946C896F4}"/>
                  </a:ext>
                </a:extLst>
              </p:cNvPr>
              <p:cNvSpPr txBox="1"/>
              <p:nvPr/>
            </p:nvSpPr>
            <p:spPr>
              <a:xfrm>
                <a:off x="2899317" y="4365910"/>
                <a:ext cx="6913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5cm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FB93E3F-999E-4C4B-B41C-0A9DE719B3BB}"/>
                  </a:ext>
                </a:extLst>
              </p:cNvPr>
              <p:cNvSpPr txBox="1"/>
              <p:nvPr/>
            </p:nvSpPr>
            <p:spPr>
              <a:xfrm>
                <a:off x="3975411" y="3013566"/>
                <a:ext cx="6913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4cm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5B3D515-C019-4A94-B85F-CE3956E2FB9F}"/>
                  </a:ext>
                </a:extLst>
              </p:cNvPr>
              <p:cNvSpPr txBox="1"/>
              <p:nvPr/>
            </p:nvSpPr>
            <p:spPr>
              <a:xfrm>
                <a:off x="2051823" y="2663051"/>
                <a:ext cx="6913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3cm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0D3E5C8-D505-4A10-BBE8-EC64036C3CD9}"/>
                </a:ext>
              </a:extLst>
            </p:cNvPr>
            <p:cNvSpPr txBox="1"/>
            <p:nvPr/>
          </p:nvSpPr>
          <p:spPr>
            <a:xfrm>
              <a:off x="1086977" y="1453160"/>
              <a:ext cx="6913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549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6EB078-8D4D-4C2B-93B2-D878E4668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5" y="129722"/>
            <a:ext cx="2412628" cy="12063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DF2E25-0FFA-41CC-8AD1-E591A6C58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83" y="1598391"/>
            <a:ext cx="5192519" cy="12898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E81AC4-784A-4310-B9B8-4B58C7239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202" y="1598391"/>
            <a:ext cx="5665455" cy="158994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3D93E9-6579-43EE-BA0C-FA5BDAB8CCCB}"/>
              </a:ext>
            </a:extLst>
          </p:cNvPr>
          <p:cNvCxnSpPr/>
          <p:nvPr/>
        </p:nvCxnSpPr>
        <p:spPr>
          <a:xfrm>
            <a:off x="5703655" y="1516566"/>
            <a:ext cx="0" cy="1550019"/>
          </a:xfrm>
          <a:prstGeom prst="line">
            <a:avLst/>
          </a:prstGeom>
          <a:ln w="38100">
            <a:solidFill>
              <a:srgbClr val="E07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AF24C39-9D05-4EF6-BC3E-975FCC3C25D9}"/>
              </a:ext>
            </a:extLst>
          </p:cNvPr>
          <p:cNvSpPr/>
          <p:nvPr/>
        </p:nvSpPr>
        <p:spPr>
          <a:xfrm>
            <a:off x="2683727" y="3579998"/>
            <a:ext cx="6824546" cy="5241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</a:rPr>
              <a:t>Tư</a:t>
            </a:r>
            <a:r>
              <a:rPr lang="en-US" sz="2800" dirty="0">
                <a:solidFill>
                  <a:srgbClr val="FF0000"/>
                </a:solidFill>
              </a:rPr>
              <a:t>̀ </a:t>
            </a:r>
            <a:r>
              <a:rPr lang="en-US" sz="2800" dirty="0" err="1">
                <a:solidFill>
                  <a:srgbClr val="FF0000"/>
                </a:solidFill>
              </a:rPr>
              <a:t>phần</a:t>
            </a:r>
            <a:r>
              <a:rPr lang="en-US" sz="2800" dirty="0">
                <a:solidFill>
                  <a:srgbClr val="FF0000"/>
                </a:solidFill>
              </a:rPr>
              <a:t> a, b con có </a:t>
            </a:r>
            <a:r>
              <a:rPr lang="en-US" sz="2800" dirty="0" err="1">
                <a:solidFill>
                  <a:srgbClr val="FF0000"/>
                </a:solidFill>
              </a:rPr>
              <a:t>nhận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xét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</a:t>
            </a:r>
            <a:r>
              <a:rPr lang="en-US" sz="2800" dirty="0">
                <a:solidFill>
                  <a:srgbClr val="FF0000"/>
                </a:solidFill>
              </a:rPr>
              <a:t>̀?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22F3492-D0A5-4977-8B43-9E8123D02FA2}"/>
              </a:ext>
            </a:extLst>
          </p:cNvPr>
          <p:cNvSpPr/>
          <p:nvPr/>
        </p:nvSpPr>
        <p:spPr>
          <a:xfrm>
            <a:off x="1072375" y="3501939"/>
            <a:ext cx="10047249" cy="12043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800" dirty="0" err="1">
                <a:solidFill>
                  <a:schemeClr val="tx1"/>
                </a:solidFill>
              </a:rPr>
              <a:t>Tổng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đô</a:t>
            </a:r>
            <a:r>
              <a:rPr lang="en-US" sz="2800" dirty="0">
                <a:solidFill>
                  <a:schemeClr val="tx1"/>
                </a:solidFill>
              </a:rPr>
              <a:t>̣ </a:t>
            </a:r>
            <a:r>
              <a:rPr lang="en-US" sz="2800" dirty="0" err="1">
                <a:solidFill>
                  <a:schemeClr val="tx1"/>
                </a:solidFill>
              </a:rPr>
              <a:t>dài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các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cạnh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của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hình</a:t>
            </a:r>
            <a:r>
              <a:rPr lang="en-US" sz="2800" dirty="0">
                <a:solidFill>
                  <a:schemeClr val="tx1"/>
                </a:solidFill>
              </a:rPr>
              <a:t> tam </a:t>
            </a:r>
            <a:r>
              <a:rPr lang="en-US" sz="2800" dirty="0" err="1">
                <a:solidFill>
                  <a:schemeClr val="tx1"/>
                </a:solidFill>
              </a:rPr>
              <a:t>giác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hình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tư</a:t>
            </a:r>
            <a:r>
              <a:rPr lang="en-US" sz="2800" dirty="0">
                <a:solidFill>
                  <a:schemeClr val="tx1"/>
                </a:solidFill>
              </a:rPr>
              <a:t>́ </a:t>
            </a:r>
            <a:r>
              <a:rPr lang="en-US" sz="2800" dirty="0" err="1">
                <a:solidFill>
                  <a:schemeClr val="tx1"/>
                </a:solidFill>
              </a:rPr>
              <a:t>giác</a:t>
            </a:r>
            <a:r>
              <a:rPr lang="en-US" sz="2800" dirty="0">
                <a:solidFill>
                  <a:schemeClr val="tx1"/>
                </a:solidFill>
              </a:rPr>
              <a:t> là chu vi </a:t>
            </a:r>
            <a:r>
              <a:rPr lang="en-US" sz="2800" dirty="0" err="1">
                <a:solidFill>
                  <a:schemeClr val="tx1"/>
                </a:solidFill>
              </a:rPr>
              <a:t>vủa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hình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đo</a:t>
            </a:r>
            <a:r>
              <a:rPr lang="en-US" sz="2800" dirty="0">
                <a:solidFill>
                  <a:schemeClr val="tx1"/>
                </a:solidFill>
              </a:rPr>
              <a:t>́.</a:t>
            </a:r>
          </a:p>
        </p:txBody>
      </p:sp>
    </p:spTree>
    <p:extLst>
      <p:ext uri="{BB962C8B-B14F-4D97-AF65-F5344CB8AC3E}">
        <p14:creationId xmlns:p14="http://schemas.microsoft.com/office/powerpoint/2010/main" val="236100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49;p25">
            <a:extLst>
              <a:ext uri="{FF2B5EF4-FFF2-40B4-BE49-F238E27FC236}">
                <a16:creationId xmlns:a16="http://schemas.microsoft.com/office/drawing/2014/main" id="{0B102D2B-1EC2-44A5-A95F-983DB07B59F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8688" y="236204"/>
            <a:ext cx="2129408" cy="1865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0038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D18E78-F6BA-4132-B3E8-2147D5B6FA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0" y="477329"/>
            <a:ext cx="2250723" cy="1125362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53F1B0C-D6D5-4744-BBCD-9A1397464F97}"/>
              </a:ext>
            </a:extLst>
          </p:cNvPr>
          <p:cNvSpPr txBox="1">
            <a:spLocks/>
          </p:cNvSpPr>
          <p:nvPr/>
        </p:nvSpPr>
        <p:spPr>
          <a:xfrm>
            <a:off x="3843215" y="755144"/>
            <a:ext cx="7304337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Tính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chu vi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hình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giác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có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đô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̣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dài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các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cạnh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là:</a:t>
            </a:r>
            <a:endParaRPr lang="en-GB" sz="2800" dirty="0">
              <a:solidFill>
                <a:srgbClr val="002060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0A02C76-C95A-4098-ABBD-EBA5807AAA1E}"/>
              </a:ext>
            </a:extLst>
          </p:cNvPr>
          <p:cNvGrpSpPr/>
          <p:nvPr/>
        </p:nvGrpSpPr>
        <p:grpSpPr>
          <a:xfrm>
            <a:off x="2956773" y="535982"/>
            <a:ext cx="721848" cy="707886"/>
            <a:chOff x="3174278" y="295976"/>
            <a:chExt cx="605826" cy="70788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736A4B-CC1E-4765-A1CB-1E8724B475B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2E9EC4-2E30-41DE-8CF4-4079C4ED4F03}"/>
                </a:ext>
              </a:extLst>
            </p:cNvPr>
            <p:cNvSpPr txBox="1"/>
            <p:nvPr/>
          </p:nvSpPr>
          <p:spPr>
            <a:xfrm>
              <a:off x="3312417" y="295976"/>
              <a:ext cx="3295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VN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315063E-FC7D-4277-BEF7-F8F87B9232A1}"/>
              </a:ext>
            </a:extLst>
          </p:cNvPr>
          <p:cNvSpPr txBox="1">
            <a:spLocks/>
          </p:cNvSpPr>
          <p:nvPr/>
        </p:nvSpPr>
        <p:spPr>
          <a:xfrm>
            <a:off x="863533" y="1755091"/>
            <a:ext cx="3708467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a)  7cm, 10cm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va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̀ 14cm</a:t>
            </a:r>
            <a:endParaRPr lang="en-GB" sz="2800" dirty="0">
              <a:solidFill>
                <a:srgbClr val="002060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66E8F45-0FFC-490C-850C-D04E9E395EB8}"/>
              </a:ext>
            </a:extLst>
          </p:cNvPr>
          <p:cNvSpPr txBox="1">
            <a:spLocks/>
          </p:cNvSpPr>
          <p:nvPr/>
        </p:nvSpPr>
        <p:spPr>
          <a:xfrm>
            <a:off x="5104457" y="2238782"/>
            <a:ext cx="3708467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Mẫu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:    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Bài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giải</a:t>
            </a:r>
            <a:endParaRPr lang="en-GB" sz="2800" dirty="0">
              <a:solidFill>
                <a:srgbClr val="002060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297706A-98B9-4B4C-9536-EFCC77E20A01}"/>
              </a:ext>
            </a:extLst>
          </p:cNvPr>
          <p:cNvSpPr txBox="1">
            <a:spLocks/>
          </p:cNvSpPr>
          <p:nvPr/>
        </p:nvSpPr>
        <p:spPr>
          <a:xfrm>
            <a:off x="5104456" y="2822106"/>
            <a:ext cx="3708467" cy="4705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Chu vi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hình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giác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là: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00BBAAC-0DAD-4750-A80D-9C1DD2B47A8E}"/>
              </a:ext>
            </a:extLst>
          </p:cNvPr>
          <p:cNvSpPr txBox="1">
            <a:spLocks/>
          </p:cNvSpPr>
          <p:nvPr/>
        </p:nvSpPr>
        <p:spPr>
          <a:xfrm>
            <a:off x="874049" y="4561346"/>
            <a:ext cx="4349592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b)  20dm, 30dm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va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̀ 40dm</a:t>
            </a:r>
            <a:endParaRPr lang="en-GB" sz="2800" dirty="0">
              <a:solidFill>
                <a:srgbClr val="002060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B708A69-4EEE-4555-8228-5A9BF0033DC7}"/>
              </a:ext>
            </a:extLst>
          </p:cNvPr>
          <p:cNvSpPr txBox="1">
            <a:spLocks/>
          </p:cNvSpPr>
          <p:nvPr/>
        </p:nvSpPr>
        <p:spPr>
          <a:xfrm>
            <a:off x="863533" y="5199916"/>
            <a:ext cx="4349592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c)  15dm, 20dm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va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̀ 15dm</a:t>
            </a:r>
            <a:endParaRPr lang="en-GB" sz="2800" dirty="0">
              <a:solidFill>
                <a:srgbClr val="002060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C092268-23E5-4BE1-BA87-F037C8438DC4}"/>
              </a:ext>
            </a:extLst>
          </p:cNvPr>
          <p:cNvSpPr txBox="1">
            <a:spLocks/>
          </p:cNvSpPr>
          <p:nvPr/>
        </p:nvSpPr>
        <p:spPr>
          <a:xfrm>
            <a:off x="5104456" y="3371191"/>
            <a:ext cx="3708467" cy="1072988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7 + 10 + 14 = 31 (cm)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Đáp</a:t>
            </a:r>
            <a:r>
              <a:rPr lang="en-US" sz="2800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sô</a:t>
            </a:r>
            <a:r>
              <a:rPr lang="en-US" sz="2800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́: 31 cm</a:t>
            </a:r>
            <a:endParaRPr lang="en-GB" sz="2800" dirty="0">
              <a:solidFill>
                <a:srgbClr val="002060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53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E2FE61-81AF-4C58-827B-6919DE703AD4}"/>
              </a:ext>
            </a:extLst>
          </p:cNvPr>
          <p:cNvSpPr txBox="1"/>
          <p:nvPr/>
        </p:nvSpPr>
        <p:spPr>
          <a:xfrm>
            <a:off x="1324303" y="1067296"/>
            <a:ext cx="9343697" cy="144655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8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Muốn</a:t>
            </a:r>
            <a:r>
              <a:rPr lang="en-US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tính</a:t>
            </a:r>
            <a:r>
              <a:rPr lang="en-US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chu vi </a:t>
            </a:r>
            <a:r>
              <a:rPr lang="en-US" sz="8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hình</a:t>
            </a:r>
            <a:r>
              <a:rPr lang="en-US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tam </a:t>
            </a:r>
            <a:r>
              <a:rPr lang="en-US" sz="8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giác</a:t>
            </a:r>
            <a:r>
              <a:rPr lang="en-US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ta </a:t>
            </a:r>
            <a:r>
              <a:rPr lang="en-US" sz="8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làm</a:t>
            </a:r>
            <a:r>
              <a:rPr lang="en-US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thê</a:t>
            </a:r>
            <a:r>
              <a:rPr lang="en-US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́ </a:t>
            </a:r>
            <a:r>
              <a:rPr lang="en-US" sz="8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nào</a:t>
            </a:r>
            <a:r>
              <a:rPr lang="en-US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GB" sz="88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66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F3B1C8-FA73-4A85-B687-D4545A8BC5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35" y="315548"/>
            <a:ext cx="2083239" cy="1041620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C044659-5749-4ACE-A699-E40777FD8932}"/>
              </a:ext>
            </a:extLst>
          </p:cNvPr>
          <p:cNvSpPr txBox="1">
            <a:spLocks/>
          </p:cNvSpPr>
          <p:nvPr/>
        </p:nvSpPr>
        <p:spPr>
          <a:xfrm>
            <a:off x="3956364" y="838691"/>
            <a:ext cx="7007110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Tính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chu vi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hình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tư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́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giác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có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đô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̣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dài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các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cạnh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là:</a:t>
            </a:r>
            <a:endParaRPr lang="en-GB" sz="2800" dirty="0">
              <a:solidFill>
                <a:srgbClr val="002060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75743F9-CECA-4B38-BE84-0E39515B3A4E}"/>
              </a:ext>
            </a:extLst>
          </p:cNvPr>
          <p:cNvGrpSpPr/>
          <p:nvPr/>
        </p:nvGrpSpPr>
        <p:grpSpPr>
          <a:xfrm>
            <a:off x="3136299" y="560876"/>
            <a:ext cx="752530" cy="830997"/>
            <a:chOff x="3174278" y="237323"/>
            <a:chExt cx="605826" cy="83099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BE1663B-C0A8-4356-8AF1-6A5081711D6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4B68865-70CD-4D7D-A8D9-1D0C7EA14B01}"/>
                </a:ext>
              </a:extLst>
            </p:cNvPr>
            <p:cNvSpPr txBox="1"/>
            <p:nvPr/>
          </p:nvSpPr>
          <p:spPr>
            <a:xfrm>
              <a:off x="3228647" y="237323"/>
              <a:ext cx="3295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VN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ED4C1FA-31B9-4A95-8C8C-2A5DCB8DFC01}"/>
              </a:ext>
            </a:extLst>
          </p:cNvPr>
          <p:cNvSpPr txBox="1">
            <a:spLocks/>
          </p:cNvSpPr>
          <p:nvPr/>
        </p:nvSpPr>
        <p:spPr>
          <a:xfrm>
            <a:off x="1052723" y="1702546"/>
            <a:ext cx="4349592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a)  3dm, 4dm, 5dm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va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̀ 6dm</a:t>
            </a:r>
            <a:endParaRPr lang="en-GB" sz="2800" dirty="0">
              <a:solidFill>
                <a:srgbClr val="002060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A89F3F3-C87B-4FCF-A2A5-D660FD42A969}"/>
              </a:ext>
            </a:extLst>
          </p:cNvPr>
          <p:cNvSpPr txBox="1">
            <a:spLocks/>
          </p:cNvSpPr>
          <p:nvPr/>
        </p:nvSpPr>
        <p:spPr>
          <a:xfrm>
            <a:off x="1042206" y="2341116"/>
            <a:ext cx="5327063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b)  10cm, 15cm, 10cm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va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̀ 15cm</a:t>
            </a:r>
            <a:endParaRPr lang="en-GB" sz="2800" dirty="0">
              <a:solidFill>
                <a:srgbClr val="002060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2BE29C-AAC3-49E7-BA57-BC03BB021DA2}"/>
              </a:ext>
            </a:extLst>
          </p:cNvPr>
          <p:cNvGrpSpPr/>
          <p:nvPr/>
        </p:nvGrpSpPr>
        <p:grpSpPr>
          <a:xfrm>
            <a:off x="1205133" y="3479001"/>
            <a:ext cx="3708468" cy="2205397"/>
            <a:chOff x="1205133" y="3479001"/>
            <a:chExt cx="3708468" cy="2205397"/>
          </a:xfrm>
        </p:grpSpPr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5EF6AB79-02FC-4564-B566-B28C85902021}"/>
                </a:ext>
              </a:extLst>
            </p:cNvPr>
            <p:cNvSpPr txBox="1">
              <a:spLocks/>
            </p:cNvSpPr>
            <p:nvPr/>
          </p:nvSpPr>
          <p:spPr>
            <a:xfrm>
              <a:off x="1205134" y="3479001"/>
              <a:ext cx="3708467" cy="4705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a)             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Bài</a:t>
              </a:r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giải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17731498-FB36-4089-84DC-465E9E9DDA3C}"/>
                </a:ext>
              </a:extLst>
            </p:cNvPr>
            <p:cNvSpPr txBox="1">
              <a:spLocks/>
            </p:cNvSpPr>
            <p:nvPr/>
          </p:nvSpPr>
          <p:spPr>
            <a:xfrm>
              <a:off x="1205133" y="4062325"/>
              <a:ext cx="3708467" cy="4705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Chu vi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hình</a:t>
              </a:r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tư</a:t>
              </a:r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́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giác</a:t>
              </a:r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 là:</a:t>
              </a:r>
            </a:p>
          </p:txBody>
        </p:sp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287DE01D-96BF-4099-B18C-68270958CACD}"/>
                </a:ext>
              </a:extLst>
            </p:cNvPr>
            <p:cNvSpPr txBox="1">
              <a:spLocks/>
            </p:cNvSpPr>
            <p:nvPr/>
          </p:nvSpPr>
          <p:spPr>
            <a:xfrm>
              <a:off x="1205133" y="4611410"/>
              <a:ext cx="3708467" cy="107298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3 + 4 + 5 + 6 = 18 (dm)</a:t>
              </a:r>
            </a:p>
            <a:p>
              <a:r>
                <a:rPr lang="en-US" sz="2800" dirty="0" err="1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Đáp</a:t>
              </a:r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sô</a:t>
              </a:r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́: 18 dm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7A1A477-806E-44F6-86A6-0836633CAA91}"/>
              </a:ext>
            </a:extLst>
          </p:cNvPr>
          <p:cNvGrpSpPr/>
          <p:nvPr/>
        </p:nvGrpSpPr>
        <p:grpSpPr>
          <a:xfrm>
            <a:off x="5517931" y="3429000"/>
            <a:ext cx="5034470" cy="2205396"/>
            <a:chOff x="-120869" y="3479001"/>
            <a:chExt cx="5034470" cy="2205396"/>
          </a:xfrm>
        </p:grpSpPr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74192D39-39E0-42EF-8B4F-4431991BAE5E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479001"/>
              <a:ext cx="4456401" cy="4705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b)             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Bài</a:t>
              </a:r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giải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6DBCB71C-2FB0-474C-B5D8-CBF06452FA6B}"/>
                </a:ext>
              </a:extLst>
            </p:cNvPr>
            <p:cNvSpPr txBox="1">
              <a:spLocks/>
            </p:cNvSpPr>
            <p:nvPr/>
          </p:nvSpPr>
          <p:spPr>
            <a:xfrm>
              <a:off x="-120869" y="4062325"/>
              <a:ext cx="5034469" cy="4705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Chu vi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hình</a:t>
              </a:r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tư</a:t>
              </a:r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́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giác</a:t>
              </a:r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 là:</a:t>
              </a: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8A893B66-0AB6-45C4-9DDF-EE84F7A58CB0}"/>
                </a:ext>
              </a:extLst>
            </p:cNvPr>
            <p:cNvSpPr txBox="1">
              <a:spLocks/>
            </p:cNvSpPr>
            <p:nvPr/>
          </p:nvSpPr>
          <p:spPr>
            <a:xfrm>
              <a:off x="457201" y="4748124"/>
              <a:ext cx="4456400" cy="936273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10 + 15 + 10 + 15 = 50(cm)</a:t>
              </a:r>
            </a:p>
            <a:p>
              <a:r>
                <a:rPr lang="en-US" sz="2800" dirty="0" err="1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Đáp</a:t>
              </a:r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sô</a:t>
              </a:r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́: 50 cm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6CF5CC6-0933-4768-88CC-85ECCB8246DB}"/>
              </a:ext>
            </a:extLst>
          </p:cNvPr>
          <p:cNvGrpSpPr/>
          <p:nvPr/>
        </p:nvGrpSpPr>
        <p:grpSpPr>
          <a:xfrm>
            <a:off x="5517930" y="3429000"/>
            <a:ext cx="5034470" cy="2205396"/>
            <a:chOff x="-120869" y="3479001"/>
            <a:chExt cx="5034470" cy="2205396"/>
          </a:xfrm>
        </p:grpSpPr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FFE6882E-1070-4769-B369-CE21A25E6889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479001"/>
              <a:ext cx="4456401" cy="4705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b)             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Bài</a:t>
              </a:r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giải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D7AE5495-3909-43B2-81DA-F0074E9609BE}"/>
                </a:ext>
              </a:extLst>
            </p:cNvPr>
            <p:cNvSpPr txBox="1">
              <a:spLocks/>
            </p:cNvSpPr>
            <p:nvPr/>
          </p:nvSpPr>
          <p:spPr>
            <a:xfrm>
              <a:off x="-120869" y="4062325"/>
              <a:ext cx="5034469" cy="4705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Chu vi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hình</a:t>
              </a:r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tư</a:t>
              </a:r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́ </a:t>
              </a:r>
              <a:r>
                <a:rPr lang="en-US" sz="2800" dirty="0" err="1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giác</a:t>
              </a:r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 là:</a:t>
              </a:r>
            </a:p>
          </p:txBody>
        </p:sp>
        <p:sp>
          <p:nvSpPr>
            <p:cNvPr id="43" name="Content Placeholder 2">
              <a:extLst>
                <a:ext uri="{FF2B5EF4-FFF2-40B4-BE49-F238E27FC236}">
                  <a16:creationId xmlns:a16="http://schemas.microsoft.com/office/drawing/2014/main" id="{8B2B8038-035E-4CA5-9EF7-A48F2FF0293D}"/>
                </a:ext>
              </a:extLst>
            </p:cNvPr>
            <p:cNvSpPr txBox="1">
              <a:spLocks/>
            </p:cNvSpPr>
            <p:nvPr/>
          </p:nvSpPr>
          <p:spPr>
            <a:xfrm>
              <a:off x="457201" y="4748124"/>
              <a:ext cx="4456400" cy="936273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(10 + 15) x 2 = 50(cm)</a:t>
              </a:r>
            </a:p>
            <a:p>
              <a:r>
                <a:rPr lang="en-US" sz="2800" dirty="0" err="1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Đáp</a:t>
              </a:r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sô</a:t>
              </a:r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́: 50 cm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37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4F735C-F969-40F8-9DC0-531FDA5E62E8}"/>
              </a:ext>
            </a:extLst>
          </p:cNvPr>
          <p:cNvSpPr txBox="1">
            <a:spLocks/>
          </p:cNvSpPr>
          <p:nvPr/>
        </p:nvSpPr>
        <p:spPr>
          <a:xfrm>
            <a:off x="1920045" y="1264126"/>
            <a:ext cx="9241941" cy="92202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Rô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–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bốt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dùng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đèn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nháy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đê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̉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trang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trí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thuyền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hình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ve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̃.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Hỏi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chiều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dài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đoạn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dây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đèn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là bao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xăng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–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ti</a:t>
            </a:r>
            <a:r>
              <a:rPr lang="en-US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- </a:t>
            </a:r>
            <a:r>
              <a:rPr lang="en-US" sz="2800" dirty="0" err="1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mét</a:t>
            </a:r>
            <a:r>
              <a:rPr lang="en-US" sz="2800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800" dirty="0">
              <a:solidFill>
                <a:srgbClr val="002060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A2DB5E-9A84-4A5D-A4C3-59963F22BC6C}"/>
              </a:ext>
            </a:extLst>
          </p:cNvPr>
          <p:cNvGrpSpPr/>
          <p:nvPr/>
        </p:nvGrpSpPr>
        <p:grpSpPr>
          <a:xfrm>
            <a:off x="878223" y="1290891"/>
            <a:ext cx="808508" cy="707886"/>
            <a:chOff x="3174278" y="264586"/>
            <a:chExt cx="605826" cy="72106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24F5D23-060C-4FDE-9EC4-DD4380324A4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CA497C-3AEA-4512-8CE6-2011EF20751B}"/>
                </a:ext>
              </a:extLst>
            </p:cNvPr>
            <p:cNvSpPr txBox="1"/>
            <p:nvPr/>
          </p:nvSpPr>
          <p:spPr>
            <a:xfrm>
              <a:off x="3312417" y="264586"/>
              <a:ext cx="329547" cy="721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VN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7F4AAC6-A853-4ECB-B493-AD55E30C0F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35" y="315548"/>
            <a:ext cx="2083239" cy="10416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B867740-2490-4D25-A788-5C3250AC0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267" y="2186152"/>
            <a:ext cx="7521466" cy="38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8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E2FE61-81AF-4C58-827B-6919DE703AD4}"/>
              </a:ext>
            </a:extLst>
          </p:cNvPr>
          <p:cNvSpPr txBox="1"/>
          <p:nvPr/>
        </p:nvSpPr>
        <p:spPr>
          <a:xfrm>
            <a:off x="1324303" y="1067296"/>
            <a:ext cx="9343697" cy="144655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Muốn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tính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chu vi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hình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tư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́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giác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ta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làm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như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thê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́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nào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E1D69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?</a:t>
            </a:r>
            <a:endParaRPr kumimoji="0" lang="en-GB" sz="8800" b="1" i="0" u="none" strike="noStrike" kern="1200" cap="none" spc="0" normalizeH="0" baseline="0" noProof="0" dirty="0">
              <a:ln>
                <a:noFill/>
              </a:ln>
              <a:solidFill>
                <a:srgbClr val="EE1D69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36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2;p48">
            <a:extLst>
              <a:ext uri="{FF2B5EF4-FFF2-40B4-BE49-F238E27FC236}">
                <a16:creationId xmlns:a16="http://schemas.microsoft.com/office/drawing/2014/main" id="{8D092940-A6DB-4F9F-9F9E-0E798BD9C600}"/>
              </a:ext>
            </a:extLst>
          </p:cNvPr>
          <p:cNvSpPr/>
          <p:nvPr/>
        </p:nvSpPr>
        <p:spPr>
          <a:xfrm>
            <a:off x="3002245" y="1420037"/>
            <a:ext cx="2278239" cy="27841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algn="ctr"/>
            <a:r>
              <a:rPr lang="en-US" sz="3609" dirty="0"/>
              <a:t>Xem lại bài đã học</a:t>
            </a:r>
            <a:endParaRPr sz="3609" dirty="0"/>
          </a:p>
        </p:txBody>
      </p:sp>
      <p:sp>
        <p:nvSpPr>
          <p:cNvPr id="4" name="Google Shape;523;p48">
            <a:extLst>
              <a:ext uri="{FF2B5EF4-FFF2-40B4-BE49-F238E27FC236}">
                <a16:creationId xmlns:a16="http://schemas.microsoft.com/office/drawing/2014/main" id="{6CEF18DD-E582-40D9-B741-DA79D7F01BE8}"/>
              </a:ext>
            </a:extLst>
          </p:cNvPr>
          <p:cNvSpPr/>
          <p:nvPr/>
        </p:nvSpPr>
        <p:spPr>
          <a:xfrm>
            <a:off x="5197596" y="1420037"/>
            <a:ext cx="2014802" cy="2784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algn="ctr"/>
            <a:r>
              <a:rPr lang="en-US" sz="3609" dirty="0"/>
              <a:t>Hoàn thành vở bài tập Toán</a:t>
            </a:r>
            <a:endParaRPr sz="3609" dirty="0"/>
          </a:p>
        </p:txBody>
      </p:sp>
      <p:sp>
        <p:nvSpPr>
          <p:cNvPr id="5" name="Google Shape;524;p48">
            <a:extLst>
              <a:ext uri="{FF2B5EF4-FFF2-40B4-BE49-F238E27FC236}">
                <a16:creationId xmlns:a16="http://schemas.microsoft.com/office/drawing/2014/main" id="{C9A93843-4885-4F95-86A7-B83BC15A755C}"/>
              </a:ext>
            </a:extLst>
          </p:cNvPr>
          <p:cNvSpPr/>
          <p:nvPr/>
        </p:nvSpPr>
        <p:spPr>
          <a:xfrm>
            <a:off x="7149946" y="1420037"/>
            <a:ext cx="2120177" cy="27841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algn="ctr"/>
            <a:r>
              <a:rPr lang="en-US" sz="3609" dirty="0" err="1"/>
              <a:t>Chuẩn</a:t>
            </a:r>
            <a:r>
              <a:rPr lang="en-US" sz="3609" dirty="0"/>
              <a:t> </a:t>
            </a:r>
            <a:r>
              <a:rPr lang="en-US" sz="3609" dirty="0" err="1"/>
              <a:t>bị</a:t>
            </a:r>
            <a:r>
              <a:rPr lang="en-US" sz="3609" dirty="0"/>
              <a:t> </a:t>
            </a:r>
            <a:r>
              <a:rPr lang="en-US" sz="3609" dirty="0" err="1"/>
              <a:t>bài</a:t>
            </a:r>
            <a:r>
              <a:rPr lang="en-US" sz="3609" dirty="0"/>
              <a:t> </a:t>
            </a:r>
            <a:r>
              <a:rPr lang="en-US" sz="3609" dirty="0" err="1"/>
              <a:t>sau</a:t>
            </a:r>
            <a:endParaRPr sz="3609" dirty="0"/>
          </a:p>
        </p:txBody>
      </p:sp>
      <p:sp>
        <p:nvSpPr>
          <p:cNvPr id="6" name="Google Shape;526;p48">
            <a:extLst>
              <a:ext uri="{FF2B5EF4-FFF2-40B4-BE49-F238E27FC236}">
                <a16:creationId xmlns:a16="http://schemas.microsoft.com/office/drawing/2014/main" id="{C4E42F8C-E7CC-4DA8-91DD-2351748F1534}"/>
              </a:ext>
            </a:extLst>
          </p:cNvPr>
          <p:cNvSpPr txBox="1">
            <a:spLocks/>
          </p:cNvSpPr>
          <p:nvPr/>
        </p:nvSpPr>
        <p:spPr>
          <a:xfrm>
            <a:off x="3019229" y="322989"/>
            <a:ext cx="6250894" cy="816008"/>
          </a:xfrm>
          <a:prstGeom prst="rect">
            <a:avLst/>
          </a:prstGeom>
          <a:solidFill>
            <a:srgbClr val="FFFFCC"/>
          </a:solidFill>
        </p:spPr>
        <p:txBody>
          <a:bodyPr spcFirstLastPara="1" vert="horz" wrap="square" lIns="91505" tIns="91505" rIns="91505" bIns="9150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2060"/>
                </a:solidFill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46658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3628080" y="333800"/>
            <a:ext cx="1294536" cy="834191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8" y="62036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591" y="3281363"/>
            <a:ext cx="3556319" cy="30850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05000" y="2234258"/>
            <a:ext cx="8295122" cy="92551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451"/>
              </a:spcBef>
            </a:pPr>
            <a:r>
              <a:rPr lang="en-US" sz="5414" dirty="0">
                <a:solidFill>
                  <a:srgbClr val="FFFF00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KHỞI ĐỘNG</a:t>
            </a:r>
          </a:p>
        </p:txBody>
      </p:sp>
      <p:pic>
        <p:nvPicPr>
          <p:cNvPr id="13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10921">
            <a:off x="1342940" y="3328837"/>
            <a:ext cx="3556319" cy="3085001"/>
          </a:xfrm>
          <a:prstGeom prst="rect">
            <a:avLst/>
          </a:prstGeom>
        </p:spPr>
      </p:pic>
      <p:pic>
        <p:nvPicPr>
          <p:cNvPr id="15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9609566" y="1131210"/>
            <a:ext cx="1294536" cy="834191"/>
          </a:xfrm>
          <a:prstGeom prst="rect">
            <a:avLst/>
          </a:prstGeom>
        </p:spPr>
      </p:pic>
      <p:pic>
        <p:nvPicPr>
          <p:cNvPr id="16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5639318" y="1199328"/>
            <a:ext cx="1294536" cy="834191"/>
          </a:xfrm>
          <a:prstGeom prst="rect">
            <a:avLst/>
          </a:prstGeom>
        </p:spPr>
      </p:pic>
      <p:pic>
        <p:nvPicPr>
          <p:cNvPr id="17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8161593" y="331274"/>
            <a:ext cx="1294536" cy="83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9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17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024 C -2.77778E-6 -0.03519 0.029 -0.13635 0.054 -0.14283 C 0.079 -0.14931 0.12275 -0.07431 0.15 -0.03913 C 0.17674 -0.00417 0.18108 0.06759 0.21615 0.06759 C 0.24966 0.06759 0.42813 -0.01806 0.42813 -0.05301 " pathEditMode="relative" rAng="0" ptsTypes="AAAAA">
                                      <p:cBhvr>
                                        <p:cTn id="31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2336531" y="227761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3555023" y="1591869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3743325" y="3789254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4721149" y="3483929"/>
            <a:ext cx="37200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3F3F3F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 TỐT</a:t>
            </a:r>
            <a:endParaRPr lang="zh-CN" altLang="en-US" sz="4950" dirty="0">
              <a:ln w="0">
                <a:noFill/>
              </a:ln>
              <a:solidFill>
                <a:srgbClr val="3F3F3F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4451566" y="2167661"/>
            <a:ext cx="210666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Chúc</a:t>
            </a:r>
            <a:endParaRPr lang="en-US" altLang="zh-CN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  <a:p>
            <a:pPr algn="ctr" defTabSz="68580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950" dirty="0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con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9105896" y="3005682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7754540" y="4641375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3790939" y="3535419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6935439" y="1656762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6987946" y="2561757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7334">
        <p14:reveal/>
      </p:transition>
    </mc:Choice>
    <mc:Fallback xmlns="">
      <p:transition spd="slow" advTm="17334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57" fill="hold" display="0">
                      <p:stCondLst>
                        <p:cond delay="indefinite"/>
                      </p:stCondLst>
                    </p:cTn>
                    <p:tgtEl>
                      <p:spTgt spid="5"/>
                    </p:tgtEl>
                  </p:cMediaNode>
                </p:video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62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1526256" y="61002"/>
            <a:ext cx="9144000" cy="6716160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42" y="3798284"/>
            <a:ext cx="2208845" cy="220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362908" y="3486292"/>
            <a:ext cx="2575022" cy="252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7917998" y="2852677"/>
            <a:ext cx="2750003" cy="253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80727" y="4104311"/>
            <a:ext cx="1455975" cy="647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5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526795" y="850873"/>
            <a:ext cx="4293168" cy="1489585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8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algn="ctr"/>
            <a:r>
              <a:rPr lang="en-US" sz="3008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7917997" y="3032152"/>
            <a:ext cx="1546220" cy="1276407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5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1805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94" y="1205961"/>
            <a:ext cx="3038849" cy="226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701164" y="2931811"/>
            <a:ext cx="1988639" cy="99431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5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1805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32506" y="1610199"/>
            <a:ext cx="458334" cy="45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0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9867" y="4015184"/>
            <a:ext cx="4645730" cy="69287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vi-VN" sz="2707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7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      </a:t>
            </a:r>
            <a:r>
              <a:rPr lang="en-US" sz="54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999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4846" y="5125552"/>
            <a:ext cx="4645730" cy="710599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en-US" sz="2707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       </a:t>
            </a:r>
            <a:r>
              <a:rPr lang="en-US" sz="54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4 000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0" y="2895600"/>
            <a:ext cx="4645730" cy="690674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en-US" sz="2707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       </a:t>
            </a:r>
            <a:r>
              <a:rPr lang="en-US" sz="54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3 199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953" y="4096914"/>
            <a:ext cx="551972" cy="532011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661510" y="268651"/>
            <a:ext cx="5500007" cy="1806415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8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449" y="466236"/>
            <a:ext cx="2406253" cy="179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21335079">
            <a:off x="4773766" y="654975"/>
            <a:ext cx="5222252" cy="925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7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Sô</a:t>
            </a:r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2707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lớn</a:t>
            </a:r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7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nhất</a:t>
            </a:r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7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7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các</a:t>
            </a:r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7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sô</a:t>
            </a:r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́: 3 199, 4000, 999 là: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63934" y="3586274"/>
            <a:ext cx="1287511" cy="126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83340" y="4833131"/>
            <a:ext cx="1133054" cy="112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403693" y="2431339"/>
            <a:ext cx="1176271" cy="133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134" y="713693"/>
            <a:ext cx="936767" cy="93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439" y="5213346"/>
            <a:ext cx="545507" cy="535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705" y="2974932"/>
            <a:ext cx="551972" cy="53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5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34880" y="4060896"/>
            <a:ext cx="4645730" cy="69287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vi-VN" sz="3308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08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308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2700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9859" y="5171264"/>
            <a:ext cx="4645730" cy="710599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en-US" sz="3308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3000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44" y="4132712"/>
            <a:ext cx="545507" cy="535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66" y="5250721"/>
            <a:ext cx="551972" cy="5320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33013" y="2941312"/>
            <a:ext cx="4645730" cy="690674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en-US" sz="3308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3308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2600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385" y="3025773"/>
            <a:ext cx="551972" cy="532011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519984" y="706709"/>
            <a:ext cx="5500007" cy="1489585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8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15162"/>
            <a:ext cx="2406253" cy="160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988746"/>
            <a:ext cx="4295894" cy="925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7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Làm</a:t>
            </a:r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7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tròn</a:t>
            </a:r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7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sô</a:t>
            </a:r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2654 </a:t>
            </a:r>
            <a:r>
              <a:rPr lang="en-US" sz="2707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đến</a:t>
            </a:r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7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hàng</a:t>
            </a:r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7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trăm</a:t>
            </a:r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3448947" y="3631986"/>
            <a:ext cx="1287511" cy="126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3368353" y="4878843"/>
            <a:ext cx="1133054" cy="112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3288706" y="2525179"/>
            <a:ext cx="1176271" cy="133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607" y="706709"/>
            <a:ext cx="936767" cy="93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52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7148" y="3847684"/>
            <a:ext cx="4645730" cy="69287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vi-VN" sz="3308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08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3308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7cm</a:t>
            </a:r>
            <a:endParaRPr lang="en-US" sz="3308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3348" y="4924318"/>
            <a:ext cx="4645730" cy="710599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en-US" sz="3308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12 cm</a:t>
            </a:r>
            <a:endParaRPr lang="en-US" sz="3308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34" y="5037509"/>
            <a:ext cx="551972" cy="5320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5281" y="2728100"/>
            <a:ext cx="4645730" cy="690674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en-US" sz="3308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</a:t>
            </a:r>
            <a:r>
              <a:rPr lang="en-US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14 cm</a:t>
            </a:r>
            <a:endParaRPr lang="en-US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34" y="3929414"/>
            <a:ext cx="551972" cy="532011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426248" y="0"/>
            <a:ext cx="6517588" cy="2436756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8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60" y="324553"/>
            <a:ext cx="2406253" cy="179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9758" y="605929"/>
            <a:ext cx="577648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Mai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uốn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sợi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dây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thành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hình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tam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giác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lần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lượt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có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các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cạnh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là 5cm, 2cm, 7cm.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Tính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̣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dài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sợi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dây</a:t>
            </a:r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171215" y="3418774"/>
            <a:ext cx="1287511" cy="126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90621" y="4665631"/>
            <a:ext cx="1133054" cy="112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10974" y="2263839"/>
            <a:ext cx="1176271" cy="133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678" y="267083"/>
            <a:ext cx="936767" cy="93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19" y="2805932"/>
            <a:ext cx="545507" cy="53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5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9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039BA51-6E4C-4540-BA95-3D5776FB6375}"/>
              </a:ext>
            </a:extLst>
          </p:cNvPr>
          <p:cNvSpPr txBox="1"/>
          <p:nvPr/>
        </p:nvSpPr>
        <p:spPr>
          <a:xfrm>
            <a:off x="2600633" y="391072"/>
            <a:ext cx="8097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Lato Heavy" panose="020F0502020204030203" pitchFamily="34" charset="0"/>
              </a:rPr>
              <a:t> </a:t>
            </a:r>
            <a:r>
              <a:rPr lang="en-GB" sz="2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 VI, DIỆN TÍCH MỘT SỐ HÌNH PHẲNG</a:t>
            </a:r>
            <a:endParaRPr lang="vi-VN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D25E03-720C-4B09-8BF4-667ECE8ACECE}"/>
              </a:ext>
            </a:extLst>
          </p:cNvPr>
          <p:cNvSpPr txBox="1"/>
          <p:nvPr/>
        </p:nvSpPr>
        <p:spPr>
          <a:xfrm>
            <a:off x="1661532" y="1862387"/>
            <a:ext cx="7995424" cy="20867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50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Chu vi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hình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tam giác,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hình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tư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́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giác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hình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chữ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nhật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hình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vuông</a:t>
            </a:r>
            <a:endParaRPr lang="en-GB" sz="3600" b="1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D7D725-D379-439F-8664-DBD4BB8EE1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339" y="3625065"/>
            <a:ext cx="5539161" cy="264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84;p20">
            <a:extLst>
              <a:ext uri="{FF2B5EF4-FFF2-40B4-BE49-F238E27FC236}">
                <a16:creationId xmlns:a16="http://schemas.microsoft.com/office/drawing/2014/main" id="{561548AE-8FB7-4B0B-92BD-193B90D978C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5314" y="2319432"/>
            <a:ext cx="11355691" cy="1875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82;p20">
            <a:extLst>
              <a:ext uri="{FF2B5EF4-FFF2-40B4-BE49-F238E27FC236}">
                <a16:creationId xmlns:a16="http://schemas.microsoft.com/office/drawing/2014/main" id="{06246F64-41E1-41CF-A8AD-9D01E1FEC21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56847"/>
          <a:stretch/>
        </p:blipFill>
        <p:spPr>
          <a:xfrm>
            <a:off x="145143" y="-235038"/>
            <a:ext cx="4151086" cy="4429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020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A1B9CB-4BBB-4085-BC2D-DF87A86B9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7" y="369702"/>
            <a:ext cx="2161821" cy="10809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EF8BA7-2302-41BA-9534-76E7E125E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509" y="369702"/>
            <a:ext cx="7451571" cy="30307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A251C2-39FC-4432-B66A-45C7620665B5}"/>
              </a:ext>
            </a:extLst>
          </p:cNvPr>
          <p:cNvSpPr txBox="1"/>
          <p:nvPr/>
        </p:nvSpPr>
        <p:spPr>
          <a:xfrm>
            <a:off x="782547" y="4912513"/>
            <a:ext cx="10484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3B41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Nếu sợi dây dài 10cm thì chu vi của hình tam giác bằng bao nhiêu? Con làm thế nào?</a:t>
            </a:r>
            <a:endParaRPr lang="en-US" sz="2800" b="1" dirty="0">
              <a:solidFill>
                <a:srgbClr val="3B41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71E3F6-A357-4E27-BA47-7D53B2B9F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682" y="3226562"/>
            <a:ext cx="1879827" cy="152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3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6918748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2267</TotalTime>
  <Words>620</Words>
  <Application>Microsoft Office PowerPoint</Application>
  <PresentationFormat>Widescreen</PresentationFormat>
  <Paragraphs>99</Paragraphs>
  <Slides>20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A3.BoosterNextFYBlackRegular-San</vt:lpstr>
      <vt:lpstr>Arial</vt:lpstr>
      <vt:lpstr>Arial-Rounded</vt:lpstr>
      <vt:lpstr>Arial-SGK-TV</vt:lpstr>
      <vt:lpstr>Calibri</vt:lpstr>
      <vt:lpstr>iCiel Nabila</vt:lpstr>
      <vt:lpstr>Lato</vt:lpstr>
      <vt:lpstr>Lato Heavy</vt:lpstr>
      <vt:lpstr>Quicksand</vt:lpstr>
      <vt:lpstr>Times New Roman</vt:lpstr>
      <vt:lpstr>UTM Cookies</vt:lpstr>
      <vt:lpstr>Office Theme</vt:lpstr>
      <vt:lpstr>1_Office Theme</vt:lpstr>
      <vt:lpstr>CHÀO MỪNG CÁC CON ĐẾN VỚI GIỜ HỌC MÔN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MyPC</cp:lastModifiedBy>
  <cp:revision>151</cp:revision>
  <dcterms:created xsi:type="dcterms:W3CDTF">2021-06-02T01:34:28Z</dcterms:created>
  <dcterms:modified xsi:type="dcterms:W3CDTF">2025-02-20T06:41:19Z</dcterms:modified>
</cp:coreProperties>
</file>