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3" r:id="rId7"/>
    <p:sldId id="264" r:id="rId8"/>
    <p:sldId id="275" r:id="rId9"/>
    <p:sldId id="276" r:id="rId10"/>
    <p:sldId id="272" r:id="rId11"/>
    <p:sldId id="277" r:id="rId12"/>
    <p:sldId id="27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oiny" panose="020B0604020202020204" charset="0"/>
      <p:regular r:id="rId19"/>
    </p:embeddedFont>
    <p:embeddedFont>
      <p:font typeface="Itim" panose="020B0604020202020204" charset="-34"/>
      <p:regular r:id="rId20"/>
    </p:embeddedFont>
    <p:embeddedFont>
      <p:font typeface="Pattaya" panose="020B0604020202020204" charset="-34"/>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1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45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4" name="Google Shape;28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855" name="Google Shape;28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1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49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เค้าโครงแบบกำหนดเอง">
  <p:cSld name="9_เค้าโครงแบบกำหนดเอง">
    <p:spTree>
      <p:nvGrpSpPr>
        <p:cNvPr id="1" name="Shape 344"/>
        <p:cNvGrpSpPr/>
        <p:nvPr/>
      </p:nvGrpSpPr>
      <p:grpSpPr>
        <a:xfrm>
          <a:off x="0" y="0"/>
          <a:ext cx="0" cy="0"/>
          <a:chOff x="0" y="0"/>
          <a:chExt cx="0" cy="0"/>
        </a:xfrm>
      </p:grpSpPr>
      <p:grpSp>
        <p:nvGrpSpPr>
          <p:cNvPr id="345" name="Google Shape;345;p26"/>
          <p:cNvGrpSpPr/>
          <p:nvPr/>
        </p:nvGrpSpPr>
        <p:grpSpPr>
          <a:xfrm flipH="1">
            <a:off x="-175709" y="-350452"/>
            <a:ext cx="1250465" cy="813416"/>
            <a:chOff x="28214" y="967908"/>
            <a:chExt cx="1250465" cy="813416"/>
          </a:xfrm>
        </p:grpSpPr>
        <p:cxnSp>
          <p:nvCxnSpPr>
            <p:cNvPr id="346" name="Google Shape;346;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 name="Google Shape;347;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 name="Google Shape;348;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9" name="Google Shape;349;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0" name="Google Shape;350;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1" name="Google Shape;351;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2" name="Google Shape;352;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53" name="Google Shape;353;p26"/>
          <p:cNvGrpSpPr/>
          <p:nvPr/>
        </p:nvGrpSpPr>
        <p:grpSpPr>
          <a:xfrm rot="10800000" flipH="1">
            <a:off x="-9525" y="6318640"/>
            <a:ext cx="1250465" cy="813416"/>
            <a:chOff x="28214" y="967908"/>
            <a:chExt cx="1250465" cy="813416"/>
          </a:xfrm>
        </p:grpSpPr>
        <p:cxnSp>
          <p:nvCxnSpPr>
            <p:cNvPr id="354" name="Google Shape;354;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55" name="Google Shape;355;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6" name="Google Shape;356;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7" name="Google Shape;357;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8" name="Google Shape;358;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9" name="Google Shape;359;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0" name="Google Shape;360;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1" name="Google Shape;361;p26"/>
          <p:cNvGrpSpPr/>
          <p:nvPr/>
        </p:nvGrpSpPr>
        <p:grpSpPr>
          <a:xfrm rot="10800000" flipH="1">
            <a:off x="11448261" y="12256"/>
            <a:ext cx="1250465" cy="813416"/>
            <a:chOff x="28214" y="967908"/>
            <a:chExt cx="1250465" cy="813416"/>
          </a:xfrm>
        </p:grpSpPr>
        <p:cxnSp>
          <p:nvCxnSpPr>
            <p:cNvPr id="362" name="Google Shape;362;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63" name="Google Shape;363;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4" name="Google Shape;364;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5" name="Google Shape;365;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6" name="Google Shape;366;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7" name="Google Shape;367;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8" name="Google Shape;368;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9" name="Google Shape;369;p26"/>
          <p:cNvGrpSpPr/>
          <p:nvPr/>
        </p:nvGrpSpPr>
        <p:grpSpPr>
          <a:xfrm>
            <a:off x="11124874" y="6088882"/>
            <a:ext cx="1250465" cy="813416"/>
            <a:chOff x="28214" y="967908"/>
            <a:chExt cx="1250465" cy="813416"/>
          </a:xfrm>
        </p:grpSpPr>
        <p:cxnSp>
          <p:nvCxnSpPr>
            <p:cNvPr id="370" name="Google Shape;370;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71" name="Google Shape;371;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2" name="Google Shape;372;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3" name="Google Shape;373;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4" name="Google Shape;374;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5" name="Google Shape;375;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6" name="Google Shape;376;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descr="Shape&#10;&#10;Description automatically generated with medium confidence"/>
          <p:cNvPicPr preferRelativeResize="0"/>
          <p:nvPr/>
        </p:nvPicPr>
        <p:blipFill rotWithShape="1">
          <a:blip r:embed="rId25">
            <a:alphaModFix/>
          </a:blip>
          <a:srcRect/>
          <a:stretch/>
        </p:blipFill>
        <p:spPr>
          <a:xfrm>
            <a:off x="-1657351" y="273050"/>
            <a:ext cx="1552575" cy="1552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6.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png"/><Relationship Id="rId4" Type="http://schemas.openxmlformats.org/officeDocument/2006/relationships/slide" Target="slide3.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a:solidFill>
                  <a:srgbClr val="5E2700"/>
                </a:solidFill>
                <a:latin typeface="Itim"/>
                <a:cs typeface="Itim"/>
                <a:sym typeface="Itim"/>
              </a:rPr>
              <a:t>3</a:t>
            </a:r>
            <a:endParaRPr/>
          </a:p>
        </p:txBody>
      </p:sp>
      <p:grpSp>
        <p:nvGrpSpPr>
          <p:cNvPr id="4074" name="Google Shape;4074;p17"/>
          <p:cNvGrpSpPr/>
          <p:nvPr/>
        </p:nvGrpSpPr>
        <p:grpSpPr>
          <a:xfrm>
            <a:off x="363329" y="1263416"/>
            <a:ext cx="4628280"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458944" cy="3198970"/>
            </a:xfrm>
            <a:prstGeom prst="rect">
              <a:avLst/>
            </a:prstGeom>
            <a:solidFill>
              <a:srgbClr val="CC6A39"/>
            </a:solidFill>
            <a:ln>
              <a:noFill/>
            </a:ln>
          </p:spPr>
          <p:txBody>
            <a:bodyPr spcFirstLastPara="1" wrap="square" lIns="91425" tIns="45700" rIns="91425" bIns="45700" anchor="ctr" anchorCtr="0">
              <a:noAutofit/>
            </a:bodyPr>
            <a:lstStyle/>
            <a:p>
              <a:pPr marR="36195" lvl="0">
                <a:lnSpc>
                  <a:spcPct val="114000"/>
                </a:lnSpc>
                <a:buClr>
                  <a:srgbClr val="FFFF99"/>
                </a:buClr>
                <a:buSzPts val="3200"/>
              </a:pPr>
              <a:r>
                <a:rPr lang="vi-VN" sz="2800" b="1">
                  <a:solidFill>
                    <a:schemeClr val="bg1"/>
                  </a:solidFill>
                  <a:latin typeface="+mj-lt"/>
                </a:rPr>
                <a:t>Bác nông dân làm hàng rào quanh một vườn rau có dạng hình chữ nhật với chiều dài 9 m, chiều rộng 5 m. Bác có để cổng vào 2 m. Hỏi hàng rào dài bao nhiêu mét?</a:t>
              </a:r>
              <a:endParaRPr sz="2800" b="1" i="0" u="none" strike="noStrike" cap="none">
                <a:solidFill>
                  <a:schemeClr val="bg1"/>
                </a:solidFill>
                <a:latin typeface="+mj-lt"/>
                <a:ea typeface="Calibri"/>
                <a:cs typeface="Calibri"/>
                <a:sym typeface="Calibri"/>
              </a:endParaRPr>
            </a:p>
          </p:txBody>
        </p:sp>
      </p:grpSp>
      <p:pic>
        <p:nvPicPr>
          <p:cNvPr id="4081" name="Google Shape;4081;p17"/>
          <p:cNvPicPr preferRelativeResize="0"/>
          <p:nvPr/>
        </p:nvPicPr>
        <p:blipFill rotWithShape="1">
          <a:blip r:embed="rId3">
            <a:alphaModFix/>
          </a:blip>
          <a:srcRect/>
          <a:stretch/>
        </p:blipFill>
        <p:spPr>
          <a:xfrm>
            <a:off x="6000295" y="-1387772"/>
            <a:ext cx="5115380" cy="5115380"/>
          </a:xfrm>
          <a:prstGeom prst="rect">
            <a:avLst/>
          </a:prstGeom>
          <a:noFill/>
          <a:ln>
            <a:noFill/>
          </a:ln>
        </p:spPr>
      </p:pic>
      <p:sp>
        <p:nvSpPr>
          <p:cNvPr id="4082" name="Google Shape;4082;p17"/>
          <p:cNvSpPr txBox="1"/>
          <p:nvPr/>
        </p:nvSpPr>
        <p:spPr>
          <a:xfrm>
            <a:off x="6838950" y="3429000"/>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a:solidFill>
                  <a:schemeClr val="lt1"/>
                </a:solidFill>
                <a:latin typeface="Times New Roman" panose="02020603050405020304" pitchFamily="18" charset="0"/>
                <a:cs typeface="Times New Roman" panose="02020603050405020304" pitchFamily="18" charset="0"/>
                <a:sym typeface="Arial"/>
              </a:rPr>
              <a:t>Tóm tắt</a:t>
            </a:r>
            <a:endParaRPr sz="3600" b="1" u="sng">
              <a:solidFill>
                <a:schemeClr val="lt1"/>
              </a:solidFill>
              <a:latin typeface="Times New Roman" panose="02020603050405020304" pitchFamily="18" charset="0"/>
              <a:cs typeface="Times New Roman" panose="02020603050405020304" pitchFamily="18" charset="0"/>
              <a:sym typeface="Arial"/>
            </a:endParaRPr>
          </a:p>
        </p:txBody>
      </p:sp>
      <p:sp>
        <p:nvSpPr>
          <p:cNvPr id="4083" name="Google Shape;4083;p17"/>
          <p:cNvSpPr txBox="1"/>
          <p:nvPr/>
        </p:nvSpPr>
        <p:spPr>
          <a:xfrm>
            <a:off x="5329490" y="4210047"/>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Chiều dài: 9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4" name="Google Shape;4084;p17"/>
          <p:cNvSpPr txBox="1"/>
          <p:nvPr/>
        </p:nvSpPr>
        <p:spPr>
          <a:xfrm>
            <a:off x="5439202" y="4958504"/>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Chiều rộng: 5 m</a:t>
            </a:r>
            <a:endParaRPr sz="3600" b="1">
              <a:solidFill>
                <a:schemeClr val="lt1"/>
              </a:solidFill>
              <a:latin typeface="Times New Roman" panose="02020603050405020304" pitchFamily="18" charset="0"/>
              <a:cs typeface="Times New Roman" panose="02020603050405020304" pitchFamily="18" charset="0"/>
              <a:sym typeface="Arial"/>
            </a:endParaRPr>
          </a:p>
        </p:txBody>
      </p:sp>
      <p:sp>
        <p:nvSpPr>
          <p:cNvPr id="4085" name="Google Shape;4085;p17"/>
          <p:cNvSpPr txBox="1"/>
          <p:nvPr/>
        </p:nvSpPr>
        <p:spPr>
          <a:xfrm>
            <a:off x="4994560" y="5706961"/>
            <a:ext cx="61211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Times New Roman" panose="02020603050405020304" pitchFamily="18" charset="0"/>
                <a:cs typeface="Times New Roman" panose="02020603050405020304" pitchFamily="18" charset="0"/>
                <a:sym typeface="Arial"/>
              </a:rPr>
              <a:t>Hàng rào: ...m?</a:t>
            </a:r>
            <a:endParaRPr sz="3600" b="1">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1113472" y="1837277"/>
            <a:ext cx="9275992" cy="4339650"/>
          </a:xfrm>
          <a:prstGeom prst="rect">
            <a:avLst/>
          </a:prstGeom>
        </p:spPr>
        <p:txBody>
          <a:bodyPr wrap="square">
            <a:spAutoFit/>
          </a:bodyPr>
          <a:lstStyle/>
          <a:p>
            <a:pPr algn="ctr"/>
            <a:r>
              <a:rPr lang="vi-VN" sz="4000">
                <a:solidFill>
                  <a:srgbClr val="222222"/>
                </a:solidFill>
                <a:latin typeface="Times New Roman" panose="02020603050405020304" pitchFamily="18" charset="0"/>
                <a:cs typeface="Times New Roman" panose="02020603050405020304" pitchFamily="18" charset="0"/>
              </a:rPr>
              <a:t>Bài giải</a:t>
            </a:r>
          </a:p>
          <a:p>
            <a:r>
              <a:rPr lang="vi-VN" sz="4000">
                <a:solidFill>
                  <a:srgbClr val="FF0000"/>
                </a:solidFill>
                <a:latin typeface="Times New Roman" panose="02020603050405020304" pitchFamily="18" charset="0"/>
                <a:cs typeface="Times New Roman" panose="02020603050405020304" pitchFamily="18" charset="0"/>
              </a:rPr>
              <a:t>Chu vi vườn rau có dạng hình chữ nhật là:</a:t>
            </a:r>
          </a:p>
          <a:p>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(9 + 5) x 2 = 28 (m)</a:t>
            </a:r>
            <a:endParaRPr lang="en-US" sz="4000">
              <a:solidFill>
                <a:srgbClr val="FF0000"/>
              </a:solidFill>
              <a:latin typeface="Times New Roman" panose="02020603050405020304" pitchFamily="18" charset="0"/>
              <a:cs typeface="Times New Roman" panose="02020603050405020304" pitchFamily="18" charset="0"/>
            </a:endParaRPr>
          </a:p>
          <a:p>
            <a:r>
              <a:rPr lang="vi-VN" sz="4000">
                <a:solidFill>
                  <a:srgbClr val="FF0000"/>
                </a:solidFill>
                <a:latin typeface="Times New Roman" panose="02020603050405020304" pitchFamily="18" charset="0"/>
                <a:cs typeface="Times New Roman" panose="02020603050405020304" pitchFamily="18" charset="0"/>
              </a:rPr>
              <a:t>Chiều dài hàng rào là:</a:t>
            </a:r>
          </a:p>
          <a:p>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28 – 2 = 26 (m)</a:t>
            </a:r>
          </a:p>
          <a:p>
            <a:r>
              <a:rPr lang="vi-VN" sz="4000">
                <a:solidFill>
                  <a:srgbClr val="FF0000"/>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   </a:t>
            </a:r>
            <a:r>
              <a:rPr lang="vi-VN" sz="4000">
                <a:solidFill>
                  <a:srgbClr val="FF0000"/>
                </a:solidFill>
                <a:latin typeface="Times New Roman" panose="02020603050405020304" pitchFamily="18" charset="0"/>
                <a:cs typeface="Times New Roman" panose="02020603050405020304" pitchFamily="18" charset="0"/>
              </a:rPr>
              <a:t>Đáp số 26 m.</a:t>
            </a:r>
          </a:p>
          <a:p>
            <a:r>
              <a:rPr lang="vi-VN" sz="360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882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206206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ECE289"/>
              </a:buClr>
              <a:buSzPts val="2800"/>
              <a:buFont typeface="Arial"/>
              <a:buNone/>
            </a:pPr>
            <a:r>
              <a:rPr lang="en-US" sz="3200" b="1" i="0" u="none" strike="noStrike" cap="none">
                <a:solidFill>
                  <a:schemeClr val="bg1"/>
                </a:solidFill>
                <a:latin typeface="Times New Roman" panose="02020603050405020304" pitchFamily="18" charset="0"/>
                <a:cs typeface="Times New Roman" panose="02020603050405020304" pitchFamily="18" charset="0"/>
                <a:sym typeface="Arial"/>
              </a:rPr>
              <a:t>Mình và các bạn của mình đang rất đói bụng và không có thức ăn. Các bạn hãy giúp mình thu thập thức ăn bằng cách hoàn thành các thử thách nhé!</a:t>
            </a:r>
            <a:endParaRPr sz="3200" b="1">
              <a:solidFill>
                <a:schemeClr val="bg1"/>
              </a:solidFill>
              <a:latin typeface="Times New Roman" panose="02020603050405020304" pitchFamily="18" charset="0"/>
              <a:cs typeface="Times New Roman" panose="02020603050405020304" pitchFamily="18" charset="0"/>
            </a:endParaRPr>
          </a:p>
        </p:txBody>
      </p:sp>
      <p:grpSp>
        <p:nvGrpSpPr>
          <p:cNvPr id="2473" name="Google Shape;2473;p3"/>
          <p:cNvGrpSpPr/>
          <p:nvPr/>
        </p:nvGrpSpPr>
        <p:grpSpPr>
          <a:xfrm>
            <a:off x="968321" y="3279333"/>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8" action="ppaction://hlinksldjump"/>
          </p:cNvPr>
          <p:cNvPicPr preferRelativeResize="0"/>
          <p:nvPr/>
        </p:nvPicPr>
        <p:blipFill rotWithShape="1">
          <a:blip r:embed="rId9">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4776314" y="2632316"/>
            <a:ext cx="6985139" cy="1938952"/>
          </a:xfrm>
          <a:prstGeom prst="rect">
            <a:avLst/>
          </a:prstGeom>
          <a:noFill/>
          <a:ln>
            <a:noFill/>
          </a:ln>
        </p:spPr>
        <p:txBody>
          <a:bodyPr spcFirstLastPara="1" wrap="square" lIns="91425" tIns="45700" rIns="91425" bIns="45700" anchor="t" anchorCtr="0">
            <a:spAutoFit/>
          </a:bodyPr>
          <a:lstStyle/>
          <a:p>
            <a:pPr lvl="0" algn="ctr"/>
            <a:r>
              <a:rPr lang="en-US" sz="4000" b="1">
                <a:solidFill>
                  <a:schemeClr val="bg1"/>
                </a:solidFill>
                <a:latin typeface="Times New Roman" panose="02020603050405020304" pitchFamily="18" charset="0"/>
                <a:cs typeface="Times New Roman" panose="02020603050405020304" pitchFamily="18" charset="0"/>
              </a:rPr>
              <a:t>Biết chiều dài 12 cm, chiều rộng 4 cm. Tính chu vi hình chữ nhật?</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876141" y="5321454"/>
            <a:ext cx="5224727"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a:solidFill>
                  <a:srgbClr val="562503"/>
                </a:solidFill>
                <a:latin typeface="Times New Roman" panose="02020603050405020304" pitchFamily="18" charset="0"/>
                <a:ea typeface="Itim"/>
                <a:cs typeface="Times New Roman" panose="02020603050405020304" pitchFamily="18" charset="0"/>
                <a:sym typeface="Itim"/>
              </a:rPr>
              <a:t>Đáp án: </a:t>
            </a:r>
            <a:r>
              <a:rPr lang="en-US" sz="4800">
                <a:solidFill>
                  <a:srgbClr val="562503"/>
                </a:solidFill>
                <a:latin typeface="Times New Roman" panose="02020603050405020304" pitchFamily="18" charset="0"/>
                <a:ea typeface="Itim"/>
                <a:cs typeface="Times New Roman" panose="02020603050405020304" pitchFamily="18" charset="0"/>
                <a:sym typeface="Itim"/>
              </a:rPr>
              <a:t>32 cm</a:t>
            </a:r>
            <a:endParaRPr sz="4800" b="0" i="0" u="none" strike="noStrike" cap="none">
              <a:solidFill>
                <a:srgbClr val="562503"/>
              </a:solidFill>
              <a:latin typeface="Times New Roman" panose="02020603050405020304" pitchFamily="18" charset="0"/>
              <a:ea typeface="Itim"/>
              <a:cs typeface="Times New Roman" panose="02020603050405020304" pitchFamily="18" charset="0"/>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685710" y="2813125"/>
            <a:ext cx="7358992" cy="1323399"/>
          </a:xfrm>
          <a:prstGeom prst="rect">
            <a:avLst/>
          </a:prstGeom>
          <a:noFill/>
          <a:ln>
            <a:noFill/>
          </a:ln>
        </p:spPr>
        <p:txBody>
          <a:bodyPr spcFirstLastPara="1" wrap="square" lIns="91425" tIns="45700" rIns="91425" bIns="45700" anchor="t" anchorCtr="0">
            <a:spAutoFit/>
          </a:bodyPr>
          <a:lstStyle/>
          <a:p>
            <a:pPr lvl="0" algn="ctr">
              <a:buClrTx/>
              <a:defRPr/>
            </a:pPr>
            <a:r>
              <a:rPr lang="en-US" sz="4000" b="1" kern="1200">
                <a:solidFill>
                  <a:schemeClr val="bg1"/>
                </a:solidFill>
                <a:latin typeface="Times New Roman" panose="02020603050405020304" pitchFamily="18" charset="0"/>
                <a:ea typeface="+mn-ea"/>
                <a:cs typeface="Times New Roman" panose="02020603050405020304" pitchFamily="18" charset="0"/>
              </a:rPr>
              <a:t>Cạnh của hình vuông là 9 cm. Tính chu vi hình vuông?</a:t>
            </a:r>
            <a:endParaRPr lang="en-US" sz="4000" b="1" kern="1200" dirty="0">
              <a:solidFill>
                <a:schemeClr val="bg1"/>
              </a:solidFill>
              <a:latin typeface="Times New Roman" panose="02020603050405020304" pitchFamily="18" charset="0"/>
              <a:ea typeface="+mn-ea"/>
              <a:cs typeface="Times New Roman" panose="02020603050405020304" pitchFamily="18" charset="0"/>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6288833" y="5293056"/>
            <a:ext cx="4567429"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5400" b="0" i="0" u="none" strike="noStrike" cap="none">
                <a:solidFill>
                  <a:srgbClr val="562503"/>
                </a:solidFill>
                <a:latin typeface="Times New Roman" panose="02020603050405020304" pitchFamily="18" charset="0"/>
                <a:cs typeface="Times New Roman" panose="02020603050405020304" pitchFamily="18" charset="0"/>
                <a:sym typeface="Arial"/>
              </a:rPr>
              <a:t>Đáp án: </a:t>
            </a:r>
            <a:r>
              <a:rPr lang="en-US" sz="5400">
                <a:solidFill>
                  <a:srgbClr val="562503"/>
                </a:solidFill>
                <a:latin typeface="Times New Roman" panose="02020603050405020304" pitchFamily="18" charset="0"/>
                <a:cs typeface="Times New Roman" panose="02020603050405020304" pitchFamily="18" charset="0"/>
              </a:rPr>
              <a:t>36 cm</a:t>
            </a:r>
            <a:endParaRPr sz="5400" b="0" i="0" u="none" strike="noStrike" cap="none">
              <a:solidFill>
                <a:srgbClr val="562503"/>
              </a:solidFill>
              <a:latin typeface="Times New Roman" panose="02020603050405020304" pitchFamily="18" charset="0"/>
              <a:cs typeface="Times New Roman" panose="02020603050405020304" pitchFamily="18"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856"/>
        <p:cNvGrpSpPr/>
        <p:nvPr/>
      </p:nvGrpSpPr>
      <p:grpSpPr>
        <a:xfrm>
          <a:off x="0" y="0"/>
          <a:ext cx="0" cy="0"/>
          <a:chOff x="0" y="0"/>
          <a:chExt cx="0" cy="0"/>
        </a:xfrm>
      </p:grpSpPr>
      <p:grpSp>
        <p:nvGrpSpPr>
          <p:cNvPr id="2857" name="Google Shape;2857;p6"/>
          <p:cNvGrpSpPr/>
          <p:nvPr/>
        </p:nvGrpSpPr>
        <p:grpSpPr>
          <a:xfrm>
            <a:off x="288671" y="3022175"/>
            <a:ext cx="1122083" cy="1959318"/>
            <a:chOff x="2492332" y="91439"/>
            <a:chExt cx="4146187" cy="6565863"/>
          </a:xfrm>
        </p:grpSpPr>
        <p:grpSp>
          <p:nvGrpSpPr>
            <p:cNvPr id="2858" name="Google Shape;2858;p6"/>
            <p:cNvGrpSpPr/>
            <p:nvPr/>
          </p:nvGrpSpPr>
          <p:grpSpPr>
            <a:xfrm rot="-2480865" flipH="1">
              <a:off x="3422651" y="572781"/>
              <a:ext cx="2451852" cy="2635838"/>
              <a:chOff x="3838532" y="1040457"/>
              <a:chExt cx="2523574" cy="2981548"/>
            </a:xfrm>
          </p:grpSpPr>
          <p:sp>
            <p:nvSpPr>
              <p:cNvPr id="2859" name="Google Shape;2859;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0" name="Google Shape;2860;p6"/>
              <p:cNvCxnSpPr>
                <a:stCxn id="2859"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861" name="Google Shape;2861;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2" name="Google Shape;2862;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3" name="Google Shape;2863;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4" name="Google Shape;2864;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65" name="Google Shape;2865;p6"/>
            <p:cNvGrpSpPr/>
            <p:nvPr/>
          </p:nvGrpSpPr>
          <p:grpSpPr>
            <a:xfrm>
              <a:off x="2687568" y="757957"/>
              <a:ext cx="2032210" cy="2880901"/>
              <a:chOff x="3838532" y="1040457"/>
              <a:chExt cx="2523574" cy="2891631"/>
            </a:xfrm>
          </p:grpSpPr>
          <p:sp>
            <p:nvSpPr>
              <p:cNvPr id="2866" name="Google Shape;286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67" name="Google Shape;2867;p6"/>
              <p:cNvCxnSpPr>
                <a:stCxn id="286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68" name="Google Shape;286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69" name="Google Shape;286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0" name="Google Shape;287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1" name="Google Shape;287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2" name="Google Shape;2872;p6"/>
            <p:cNvGrpSpPr/>
            <p:nvPr/>
          </p:nvGrpSpPr>
          <p:grpSpPr>
            <a:xfrm>
              <a:off x="2649392" y="3634455"/>
              <a:ext cx="3897297" cy="3022847"/>
              <a:chOff x="4279036" y="3583162"/>
              <a:chExt cx="3897297" cy="3022847"/>
            </a:xfrm>
          </p:grpSpPr>
          <p:sp>
            <p:nvSpPr>
              <p:cNvPr id="2873" name="Google Shape;2873;p6"/>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4" name="Google Shape;2874;p6"/>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75" name="Google Shape;2875;p6"/>
            <p:cNvGrpSpPr/>
            <p:nvPr/>
          </p:nvGrpSpPr>
          <p:grpSpPr>
            <a:xfrm>
              <a:off x="2492332" y="1521007"/>
              <a:ext cx="2130858" cy="2089476"/>
              <a:chOff x="3838532" y="1040457"/>
              <a:chExt cx="2523574" cy="2891631"/>
            </a:xfrm>
          </p:grpSpPr>
          <p:sp>
            <p:nvSpPr>
              <p:cNvPr id="2876" name="Google Shape;2876;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77" name="Google Shape;2877;p6"/>
              <p:cNvCxnSpPr>
                <a:stCxn id="2876"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78" name="Google Shape;2878;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79" name="Google Shape;2879;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0" name="Google Shape;2880;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1" name="Google Shape;2881;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2" name="Google Shape;2882;p6"/>
            <p:cNvGrpSpPr/>
            <p:nvPr/>
          </p:nvGrpSpPr>
          <p:grpSpPr>
            <a:xfrm flipH="1">
              <a:off x="4544712" y="757958"/>
              <a:ext cx="1913853" cy="2853414"/>
              <a:chOff x="3838532" y="1040457"/>
              <a:chExt cx="2523574" cy="2891631"/>
            </a:xfrm>
          </p:grpSpPr>
          <p:sp>
            <p:nvSpPr>
              <p:cNvPr id="2883" name="Google Shape;2883;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84" name="Google Shape;2884;p6"/>
              <p:cNvCxnSpPr>
                <a:stCxn id="2883"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85" name="Google Shape;2885;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6" name="Google Shape;2886;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7" name="Google Shape;2887;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88" name="Google Shape;2888;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89" name="Google Shape;2889;p6"/>
            <p:cNvGrpSpPr/>
            <p:nvPr/>
          </p:nvGrpSpPr>
          <p:grpSpPr>
            <a:xfrm flipH="1">
              <a:off x="4567057" y="1522583"/>
              <a:ext cx="2071462" cy="2110984"/>
              <a:chOff x="3838532" y="1040457"/>
              <a:chExt cx="2523574" cy="2891631"/>
            </a:xfrm>
          </p:grpSpPr>
          <p:sp>
            <p:nvSpPr>
              <p:cNvPr id="2890" name="Google Shape;2890;p6"/>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891" name="Google Shape;2891;p6"/>
              <p:cNvCxnSpPr>
                <a:stCxn id="2890"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892" name="Google Shape;2892;p6"/>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3" name="Google Shape;2893;p6"/>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4" name="Google Shape;2894;p6"/>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95" name="Google Shape;2895;p6"/>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96" name="Google Shape;2896;p6"/>
          <p:cNvGrpSpPr/>
          <p:nvPr/>
        </p:nvGrpSpPr>
        <p:grpSpPr>
          <a:xfrm>
            <a:off x="589663" y="499082"/>
            <a:ext cx="3040939" cy="2212479"/>
            <a:chOff x="1035181" y="589951"/>
            <a:chExt cx="3040939" cy="2212479"/>
          </a:xfrm>
        </p:grpSpPr>
        <p:grpSp>
          <p:nvGrpSpPr>
            <p:cNvPr id="2897" name="Google Shape;2897;p6"/>
            <p:cNvGrpSpPr/>
            <p:nvPr/>
          </p:nvGrpSpPr>
          <p:grpSpPr>
            <a:xfrm>
              <a:off x="1035181" y="589951"/>
              <a:ext cx="3040939" cy="2212479"/>
              <a:chOff x="1035181" y="589951"/>
              <a:chExt cx="3040939" cy="2212479"/>
            </a:xfrm>
          </p:grpSpPr>
          <p:grpSp>
            <p:nvGrpSpPr>
              <p:cNvPr id="2898" name="Google Shape;2898;p6"/>
              <p:cNvGrpSpPr/>
              <p:nvPr/>
            </p:nvGrpSpPr>
            <p:grpSpPr>
              <a:xfrm>
                <a:off x="1035181" y="589951"/>
                <a:ext cx="3040939" cy="2212479"/>
                <a:chOff x="1035181" y="589951"/>
                <a:chExt cx="3040939" cy="2212479"/>
              </a:xfrm>
            </p:grpSpPr>
            <p:sp>
              <p:nvSpPr>
                <p:cNvPr id="2899" name="Google Shape;2899;p6"/>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0" name="Google Shape;2900;p6"/>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01" name="Google Shape;2901;p6"/>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902" name="Google Shape;2902;p6"/>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903" name="Google Shape;2903;p6"/>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904" name="Google Shape;2904;p6"/>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905" name="Google Shape;2905;p6"/>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906" name="Google Shape;2906;p6"/>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7" name="Google Shape;2907;p6"/>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8" name="Google Shape;2908;p6"/>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09" name="Google Shape;2909;p6"/>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0" name="Google Shape;2910;p6"/>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1" name="Google Shape;2911;p6"/>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2" name="Google Shape;2912;p6"/>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13" name="Google Shape;2913;p6"/>
          <p:cNvSpPr txBox="1"/>
          <p:nvPr/>
        </p:nvSpPr>
        <p:spPr>
          <a:xfrm>
            <a:off x="4695084" y="2492768"/>
            <a:ext cx="7358992" cy="1938952"/>
          </a:xfrm>
          <a:prstGeom prst="rect">
            <a:avLst/>
          </a:prstGeom>
          <a:noFill/>
          <a:ln>
            <a:noFill/>
          </a:ln>
        </p:spPr>
        <p:txBody>
          <a:bodyPr spcFirstLastPara="1" wrap="square" lIns="91425" tIns="45700" rIns="91425" bIns="45700" anchor="t" anchorCtr="0">
            <a:spAutoFit/>
          </a:bodyPr>
          <a:lstStyle/>
          <a:p>
            <a:pPr lvl="0" algn="ctr">
              <a:buClrTx/>
              <a:defRPr/>
            </a:pPr>
            <a:r>
              <a:rPr lang="en-US" sz="4000" b="1">
                <a:solidFill>
                  <a:schemeClr val="bg1"/>
                </a:solidFill>
                <a:latin typeface="Times New Roman" panose="02020603050405020304" pitchFamily="18" charset="0"/>
                <a:cs typeface="Times New Roman" panose="02020603050405020304" pitchFamily="18" charset="0"/>
              </a:rPr>
              <a:t>Hộp bút có chiều dài 20 cm, chiều rộng 5 cm. Tính chu vi của hộp bút hình chữ nhật đó?</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sp>
        <p:nvSpPr>
          <p:cNvPr id="2914" name="Google Shape;2914;p6"/>
          <p:cNvSpPr/>
          <p:nvPr/>
        </p:nvSpPr>
        <p:spPr>
          <a:xfrm>
            <a:off x="5703153" y="639052"/>
            <a:ext cx="450236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3 </a:t>
            </a:r>
            <a:endParaRPr sz="5400" b="1" i="0" u="none" strike="noStrike" cap="none">
              <a:solidFill>
                <a:srgbClr val="5E2700"/>
              </a:solidFill>
              <a:latin typeface="Coiny"/>
              <a:ea typeface="Coiny"/>
              <a:cs typeface="Coiny"/>
              <a:sym typeface="Coiny"/>
            </a:endParaRPr>
          </a:p>
        </p:txBody>
      </p:sp>
      <p:grpSp>
        <p:nvGrpSpPr>
          <p:cNvPr id="2915" name="Google Shape;2915;p6"/>
          <p:cNvGrpSpPr/>
          <p:nvPr/>
        </p:nvGrpSpPr>
        <p:grpSpPr>
          <a:xfrm rot="-1670151">
            <a:off x="4798371" y="219250"/>
            <a:ext cx="1472591" cy="744086"/>
            <a:chOff x="9984528" y="5331561"/>
            <a:chExt cx="2168025" cy="1096480"/>
          </a:xfrm>
        </p:grpSpPr>
        <p:grpSp>
          <p:nvGrpSpPr>
            <p:cNvPr id="2916" name="Google Shape;2916;p6"/>
            <p:cNvGrpSpPr/>
            <p:nvPr/>
          </p:nvGrpSpPr>
          <p:grpSpPr>
            <a:xfrm>
              <a:off x="9984528" y="5579639"/>
              <a:ext cx="2168025" cy="848402"/>
              <a:chOff x="254961" y="1857117"/>
              <a:chExt cx="2168025" cy="848402"/>
            </a:xfrm>
          </p:grpSpPr>
          <p:sp>
            <p:nvSpPr>
              <p:cNvPr id="2917" name="Google Shape;2917;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8" name="Google Shape;2918;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19" name="Google Shape;2919;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0" name="Google Shape;2920;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1" name="Google Shape;2921;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2" name="Google Shape;2922;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3" name="Google Shape;2923;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4" name="Google Shape;2924;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5" name="Google Shape;2925;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6" name="Google Shape;2926;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27" name="Google Shape;2927;p6"/>
            <p:cNvGrpSpPr/>
            <p:nvPr/>
          </p:nvGrpSpPr>
          <p:grpSpPr>
            <a:xfrm>
              <a:off x="10862968" y="5331561"/>
              <a:ext cx="503091" cy="490108"/>
              <a:chOff x="1151664" y="6240705"/>
              <a:chExt cx="503091" cy="490108"/>
            </a:xfrm>
          </p:grpSpPr>
          <p:sp>
            <p:nvSpPr>
              <p:cNvPr id="2928" name="Google Shape;2928;p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29" name="Google Shape;2929;p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0" name="Google Shape;2930;p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1" name="Google Shape;2931;p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32" name="Google Shape;2932;p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933" name="Google Shape;2933;p6"/>
          <p:cNvSpPr/>
          <p:nvPr/>
        </p:nvSpPr>
        <p:spPr>
          <a:xfrm>
            <a:off x="5227093" y="5293056"/>
            <a:ext cx="6294975"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562503"/>
              </a:buClr>
              <a:buSzPts val="6600"/>
            </a:pPr>
            <a:r>
              <a:rPr lang="en-US" sz="6600">
                <a:solidFill>
                  <a:srgbClr val="562503"/>
                </a:solidFill>
                <a:latin typeface="Times New Roman" panose="02020603050405020304" pitchFamily="18" charset="0"/>
                <a:cs typeface="Times New Roman" panose="02020603050405020304" pitchFamily="18" charset="0"/>
              </a:rPr>
              <a:t>Đáp án: 50 cm</a:t>
            </a:r>
          </a:p>
        </p:txBody>
      </p:sp>
      <p:grpSp>
        <p:nvGrpSpPr>
          <p:cNvPr id="2934" name="Google Shape;2934;p6"/>
          <p:cNvGrpSpPr/>
          <p:nvPr/>
        </p:nvGrpSpPr>
        <p:grpSpPr>
          <a:xfrm>
            <a:off x="751443" y="3056109"/>
            <a:ext cx="3151086" cy="3302809"/>
            <a:chOff x="3843071" y="2015305"/>
            <a:chExt cx="3099471" cy="3214427"/>
          </a:xfrm>
        </p:grpSpPr>
        <p:sp>
          <p:nvSpPr>
            <p:cNvPr id="2935" name="Google Shape;2935;p6"/>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36" name="Google Shape;2936;p6"/>
            <p:cNvGrpSpPr/>
            <p:nvPr/>
          </p:nvGrpSpPr>
          <p:grpSpPr>
            <a:xfrm>
              <a:off x="3843071" y="2015305"/>
              <a:ext cx="2407177" cy="3214427"/>
              <a:chOff x="3843071" y="2015305"/>
              <a:chExt cx="2407177" cy="3214427"/>
            </a:xfrm>
          </p:grpSpPr>
          <p:grpSp>
            <p:nvGrpSpPr>
              <p:cNvPr id="2937" name="Google Shape;2937;p6"/>
              <p:cNvGrpSpPr/>
              <p:nvPr/>
            </p:nvGrpSpPr>
            <p:grpSpPr>
              <a:xfrm>
                <a:off x="3843071" y="2015305"/>
                <a:ext cx="2407177" cy="3214427"/>
                <a:chOff x="6997471" y="2147161"/>
                <a:chExt cx="2663841" cy="3692953"/>
              </a:xfrm>
            </p:grpSpPr>
            <p:sp>
              <p:nvSpPr>
                <p:cNvPr id="2938" name="Google Shape;2938;p6">
                  <a:hlinkClick r:id="rId3" action="ppaction://hlinksldjump"/>
                </p:cNvPr>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39" name="Google Shape;2939;p6"/>
                <p:cNvGrpSpPr/>
                <p:nvPr/>
              </p:nvGrpSpPr>
              <p:grpSpPr>
                <a:xfrm>
                  <a:off x="7236306" y="2161336"/>
                  <a:ext cx="2259374" cy="1075005"/>
                  <a:chOff x="7228461" y="2170574"/>
                  <a:chExt cx="2259374" cy="1075005"/>
                </a:xfrm>
              </p:grpSpPr>
              <p:sp>
                <p:nvSpPr>
                  <p:cNvPr id="2940" name="Google Shape;2940;p6"/>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1" name="Google Shape;2941;p6"/>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942" name="Google Shape;2942;p6"/>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3" name="Google Shape;2943;p6"/>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4" name="Google Shape;2944;p6"/>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945" name="Google Shape;2945;p6"/>
                <p:cNvGrpSpPr/>
                <p:nvPr/>
              </p:nvGrpSpPr>
              <p:grpSpPr>
                <a:xfrm>
                  <a:off x="7550189" y="2944340"/>
                  <a:ext cx="1614580" cy="783866"/>
                  <a:chOff x="845557" y="3324777"/>
                  <a:chExt cx="1355938" cy="628117"/>
                </a:xfrm>
              </p:grpSpPr>
              <p:grpSp>
                <p:nvGrpSpPr>
                  <p:cNvPr id="2946" name="Google Shape;2946;p6"/>
                  <p:cNvGrpSpPr/>
                  <p:nvPr/>
                </p:nvGrpSpPr>
                <p:grpSpPr>
                  <a:xfrm>
                    <a:off x="1273679" y="3617265"/>
                    <a:ext cx="499645" cy="335629"/>
                    <a:chOff x="3668951" y="3199033"/>
                    <a:chExt cx="499645" cy="335629"/>
                  </a:xfrm>
                </p:grpSpPr>
                <p:sp>
                  <p:nvSpPr>
                    <p:cNvPr id="2947" name="Google Shape;2947;p6"/>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48" name="Google Shape;2948;p6"/>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49" name="Google Shape;2949;p6"/>
                  <p:cNvGrpSpPr/>
                  <p:nvPr/>
                </p:nvGrpSpPr>
                <p:grpSpPr>
                  <a:xfrm>
                    <a:off x="995333" y="3324777"/>
                    <a:ext cx="256540" cy="246380"/>
                    <a:chOff x="3390605" y="2906545"/>
                    <a:chExt cx="256540" cy="246380"/>
                  </a:xfrm>
                </p:grpSpPr>
                <p:sp>
                  <p:nvSpPr>
                    <p:cNvPr id="2950" name="Google Shape;2950;p6"/>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1" name="Google Shape;2951;p6"/>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952" name="Google Shape;2952;p6"/>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953" name="Google Shape;2953;p6"/>
                  <p:cNvGrpSpPr/>
                  <p:nvPr/>
                </p:nvGrpSpPr>
                <p:grpSpPr>
                  <a:xfrm>
                    <a:off x="845557" y="3679212"/>
                    <a:ext cx="211536" cy="238462"/>
                    <a:chOff x="3240829" y="3260980"/>
                    <a:chExt cx="211536" cy="238462"/>
                  </a:xfrm>
                </p:grpSpPr>
                <p:cxnSp>
                  <p:nvCxnSpPr>
                    <p:cNvPr id="2954" name="Google Shape;2954;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5" name="Google Shape;2955;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56" name="Google Shape;2956;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957" name="Google Shape;2957;p6"/>
                  <p:cNvGrpSpPr/>
                  <p:nvPr/>
                </p:nvGrpSpPr>
                <p:grpSpPr>
                  <a:xfrm flipH="1">
                    <a:off x="1989959" y="3680275"/>
                    <a:ext cx="211536" cy="238462"/>
                    <a:chOff x="3240829" y="3260980"/>
                    <a:chExt cx="211536" cy="238462"/>
                  </a:xfrm>
                </p:grpSpPr>
                <p:cxnSp>
                  <p:nvCxnSpPr>
                    <p:cNvPr id="2958" name="Google Shape;2958;p6"/>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959" name="Google Shape;2959;p6"/>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960" name="Google Shape;2960;p6"/>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961" name="Google Shape;2961;p6"/>
                <p:cNvGrpSpPr/>
                <p:nvPr/>
              </p:nvGrpSpPr>
              <p:grpSpPr>
                <a:xfrm>
                  <a:off x="8696953" y="2964198"/>
                  <a:ext cx="342803" cy="194817"/>
                  <a:chOff x="10123398" y="2191217"/>
                  <a:chExt cx="342803" cy="194817"/>
                </a:xfrm>
              </p:grpSpPr>
              <p:cxnSp>
                <p:nvCxnSpPr>
                  <p:cNvPr id="2962" name="Google Shape;2962;p6"/>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963" name="Google Shape;2963;p6"/>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964" name="Google Shape;2964;p6"/>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5" name="Google Shape;2965;p6"/>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966" name="Google Shape;2966;p6"/>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7" name="Google Shape;2967;p6"/>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8" name="Google Shape;2968;p6"/>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69" name="Google Shape;2969;p6"/>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70" name="Google Shape;2970;p6"/>
          <p:cNvGrpSpPr/>
          <p:nvPr/>
        </p:nvGrpSpPr>
        <p:grpSpPr>
          <a:xfrm>
            <a:off x="10361259" y="595243"/>
            <a:ext cx="1272860" cy="783546"/>
            <a:chOff x="10648501" y="4839650"/>
            <a:chExt cx="1067444" cy="683837"/>
          </a:xfrm>
        </p:grpSpPr>
        <p:grpSp>
          <p:nvGrpSpPr>
            <p:cNvPr id="2971" name="Google Shape;2971;p6"/>
            <p:cNvGrpSpPr/>
            <p:nvPr/>
          </p:nvGrpSpPr>
          <p:grpSpPr>
            <a:xfrm>
              <a:off x="10648501" y="4909639"/>
              <a:ext cx="1067444" cy="613848"/>
              <a:chOff x="7083020" y="1823528"/>
              <a:chExt cx="4883784" cy="2857853"/>
            </a:xfrm>
          </p:grpSpPr>
          <p:sp>
            <p:nvSpPr>
              <p:cNvPr id="2972" name="Google Shape;2972;p6"/>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C0EEE6"/>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3" name="Google Shape;2973;p6"/>
              <p:cNvSpPr/>
              <p:nvPr/>
            </p:nvSpPr>
            <p:spPr>
              <a:xfrm>
                <a:off x="7541443" y="1823528"/>
                <a:ext cx="3968685" cy="1302744"/>
              </a:xfrm>
              <a:prstGeom prst="ellipse">
                <a:avLst/>
              </a:prstGeom>
              <a:solidFill>
                <a:srgbClr val="BFCFE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4" name="Google Shape;2974;p6"/>
              <p:cNvSpPr/>
              <p:nvPr/>
            </p:nvSpPr>
            <p:spPr>
              <a:xfrm>
                <a:off x="8031392" y="2071440"/>
                <a:ext cx="2987040" cy="726440"/>
              </a:xfrm>
              <a:prstGeom prst="ellipse">
                <a:avLst/>
              </a:prstGeom>
              <a:solidFill>
                <a:srgbClr val="C0EEE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975" name="Google Shape;2975;p6"/>
              <p:cNvGrpSpPr/>
              <p:nvPr/>
            </p:nvGrpSpPr>
            <p:grpSpPr>
              <a:xfrm rot="1219497">
                <a:off x="7383803" y="3173968"/>
                <a:ext cx="2168025" cy="1167225"/>
                <a:chOff x="254961" y="1857117"/>
                <a:chExt cx="2168025" cy="1167225"/>
              </a:xfrm>
            </p:grpSpPr>
            <p:sp>
              <p:nvSpPr>
                <p:cNvPr id="2976" name="Google Shape;2976;p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7" name="Google Shape;2977;p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8" name="Google Shape;2978;p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79" name="Google Shape;2979;p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0" name="Google Shape;2980;p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1" name="Google Shape;2981;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2" name="Google Shape;2982;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3" name="Google Shape;2983;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4" name="Google Shape;2984;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5" name="Google Shape;2985;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6" name="Google Shape;2986;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7" name="Google Shape;2987;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8" name="Google Shape;2988;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89" name="Google Shape;2989;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0" name="Google Shape;2990;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991" name="Google Shape;2991;p6"/>
              <p:cNvGrpSpPr/>
              <p:nvPr/>
            </p:nvGrpSpPr>
            <p:grpSpPr>
              <a:xfrm rot="152790">
                <a:off x="10092092" y="3145871"/>
                <a:ext cx="1438097" cy="1167225"/>
                <a:chOff x="984889" y="1857117"/>
                <a:chExt cx="1438097" cy="1167225"/>
              </a:xfrm>
            </p:grpSpPr>
            <p:sp>
              <p:nvSpPr>
                <p:cNvPr id="2992" name="Google Shape;2992;p6"/>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3" name="Google Shape;2993;p6"/>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4" name="Google Shape;2994;p6"/>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5" name="Google Shape;2995;p6"/>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6" name="Google Shape;2996;p6"/>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7" name="Google Shape;2997;p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8" name="Google Shape;2998;p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999" name="Google Shape;2999;p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0" name="Google Shape;3000;p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1" name="Google Shape;3001;p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002" name="Google Shape;3002;p6"/>
            <p:cNvGrpSpPr/>
            <p:nvPr/>
          </p:nvGrpSpPr>
          <p:grpSpPr>
            <a:xfrm>
              <a:off x="10875463" y="4839650"/>
              <a:ext cx="619965" cy="272180"/>
              <a:chOff x="8410553" y="4718446"/>
              <a:chExt cx="619965" cy="272180"/>
            </a:xfrm>
          </p:grpSpPr>
          <p:sp>
            <p:nvSpPr>
              <p:cNvPr id="3003" name="Google Shape;3003;p6"/>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4" name="Google Shape;3004;p6"/>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05" name="Google Shape;3005;p6"/>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3"/>
                                        </p:tgtEl>
                                        <p:attrNameLst>
                                          <p:attrName>style.visibility</p:attrName>
                                        </p:attrNameLst>
                                      </p:cBhvr>
                                      <p:to>
                                        <p:strVal val="visible"/>
                                      </p:to>
                                    </p:set>
                                    <p:animEffect transition="in" filter="fade">
                                      <p:cBhvr>
                                        <p:cTn id="7" dur="1000"/>
                                        <p:tgtEl>
                                          <p:spTgt spid="2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4676059" y="1077251"/>
            <a:ext cx="648304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a:solidFill>
                  <a:srgbClr val="5E2700"/>
                </a:solidFill>
                <a:latin typeface="Pattaya"/>
                <a:ea typeface="Pattaya"/>
                <a:cs typeface="Pattaya"/>
                <a:sym typeface="Pattaya"/>
              </a:rPr>
              <a:t>Luyện tập</a:t>
            </a:r>
            <a:endParaRPr sz="9600" b="1" i="0" u="none" strike="noStrike" cap="none">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642318" y="737808"/>
            <a:ext cx="7112845" cy="707886"/>
          </a:xfrm>
          <a:prstGeom prst="rect">
            <a:avLst/>
          </a:prstGeom>
        </p:spPr>
        <p:txBody>
          <a:bodyPr wrap="none">
            <a:spAutoFit/>
          </a:bodyPr>
          <a:lstStyle/>
          <a:p>
            <a:r>
              <a:rPr lang="en-US" sz="4000" b="1">
                <a:solidFill>
                  <a:srgbClr val="FF0000"/>
                </a:solidFill>
                <a:latin typeface="Times New Roman" panose="02020603050405020304" pitchFamily="18" charset="0"/>
                <a:cs typeface="Times New Roman" panose="02020603050405020304" pitchFamily="18" charset="0"/>
              </a:rPr>
              <a:t>Bài 1:Chọn chu vi của mỗi hình</a:t>
            </a:r>
          </a:p>
        </p:txBody>
      </p:sp>
      <p:pic>
        <p:nvPicPr>
          <p:cNvPr id="1026" name="Picture 2" descr="Toán lớp 3 trang 25 Luyện tập | Kết nối tri thức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3408"/>
            <a:ext cx="7318610" cy="40621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950720" y="4221480"/>
            <a:ext cx="397764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853874" y="4084320"/>
            <a:ext cx="1620846" cy="80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624670" y="3810000"/>
            <a:ext cx="1303690" cy="1082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pic>
        <p:nvPicPr>
          <p:cNvPr id="2050" name="Picture 2" descr="Toán lớp 3 trang 25 Luyện tập | Kết nối tri thức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6" y="866503"/>
            <a:ext cx="7619158" cy="4240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127" y="5423952"/>
            <a:ext cx="6327373" cy="646331"/>
          </a:xfrm>
          <a:prstGeom prst="rect">
            <a:avLst/>
          </a:prstGeom>
        </p:spPr>
        <p:txBody>
          <a:bodyPr wrap="none">
            <a:spAutoFit/>
          </a:bodyPr>
          <a:lstStyle/>
          <a:p>
            <a:r>
              <a:rPr lang="en-US" sz="3600">
                <a:solidFill>
                  <a:srgbClr val="222222"/>
                </a:solidFill>
                <a:latin typeface="Times New Roman" panose="02020603050405020304" pitchFamily="18" charset="0"/>
                <a:cs typeface="Times New Roman" panose="02020603050405020304" pitchFamily="18" charset="0"/>
              </a:rPr>
              <a:t>Theo em, Việt tính đúng hay sai?</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1203960" y="244486"/>
            <a:ext cx="134112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Bài 2</a:t>
            </a:r>
          </a:p>
        </p:txBody>
      </p:sp>
    </p:spTree>
    <p:extLst>
      <p:ext uri="{BB962C8B-B14F-4D97-AF65-F5344CB8AC3E}">
        <p14:creationId xmlns:p14="http://schemas.microsoft.com/office/powerpoint/2010/main" val="293429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396240" y="2142311"/>
            <a:ext cx="8879752" cy="3046988"/>
          </a:xfrm>
          <a:prstGeom prst="rect">
            <a:avLst/>
          </a:prstGeom>
        </p:spPr>
        <p:txBody>
          <a:bodyPr wrap="square">
            <a:spAutoFit/>
          </a:bodyPr>
          <a:lstStyle/>
          <a:p>
            <a:pPr algn="ctr"/>
            <a:r>
              <a:rPr lang="en-US" sz="4800">
                <a:solidFill>
                  <a:srgbClr val="FF0000"/>
                </a:solidFill>
                <a:latin typeface="Times New Roman" panose="02020603050405020304" pitchFamily="18" charset="0"/>
                <a:cs typeface="Times New Roman" panose="02020603050405020304" pitchFamily="18" charset="0"/>
              </a:rPr>
              <a:t>Đổi 1 m = 100 cm</a:t>
            </a:r>
          </a:p>
          <a:p>
            <a:pPr algn="ctr"/>
            <a:r>
              <a:rPr lang="en-US" sz="4800">
                <a:solidFill>
                  <a:srgbClr val="FF0000"/>
                </a:solidFill>
                <a:latin typeface="Times New Roman" panose="02020603050405020304" pitchFamily="18" charset="0"/>
                <a:cs typeface="Times New Roman" panose="02020603050405020304" pitchFamily="18" charset="0"/>
              </a:rPr>
              <a:t>Chu vi mặt bàn hình chữ nhật là:</a:t>
            </a:r>
          </a:p>
          <a:p>
            <a:pPr algn="ctr"/>
            <a:r>
              <a:rPr lang="en-US" sz="4800">
                <a:solidFill>
                  <a:srgbClr val="FF0000"/>
                </a:solidFill>
                <a:latin typeface="Times New Roman" panose="02020603050405020304" pitchFamily="18" charset="0"/>
                <a:cs typeface="Times New Roman" panose="02020603050405020304" pitchFamily="18" charset="0"/>
              </a:rPr>
              <a:t>(100 + 40) x 2 = 280 (cm)</a:t>
            </a:r>
          </a:p>
          <a:p>
            <a:pPr algn="ctr"/>
            <a:r>
              <a:rPr lang="en-US" sz="4800">
                <a:solidFill>
                  <a:srgbClr val="FF0000"/>
                </a:solidFill>
                <a:latin typeface="Times New Roman" panose="02020603050405020304" pitchFamily="18" charset="0"/>
                <a:cs typeface="Times New Roman" panose="02020603050405020304" pitchFamily="18" charset="0"/>
              </a:rPr>
              <a:t>Vậy cách tính của Việt là sai.</a:t>
            </a:r>
          </a:p>
        </p:txBody>
      </p:sp>
    </p:spTree>
    <p:extLst>
      <p:ext uri="{BB962C8B-B14F-4D97-AF65-F5344CB8AC3E}">
        <p14:creationId xmlns:p14="http://schemas.microsoft.com/office/powerpoint/2010/main" val="2533996993"/>
      </p:ext>
    </p:extLst>
  </p:cSld>
  <p:clrMapOvr>
    <a:masterClrMapping/>
  </p:clrMapOvr>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367</Words>
  <Application>Microsoft Office PowerPoint</Application>
  <PresentationFormat>Widescreen</PresentationFormat>
  <Paragraphs>43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Times New Roman</vt:lpstr>
      <vt:lpstr>Pattaya</vt:lpstr>
      <vt:lpstr>Arial</vt:lpstr>
      <vt:lpstr>Calibri</vt:lpstr>
      <vt:lpstr>Itim</vt:lpstr>
      <vt:lpstr>Coiny</vt:lpstr>
      <vt:lpstr>ธีมของ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trang 25</dc:title>
  <dc:creator>tran thao</dc:creator>
  <cp:lastModifiedBy>Administrator</cp:lastModifiedBy>
  <cp:revision>14</cp:revision>
  <dcterms:created xsi:type="dcterms:W3CDTF">2022-05-06T07:49:06Z</dcterms:created>
  <dcterms:modified xsi:type="dcterms:W3CDTF">2025-02-14T11:12:37Z</dcterms:modified>
</cp:coreProperties>
</file>