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16"/>
  </p:notesMasterIdLst>
  <p:sldIdLst>
    <p:sldId id="287" r:id="rId4"/>
    <p:sldId id="279" r:id="rId5"/>
    <p:sldId id="286" r:id="rId6"/>
    <p:sldId id="273" r:id="rId7"/>
    <p:sldId id="270" r:id="rId8"/>
    <p:sldId id="303" r:id="rId9"/>
    <p:sldId id="292" r:id="rId10"/>
    <p:sldId id="315" r:id="rId11"/>
    <p:sldId id="2638" r:id="rId12"/>
    <p:sldId id="274" r:id="rId13"/>
    <p:sldId id="2637"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2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52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94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2025/2/14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3" name="Picture 2" descr="Shape&#10;&#10;Description automatically generated with medium confidence">
            <a:extLst>
              <a:ext uri="{FF2B5EF4-FFF2-40B4-BE49-F238E27FC236}">
                <a16:creationId xmlns:a16="http://schemas.microsoft.com/office/drawing/2014/main" id="{B3A59B98-861E-4F8B-964C-2ECB3CE6C6A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9275" y="295275"/>
            <a:ext cx="1466552" cy="1466552"/>
          </a:xfrm>
          <a:prstGeom prst="rect">
            <a:avLst/>
          </a:prstGeom>
        </p:spPr>
      </p:pic>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2025/2/14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37.svg"/><Relationship Id="rId12" Type="http://schemas.openxmlformats.org/officeDocument/2006/relationships/image" Target="../media/image39.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image" Target="../media/image10.png"/><Relationship Id="rId10" Type="http://schemas.openxmlformats.org/officeDocument/2006/relationships/image" Target="../media/image35.jpeg"/><Relationship Id="rId4" Type="http://schemas.openxmlformats.org/officeDocument/2006/relationships/image" Target="../media/image8.png"/><Relationship Id="rId9" Type="http://schemas.openxmlformats.org/officeDocument/2006/relationships/image" Target="../media/image34.svg"/><Relationship Id="rId14" Type="http://schemas.openxmlformats.org/officeDocument/2006/relationships/image" Target="../media/image41.sv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8.png"/><Relationship Id="rId11" Type="http://schemas.openxmlformats.org/officeDocument/2006/relationships/image" Target="../media/image21.svg"/><Relationship Id="rId5" Type="http://schemas.openxmlformats.org/officeDocument/2006/relationships/image" Target="../media/image7.pn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9.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jpe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7.png"/><Relationship Id="rId7"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p:cNvSpPr txBox="1"/>
          <p:nvPr/>
        </p:nvSpPr>
        <p:spPr>
          <a:xfrm>
            <a:off x="5442805" y="1256096"/>
            <a:ext cx="6749195" cy="1938992"/>
          </a:xfrm>
          <a:prstGeom prst="rect">
            <a:avLst/>
          </a:prstGeom>
          <a:noFill/>
        </p:spPr>
        <p:txBody>
          <a:bodyPr wrap="square" rtlCol="0">
            <a:spAutoFit/>
          </a:bodyPr>
          <a:lstStyle/>
          <a:p>
            <a:r>
              <a:rPr lang="en-US" sz="6000">
                <a:latin typeface="Times New Roman" panose="02020603050405020304" pitchFamily="18" charset="0"/>
                <a:cs typeface="Times New Roman" panose="02020603050405020304" pitchFamily="18" charset="0"/>
              </a:rPr>
              <a:t>     </a:t>
            </a:r>
            <a:r>
              <a:rPr lang="en-US" sz="6000" b="1">
                <a:solidFill>
                  <a:srgbClr val="FF0000"/>
                </a:solidFill>
                <a:latin typeface="Times New Roman" panose="02020603050405020304" pitchFamily="18" charset="0"/>
                <a:cs typeface="Times New Roman" panose="02020603050405020304" pitchFamily="18" charset="0"/>
              </a:rPr>
              <a:t>Nghe – viết </a:t>
            </a:r>
          </a:p>
          <a:p>
            <a:r>
              <a:rPr lang="en-US" sz="6000" b="1">
                <a:solidFill>
                  <a:srgbClr val="FF0000"/>
                </a:solidFill>
                <a:latin typeface="Times New Roman" panose="02020603050405020304" pitchFamily="18" charset="0"/>
                <a:cs typeface="Times New Roman" panose="02020603050405020304" pitchFamily="18" charset="0"/>
              </a:rPr>
              <a:t>Chim chích bông</a:t>
            </a: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Chọn </a:t>
            </a:r>
            <a:r>
              <a:rPr lang="en-US" sz="2800" i="1">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a16="http://schemas.microsoft.com/office/drawing/2014/main"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94754" y="4840118"/>
            <a:ext cx="855258" cy="729412"/>
          </a:xfrm>
          <a:prstGeom prst="rect">
            <a:avLst/>
          </a:prstGeom>
        </p:spPr>
      </p:pic>
    </p:spTree>
    <p:extLst>
      <p:ext uri="{BB962C8B-B14F-4D97-AF65-F5344CB8AC3E}">
        <p14:creationId xmlns:p14="http://schemas.microsoft.com/office/powerpoint/2010/main" val="244100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Tạm</a:t>
            </a:r>
            <a:r>
              <a:rPr kumimoji="0" lang="en-US" sz="8000" b="1" i="0" u="none" strike="noStrike" kern="1200" cap="none" spc="0" normalizeH="0" noProof="0" dirty="0">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noProof="0" dirty="0" err="1">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biệt</a:t>
            </a:r>
            <a:r>
              <a:rPr kumimoji="0" lang="en-US" sz="8000" b="1" i="0" u="none" strike="noStrike" kern="1200" cap="none" spc="0" normalizeH="0" noProof="0" dirty="0">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và</a:t>
            </a:r>
            <a:r>
              <a:rPr kumimoji="0" lang="en-US" sz="8000" b="1" i="0" u="none" strike="noStrike" kern="1200" cap="none" spc="0" normalizeH="0" baseline="0" noProof="0" dirty="0">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hẹn</a:t>
            </a:r>
            <a:r>
              <a:rPr kumimoji="0" lang="en-US" sz="8000" b="1" i="0" u="none" strike="noStrike" kern="1200" cap="none" spc="0" normalizeH="0" baseline="0" noProof="0" dirty="0">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baseline="0" noProof="0" err="1">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gặp</a:t>
            </a:r>
            <a:r>
              <a:rPr kumimoji="0" lang="en-US" sz="8000" b="1" i="0" u="none" strike="noStrike" kern="1200" cap="none" spc="0" normalizeH="0" baseline="0" noProof="0">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lại!</a:t>
            </a:r>
            <a:endParaRPr kumimoji="0" lang="en-US" sz="8000" b="1" i="0" u="none" strike="noStrike" kern="1200" cap="none" spc="0" normalizeH="0" baseline="0" noProof="0" dirty="0">
              <a:ln>
                <a:noFill/>
              </a:ln>
              <a:solidFill>
                <a:srgbClr val="C86400"/>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b="1" i="0" u="none" strike="noStrike" kern="1200" cap="none" spc="0" normalizeH="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chích bông</a:t>
            </a:r>
            <a:endParaRPr kumimoji="0" lang="zh-CN" altLang="en-US" sz="36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2186237" y="1583757"/>
            <a:ext cx="7712710" cy="3108543"/>
          </a:xfrm>
          <a:prstGeom prst="rect">
            <a:avLst/>
          </a:prstGeom>
          <a:noFill/>
        </p:spPr>
        <p:txBody>
          <a:bodyPr wrap="square">
            <a:spAutoFit/>
          </a:bodyPr>
          <a:lstStyle/>
          <a:p>
            <a:r>
              <a:rPr lang="en-US" sz="2800">
                <a:latin typeface="+mj-lt"/>
              </a:rPr>
              <a:t>   </a:t>
            </a:r>
            <a:r>
              <a:rPr lang="vi-VN" sz="2800">
                <a:latin typeface="+mj-lt"/>
              </a:rPr>
              <a:t>Chích bông là một con chim bé xinh đẹp trong thế giới loài chim.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Cặp mỏ tí hon ấy gắp sâu trên lá nhanh thoăn thoắt. </a:t>
            </a:r>
            <a:endParaRPr kumimoji="0" lang="en-US" sz="2800" b="1"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8260913" y="5220892"/>
            <a:ext cx="1778414" cy="523220"/>
          </a:xfrm>
          <a:prstGeom prst="rect">
            <a:avLst/>
          </a:prstGeom>
          <a:noFill/>
        </p:spPr>
        <p:txBody>
          <a:bodyPr wrap="square" rtlCol="0">
            <a:spAutoFit/>
          </a:bodyPr>
          <a:lstStyle/>
          <a:p>
            <a:r>
              <a:rPr lang="en-US" sz="2800">
                <a:latin typeface="Times New Roman" panose="02020603050405020304" pitchFamily="18" charset="0"/>
                <a:ea typeface="Arial-Rounded" panose="020B0500000000000000" pitchFamily="34" charset="0"/>
                <a:cs typeface="Times New Roman" panose="02020603050405020304" pitchFamily="18" charset="0"/>
              </a:rPr>
              <a:t>(Tô Hoài)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a16="http://schemas.microsoft.com/office/drawing/2014/main"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a16="http://schemas.microsoft.com/office/drawing/2014/main"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495036" y="2984721"/>
            <a:ext cx="44700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Chích</a:t>
            </a:r>
            <a:r>
              <a:rPr kumimoji="0" lang="en-US" sz="3200" b="1" i="0" u="none" strike="noStrike" kern="1200" cap="none" spc="0" normalizeH="0" noProof="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 bông là con chim</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a16="http://schemas.microsoft.com/office/drawing/2014/main" id="{23C23E65-9C23-4C34-BA6C-7E928651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a16="http://schemas.microsoft.com/office/drawing/2014/main" id="{C5284CD8-20C0-4E0F-BCEA-0FEA25B4A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a16="http://schemas.microsoft.com/office/drawing/2014/main"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a16="http://schemas.microsoft.com/office/drawing/2014/main"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a16="http://schemas.microsoft.com/office/drawing/2014/main"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Chim chích</a:t>
            </a:r>
            <a:r>
              <a:rPr kumimoji="0" lang="en-US" sz="2800" b="0" i="0" u="none" strike="noStrike" kern="1200" cap="none" spc="0" normalizeH="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a16="http://schemas.microsoft.com/office/drawing/2014/main"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a16="http://schemas.microsoft.com/office/drawing/2014/main"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05418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273" y="234313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a16="http://schemas.microsoft.com/office/drawing/2014/main" id="{73EB0069-EC20-4300-9B3E-E1D1A8B8AB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3176441" y="843141"/>
            <a:ext cx="8395119" cy="1200329"/>
          </a:xfrm>
          <a:prstGeom prst="rect">
            <a:avLst/>
          </a:prstGeom>
        </p:spPr>
        <p:txBody>
          <a:bodyPr wrap="none">
            <a:spAutoFit/>
          </a:bodyPr>
          <a:lstStyle/>
          <a:p>
            <a:pPr lvl="0">
              <a:defRPr/>
            </a:pPr>
            <a:r>
              <a:rPr lang="en-029" sz="36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2. Viết vào vở các địa danh có trong đoạn </a:t>
            </a:r>
          </a:p>
          <a:p>
            <a:pPr lvl="0">
              <a:defRPr/>
            </a:pPr>
            <a:r>
              <a:rPr lang="en-029" sz="36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văn dưới đây</a:t>
            </a:r>
            <a:endParaRPr lang="en-US" sz="36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9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32735 3.7037E-6 L -0.57735 3.7037E-6 " pathEditMode="relative" rAng="0" ptsTypes="AA">
                                      <p:cBhvr>
                                        <p:cTn id="12" dur="2000" fill="hold"/>
                                        <p:tgtEl>
                                          <p:spTgt spid="13"/>
                                        </p:tgtEl>
                                        <p:attrNameLst>
                                          <p:attrName>ppt_x</p:attrName>
                                          <p:attrName>ppt_y</p:attrName>
                                        </p:attrNameLst>
                                      </p:cBhvr>
                                      <p:rCtr x="-12500" y="0"/>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5" dur="2000" fill="hold"/>
                                        <p:tgtEl>
                                          <p:spTgt spid="10"/>
                                        </p:tgtEl>
                                        <p:attrNameLst>
                                          <p:attrName>ppt_x</p:attrName>
                                          <p:attrName>ppt_y</p:attrName>
                                        </p:attrNameLst>
                                      </p:cBhvr>
                                      <p:rCtr x="-8359" y="2430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vi-VN" sz="2800">
                <a:latin typeface="+mj-lt"/>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br>
              <a:rPr lang="vi-VN" sz="2800">
                <a:latin typeface="+mj-lt"/>
              </a:rPr>
            </a:br>
            <a:r>
              <a:rPr lang="en-US" sz="2800">
                <a:latin typeface="+mj-lt"/>
              </a:rPr>
              <a:t>                                                                                          </a:t>
            </a:r>
            <a:r>
              <a:rPr lang="en-US" sz="2800">
                <a:latin typeface="Times New Roman" panose="02020603050405020304" pitchFamily="18" charset="0"/>
                <a:cs typeface="Times New Roman" panose="02020603050405020304" pitchFamily="18" charset="0"/>
              </a:rPr>
              <a:t>(Lâm Anh)</a:t>
            </a: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a:solidFill>
                  <a:srgbClr val="C00000"/>
                </a:solidFill>
                <a:latin typeface="+mj-lt"/>
              </a:rPr>
              <a:t>Các từ ngữ chỉ địa danh trong đoạn văn là: Cúc Phương, Ninh Bình, Hòa Bình, Thanh Hóa, Việt Nam, Nho Quan</a:t>
            </a:r>
            <a:r>
              <a:rPr lang="en-US" sz="2800">
                <a:solidFill>
                  <a:srgbClr val="C00000"/>
                </a:solidFill>
                <a:latin typeface="+mj-lt"/>
              </a:rPr>
              <a:t>.</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436</Words>
  <Application>Microsoft Office PowerPoint</Application>
  <PresentationFormat>Widescreen</PresentationFormat>
  <Paragraphs>52</Paragraphs>
  <Slides>12</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等线</vt:lpstr>
      <vt:lpstr>等线 Light</vt:lpstr>
      <vt:lpstr>微软雅黑</vt:lpstr>
      <vt:lpstr>Arial</vt:lpstr>
      <vt:lpstr>Calibri</vt:lpstr>
      <vt:lpstr>Calibri Light</vt:lpstr>
      <vt:lpstr>HP001 4 hàng</vt:lpstr>
      <vt:lpstr>Patrick Hand</vt:lpstr>
      <vt:lpstr>Times New Roman</vt:lpstr>
      <vt:lpstr>1_Office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36</cp:revision>
  <dcterms:created xsi:type="dcterms:W3CDTF">2022-06-13T02:36:19Z</dcterms:created>
  <dcterms:modified xsi:type="dcterms:W3CDTF">2025-02-14T10:48:45Z</dcterms:modified>
</cp:coreProperties>
</file>