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58" r:id="rId3"/>
    <p:sldId id="264" r:id="rId4"/>
    <p:sldId id="310" r:id="rId5"/>
    <p:sldId id="321" r:id="rId6"/>
    <p:sldId id="376" r:id="rId7"/>
    <p:sldId id="377" r:id="rId8"/>
    <p:sldId id="285" r:id="rId9"/>
    <p:sldId id="286" r:id="rId10"/>
    <p:sldId id="290" r:id="rId11"/>
    <p:sldId id="269" r:id="rId12"/>
    <p:sldId id="288" r:id="rId13"/>
    <p:sldId id="287" r:id="rId14"/>
    <p:sldId id="265" r:id="rId15"/>
    <p:sldId id="378" r:id="rId16"/>
    <p:sldId id="277" r:id="rId17"/>
    <p:sldId id="28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65" d="100"/>
          <a:sy n="65" d="100"/>
        </p:scale>
        <p:origin x="66" y="2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3FF83C-6767-410F-B4AF-4C63FB6A1409}" type="datetimeFigureOut">
              <a:rPr lang="en-US" smtClean="0"/>
              <a:t>16/02/2024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FC3343-212B-40DD-B5FE-0158C412BADF}" type="slidenum">
              <a:rPr lang="en-US" smtClean="0"/>
              <a:t>‹#›</a:t>
            </a:fld>
            <a:endParaRPr lang="en-US"/>
          </a:p>
        </p:txBody>
      </p:sp>
    </p:spTree>
    <p:extLst>
      <p:ext uri="{BB962C8B-B14F-4D97-AF65-F5344CB8AC3E}">
        <p14:creationId xmlns:p14="http://schemas.microsoft.com/office/powerpoint/2010/main" val="3735130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Kích</a:t>
            </a:r>
            <a:r>
              <a:rPr lang="en-US" baseline="0" dirty="0"/>
              <a:t> </a:t>
            </a:r>
            <a:r>
              <a:rPr lang="en-US" baseline="0" dirty="0" err="1"/>
              <a:t>vào</a:t>
            </a:r>
            <a:r>
              <a:rPr lang="en-US" baseline="0" dirty="0"/>
              <a:t> </a:t>
            </a:r>
            <a:r>
              <a:rPr lang="en-US" baseline="0" dirty="0" err="1"/>
              <a:t>từng</a:t>
            </a:r>
            <a:r>
              <a:rPr lang="en-US" baseline="0" dirty="0"/>
              <a:t> </a:t>
            </a:r>
            <a:r>
              <a:rPr lang="en-US" baseline="0" dirty="0" err="1"/>
              <a:t>bài</a:t>
            </a:r>
            <a:r>
              <a:rPr lang="en-US" baseline="0" dirty="0"/>
              <a:t> </a:t>
            </a:r>
            <a:r>
              <a:rPr lang="en-US" baseline="0" dirty="0" err="1"/>
              <a:t>để</a:t>
            </a:r>
            <a:r>
              <a:rPr lang="en-US" baseline="0" dirty="0"/>
              <a:t> </a:t>
            </a:r>
            <a:r>
              <a:rPr lang="en-US" baseline="0" dirty="0" err="1"/>
              <a:t>đến</a:t>
            </a:r>
            <a:r>
              <a:rPr lang="en-US" baseline="0" dirty="0"/>
              <a:t> slide </a:t>
            </a:r>
            <a:r>
              <a:rPr lang="en-US" baseline="0" dirty="0" err="1"/>
              <a:t>bài</a:t>
            </a:r>
            <a:r>
              <a:rPr lang="en-US" baseline="0" dirty="0"/>
              <a:t> </a:t>
            </a:r>
            <a:r>
              <a:rPr lang="en-US" baseline="0" dirty="0" err="1"/>
              <a:t>tập</a:t>
            </a:r>
            <a:endParaRPr lang="en-US" baseline="0" dirty="0"/>
          </a:p>
          <a:p>
            <a:r>
              <a:rPr lang="en-US" baseline="0" dirty="0"/>
              <a:t>Ở </a:t>
            </a:r>
            <a:r>
              <a:rPr lang="en-US" baseline="0" dirty="0" err="1"/>
              <a:t>mỗi</a:t>
            </a:r>
            <a:r>
              <a:rPr lang="en-US" baseline="0" dirty="0"/>
              <a:t> BT </a:t>
            </a:r>
            <a:r>
              <a:rPr lang="en-US" baseline="0" dirty="0" err="1"/>
              <a:t>kích</a:t>
            </a:r>
            <a:r>
              <a:rPr lang="en-US" baseline="0" dirty="0"/>
              <a:t> </a:t>
            </a:r>
            <a:r>
              <a:rPr lang="en-US" baseline="0" dirty="0" err="1"/>
              <a:t>vào</a:t>
            </a:r>
            <a:r>
              <a:rPr lang="en-US" baseline="0" dirty="0"/>
              <a:t> </a:t>
            </a:r>
            <a:r>
              <a:rPr lang="en-US" baseline="0" dirty="0" err="1"/>
              <a:t>dấu</a:t>
            </a:r>
            <a:r>
              <a:rPr lang="en-US" baseline="0" dirty="0"/>
              <a:t> </a:t>
            </a:r>
            <a:r>
              <a:rPr lang="en-US" baseline="0" dirty="0" err="1"/>
              <a:t>mũi</a:t>
            </a:r>
            <a:r>
              <a:rPr lang="en-US" baseline="0" dirty="0"/>
              <a:t> </a:t>
            </a:r>
            <a:r>
              <a:rPr lang="en-US" baseline="0" dirty="0" err="1"/>
              <a:t>tên</a:t>
            </a:r>
            <a:r>
              <a:rPr lang="en-US" baseline="0" dirty="0"/>
              <a:t> </a:t>
            </a:r>
            <a:r>
              <a:rPr lang="en-US" baseline="0" dirty="0" err="1"/>
              <a:t>màu</a:t>
            </a:r>
            <a:r>
              <a:rPr lang="en-US" baseline="0" dirty="0"/>
              <a:t> </a:t>
            </a:r>
            <a:r>
              <a:rPr lang="en-US" baseline="0" dirty="0" err="1"/>
              <a:t>vàng</a:t>
            </a:r>
            <a:r>
              <a:rPr lang="en-US" baseline="0" dirty="0"/>
              <a:t> ở </a:t>
            </a:r>
            <a:r>
              <a:rPr lang="en-US" baseline="0" dirty="0" err="1"/>
              <a:t>góc</a:t>
            </a:r>
            <a:r>
              <a:rPr lang="en-US" baseline="0" dirty="0"/>
              <a:t> </a:t>
            </a:r>
            <a:r>
              <a:rPr lang="en-US" baseline="0" dirty="0" err="1"/>
              <a:t>phải</a:t>
            </a:r>
            <a:r>
              <a:rPr lang="en-US" baseline="0" dirty="0"/>
              <a:t> </a:t>
            </a:r>
            <a:r>
              <a:rPr lang="en-US" baseline="0" dirty="0" err="1"/>
              <a:t>màn</a:t>
            </a:r>
            <a:r>
              <a:rPr lang="en-US" baseline="0" dirty="0"/>
              <a:t> </a:t>
            </a:r>
            <a:r>
              <a:rPr lang="en-US" baseline="0" dirty="0" err="1"/>
              <a:t>hình</a:t>
            </a:r>
            <a:r>
              <a:rPr lang="en-US" baseline="0" dirty="0"/>
              <a:t> </a:t>
            </a:r>
            <a:r>
              <a:rPr lang="en-US" baseline="0" dirty="0" err="1"/>
              <a:t>để</a:t>
            </a:r>
            <a:r>
              <a:rPr lang="en-US" baseline="0" dirty="0"/>
              <a:t> quay </a:t>
            </a:r>
            <a:r>
              <a:rPr lang="en-US" baseline="0" dirty="0" err="1"/>
              <a:t>trở</a:t>
            </a:r>
            <a:r>
              <a:rPr lang="en-US" baseline="0" dirty="0"/>
              <a:t> </a:t>
            </a:r>
            <a:r>
              <a:rPr lang="en-US" baseline="0" dirty="0" err="1"/>
              <a:t>lại</a:t>
            </a:r>
            <a:r>
              <a:rPr lang="en-US" baseline="0" dirty="0"/>
              <a:t> </a:t>
            </a:r>
            <a:r>
              <a:rPr lang="en-US" baseline="0" dirty="0" err="1"/>
              <a:t>đây</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12A4B8-6097-414A-AB45-11247FB046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64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Kích</a:t>
            </a:r>
            <a:r>
              <a:rPr lang="en-US" baseline="0" dirty="0"/>
              <a:t> </a:t>
            </a:r>
            <a:r>
              <a:rPr lang="en-US" baseline="0" dirty="0" err="1"/>
              <a:t>vào</a:t>
            </a:r>
            <a:r>
              <a:rPr lang="en-US" baseline="0" dirty="0"/>
              <a:t> </a:t>
            </a:r>
            <a:r>
              <a:rPr lang="en-US" baseline="0" dirty="0" err="1"/>
              <a:t>dấu</a:t>
            </a:r>
            <a:r>
              <a:rPr lang="en-US" baseline="0" dirty="0"/>
              <a:t> </a:t>
            </a:r>
            <a:r>
              <a:rPr lang="en-US" baseline="0" dirty="0" err="1"/>
              <a:t>mũi</a:t>
            </a:r>
            <a:r>
              <a:rPr lang="en-US" baseline="0" dirty="0"/>
              <a:t> </a:t>
            </a:r>
            <a:r>
              <a:rPr lang="en-US" baseline="0" dirty="0" err="1"/>
              <a:t>tên</a:t>
            </a:r>
            <a:r>
              <a:rPr lang="en-US" baseline="0" dirty="0"/>
              <a:t> </a:t>
            </a:r>
            <a:r>
              <a:rPr lang="en-US" baseline="0" dirty="0" err="1"/>
              <a:t>màu</a:t>
            </a:r>
            <a:r>
              <a:rPr lang="en-US" baseline="0" dirty="0"/>
              <a:t> </a:t>
            </a:r>
            <a:r>
              <a:rPr lang="en-US" baseline="0" dirty="0" err="1"/>
              <a:t>vàng</a:t>
            </a:r>
            <a:r>
              <a:rPr lang="en-US" baseline="0" dirty="0"/>
              <a:t> </a:t>
            </a:r>
            <a:r>
              <a:rPr lang="en-US" baseline="0" dirty="0" err="1"/>
              <a:t>trên</a:t>
            </a:r>
            <a:r>
              <a:rPr lang="en-US" baseline="0" dirty="0"/>
              <a:t> </a:t>
            </a:r>
            <a:r>
              <a:rPr lang="en-US" baseline="0" dirty="0" err="1"/>
              <a:t>góc</a:t>
            </a:r>
            <a:r>
              <a:rPr lang="en-US" baseline="0" dirty="0"/>
              <a:t> </a:t>
            </a:r>
            <a:r>
              <a:rPr lang="en-US" baseline="0" dirty="0" err="1"/>
              <a:t>phải</a:t>
            </a:r>
            <a:r>
              <a:rPr lang="en-US" baseline="0" dirty="0"/>
              <a:t> </a:t>
            </a:r>
            <a:r>
              <a:rPr lang="en-US" baseline="0" dirty="0" err="1"/>
              <a:t>màn</a:t>
            </a:r>
            <a:r>
              <a:rPr lang="en-US" baseline="0" dirty="0"/>
              <a:t> </a:t>
            </a:r>
            <a:r>
              <a:rPr lang="en-US" baseline="0" dirty="0" err="1"/>
              <a:t>hình</a:t>
            </a:r>
            <a:r>
              <a:rPr lang="en-US" baseline="0" dirty="0"/>
              <a:t> </a:t>
            </a:r>
            <a:r>
              <a:rPr lang="en-US" baseline="0" dirty="0" err="1"/>
              <a:t>để</a:t>
            </a:r>
            <a:r>
              <a:rPr lang="en-US" baseline="0" dirty="0"/>
              <a:t> quay </a:t>
            </a:r>
            <a:r>
              <a:rPr lang="en-US" baseline="0" dirty="0" err="1"/>
              <a:t>về</a:t>
            </a:r>
            <a:r>
              <a:rPr lang="en-US" baseline="0" dirty="0"/>
              <a:t> </a:t>
            </a:r>
            <a:r>
              <a:rPr lang="en-US" baseline="0" dirty="0" err="1"/>
              <a:t>lại</a:t>
            </a:r>
            <a:r>
              <a:rPr lang="en-US" baseline="0" dirty="0"/>
              <a:t> Slide LUYỆN TẬP</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12A4B8-6097-414A-AB45-11247FB046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7151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C76AB-7359-8CB7-E63E-C81451DBEE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EE5D090-C5E6-82B0-3F77-3B56FF98E3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935F4C3-AD44-0753-591F-C30029E96905}"/>
              </a:ext>
            </a:extLst>
          </p:cNvPr>
          <p:cNvSpPr>
            <a:spLocks noGrp="1"/>
          </p:cNvSpPr>
          <p:nvPr>
            <p:ph type="dt" sz="half" idx="10"/>
          </p:nvPr>
        </p:nvSpPr>
        <p:spPr/>
        <p:txBody>
          <a:bodyPr/>
          <a:lstStyle/>
          <a:p>
            <a:fld id="{2CDAB2E6-208A-408B-9B90-2255685124A9}" type="datetimeFigureOut">
              <a:rPr lang="en-US" smtClean="0"/>
              <a:t>16/02/2024</a:t>
            </a:fld>
            <a:endParaRPr lang="en-US"/>
          </a:p>
        </p:txBody>
      </p:sp>
      <p:sp>
        <p:nvSpPr>
          <p:cNvPr id="5" name="Footer Placeholder 4">
            <a:extLst>
              <a:ext uri="{FF2B5EF4-FFF2-40B4-BE49-F238E27FC236}">
                <a16:creationId xmlns:a16="http://schemas.microsoft.com/office/drawing/2014/main" id="{CA8230F0-2DAF-4661-8331-592EA842DF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BC68CF-6F75-3408-982A-E8B9E65EFC58}"/>
              </a:ext>
            </a:extLst>
          </p:cNvPr>
          <p:cNvSpPr>
            <a:spLocks noGrp="1"/>
          </p:cNvSpPr>
          <p:nvPr>
            <p:ph type="sldNum" sz="quarter" idx="12"/>
          </p:nvPr>
        </p:nvSpPr>
        <p:spPr/>
        <p:txBody>
          <a:bodyPr/>
          <a:lstStyle/>
          <a:p>
            <a:fld id="{D2288A6C-FE22-4CF3-91B4-68A9E7E472FF}" type="slidenum">
              <a:rPr lang="en-US" smtClean="0"/>
              <a:t>‹#›</a:t>
            </a:fld>
            <a:endParaRPr lang="en-US"/>
          </a:p>
        </p:txBody>
      </p:sp>
    </p:spTree>
    <p:extLst>
      <p:ext uri="{BB962C8B-B14F-4D97-AF65-F5344CB8AC3E}">
        <p14:creationId xmlns:p14="http://schemas.microsoft.com/office/powerpoint/2010/main" val="2193919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6D4CA-9825-A70F-3A68-37C3B5442A8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0633016-CDE2-654C-BB74-AD33469073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972005-5AA4-FA23-1E70-89C68E8DC2D1}"/>
              </a:ext>
            </a:extLst>
          </p:cNvPr>
          <p:cNvSpPr>
            <a:spLocks noGrp="1"/>
          </p:cNvSpPr>
          <p:nvPr>
            <p:ph type="dt" sz="half" idx="10"/>
          </p:nvPr>
        </p:nvSpPr>
        <p:spPr/>
        <p:txBody>
          <a:bodyPr/>
          <a:lstStyle/>
          <a:p>
            <a:fld id="{2CDAB2E6-208A-408B-9B90-2255685124A9}" type="datetimeFigureOut">
              <a:rPr lang="en-US" smtClean="0"/>
              <a:t>16/02/2024</a:t>
            </a:fld>
            <a:endParaRPr lang="en-US"/>
          </a:p>
        </p:txBody>
      </p:sp>
      <p:sp>
        <p:nvSpPr>
          <p:cNvPr id="5" name="Footer Placeholder 4">
            <a:extLst>
              <a:ext uri="{FF2B5EF4-FFF2-40B4-BE49-F238E27FC236}">
                <a16:creationId xmlns:a16="http://schemas.microsoft.com/office/drawing/2014/main" id="{3E4822A2-FE83-1BEE-B0A4-E60B0E956A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5B7215-D503-703B-C39E-84976AF26A49}"/>
              </a:ext>
            </a:extLst>
          </p:cNvPr>
          <p:cNvSpPr>
            <a:spLocks noGrp="1"/>
          </p:cNvSpPr>
          <p:nvPr>
            <p:ph type="sldNum" sz="quarter" idx="12"/>
          </p:nvPr>
        </p:nvSpPr>
        <p:spPr/>
        <p:txBody>
          <a:bodyPr/>
          <a:lstStyle/>
          <a:p>
            <a:fld id="{D2288A6C-FE22-4CF3-91B4-68A9E7E472FF}" type="slidenum">
              <a:rPr lang="en-US" smtClean="0"/>
              <a:t>‹#›</a:t>
            </a:fld>
            <a:endParaRPr lang="en-US"/>
          </a:p>
        </p:txBody>
      </p:sp>
    </p:spTree>
    <p:extLst>
      <p:ext uri="{BB962C8B-B14F-4D97-AF65-F5344CB8AC3E}">
        <p14:creationId xmlns:p14="http://schemas.microsoft.com/office/powerpoint/2010/main" val="690215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A3C395-19FD-B9E5-5A22-86AE7415497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EADCB0-3FC7-9399-DEAE-D82184B167D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B23BC9-EB3E-518E-BADB-96F81E9F6B9E}"/>
              </a:ext>
            </a:extLst>
          </p:cNvPr>
          <p:cNvSpPr>
            <a:spLocks noGrp="1"/>
          </p:cNvSpPr>
          <p:nvPr>
            <p:ph type="dt" sz="half" idx="10"/>
          </p:nvPr>
        </p:nvSpPr>
        <p:spPr/>
        <p:txBody>
          <a:bodyPr/>
          <a:lstStyle/>
          <a:p>
            <a:fld id="{2CDAB2E6-208A-408B-9B90-2255685124A9}" type="datetimeFigureOut">
              <a:rPr lang="en-US" smtClean="0"/>
              <a:t>16/02/2024</a:t>
            </a:fld>
            <a:endParaRPr lang="en-US"/>
          </a:p>
        </p:txBody>
      </p:sp>
      <p:sp>
        <p:nvSpPr>
          <p:cNvPr id="5" name="Footer Placeholder 4">
            <a:extLst>
              <a:ext uri="{FF2B5EF4-FFF2-40B4-BE49-F238E27FC236}">
                <a16:creationId xmlns:a16="http://schemas.microsoft.com/office/drawing/2014/main" id="{11F9C885-21E5-2200-C71C-08755F34B4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850FD4-24EB-2CAB-6ED7-A93CE36AA82A}"/>
              </a:ext>
            </a:extLst>
          </p:cNvPr>
          <p:cNvSpPr>
            <a:spLocks noGrp="1"/>
          </p:cNvSpPr>
          <p:nvPr>
            <p:ph type="sldNum" sz="quarter" idx="12"/>
          </p:nvPr>
        </p:nvSpPr>
        <p:spPr/>
        <p:txBody>
          <a:bodyPr/>
          <a:lstStyle/>
          <a:p>
            <a:fld id="{D2288A6C-FE22-4CF3-91B4-68A9E7E472FF}" type="slidenum">
              <a:rPr lang="en-US" smtClean="0"/>
              <a:t>‹#›</a:t>
            </a:fld>
            <a:endParaRPr lang="en-US"/>
          </a:p>
        </p:txBody>
      </p:sp>
    </p:spTree>
    <p:extLst>
      <p:ext uri="{BB962C8B-B14F-4D97-AF65-F5344CB8AC3E}">
        <p14:creationId xmlns:p14="http://schemas.microsoft.com/office/powerpoint/2010/main" val="6168957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PTMON tit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8399959" y="3428857"/>
            <a:ext cx="3792041" cy="3292125"/>
          </a:xfrm>
          <a:prstGeom prst="rect">
            <a:avLst/>
          </a:prstGeom>
        </p:spPr>
      </p:pic>
    </p:spTree>
    <p:extLst>
      <p:ext uri="{BB962C8B-B14F-4D97-AF65-F5344CB8AC3E}">
        <p14:creationId xmlns:p14="http://schemas.microsoft.com/office/powerpoint/2010/main" val="3178579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PPTMON slide">
    <p:spTree>
      <p:nvGrpSpPr>
        <p:cNvPr id="1" name=""/>
        <p:cNvGrpSpPr/>
        <p:nvPr/>
      </p:nvGrpSpPr>
      <p:grpSpPr>
        <a:xfrm>
          <a:off x="0" y="0"/>
          <a:ext cx="0" cy="0"/>
          <a:chOff x="0" y="0"/>
          <a:chExt cx="0" cy="0"/>
        </a:xfrm>
      </p:grpSpPr>
      <p:pic>
        <p:nvPicPr>
          <p:cNvPr id="16" name="그림 15">
            <a:extLst>
              <a:ext uri="{FF2B5EF4-FFF2-40B4-BE49-F238E27FC236}">
                <a16:creationId xmlns:a16="http://schemas.microsoft.com/office/drawing/2014/main" id="{E2677717-2E4B-4666-BA70-42012DC65A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4824919"/>
            <a:ext cx="2002023" cy="2033081"/>
          </a:xfrm>
          <a:prstGeom prst="rect">
            <a:avLst/>
          </a:prstGeom>
        </p:spPr>
      </p:pic>
      <p:pic>
        <p:nvPicPr>
          <p:cNvPr id="25" name="그림 24">
            <a:extLst>
              <a:ext uri="{FF2B5EF4-FFF2-40B4-BE49-F238E27FC236}">
                <a16:creationId xmlns:a16="http://schemas.microsoft.com/office/drawing/2014/main" id="{C5DC7A2E-0688-49FC-9BBA-FE8C2A2AF10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48173" y="4824919"/>
            <a:ext cx="2243827" cy="2033081"/>
          </a:xfrm>
          <a:prstGeom prst="rect">
            <a:avLst/>
          </a:prstGeom>
        </p:spPr>
      </p:pic>
    </p:spTree>
    <p:extLst>
      <p:ext uri="{BB962C8B-B14F-4D97-AF65-F5344CB8AC3E}">
        <p14:creationId xmlns:p14="http://schemas.microsoft.com/office/powerpoint/2010/main" val="38210926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_PPTMON slide">
    <p:spTree>
      <p:nvGrpSpPr>
        <p:cNvPr id="1" name=""/>
        <p:cNvGrpSpPr/>
        <p:nvPr/>
      </p:nvGrpSpPr>
      <p:grpSpPr>
        <a:xfrm>
          <a:off x="0" y="0"/>
          <a:ext cx="0" cy="0"/>
          <a:chOff x="0" y="0"/>
          <a:chExt cx="0" cy="0"/>
        </a:xfrm>
      </p:grpSpPr>
      <p:sp>
        <p:nvSpPr>
          <p:cNvPr id="24" name="그림 개체 틀 4">
            <a:extLst>
              <a:ext uri="{FF2B5EF4-FFF2-40B4-BE49-F238E27FC236}">
                <a16:creationId xmlns:a16="http://schemas.microsoft.com/office/drawing/2014/main" id="{2391A207-1C33-4252-9014-CA77CBACC11B}"/>
              </a:ext>
            </a:extLst>
          </p:cNvPr>
          <p:cNvSpPr>
            <a:spLocks noGrp="1"/>
          </p:cNvSpPr>
          <p:nvPr>
            <p:ph type="pic" sz="quarter" idx="10" hasCustomPrompt="1"/>
          </p:nvPr>
        </p:nvSpPr>
        <p:spPr>
          <a:xfrm>
            <a:off x="1008357" y="1933576"/>
            <a:ext cx="4857162" cy="2247122"/>
          </a:xfrm>
          <a:prstGeom prst="roundRect">
            <a:avLst>
              <a:gd name="adj" fmla="val 7624"/>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25" name="그림 개체 틀 4">
            <a:extLst>
              <a:ext uri="{FF2B5EF4-FFF2-40B4-BE49-F238E27FC236}">
                <a16:creationId xmlns:a16="http://schemas.microsoft.com/office/drawing/2014/main" id="{4F8B3256-7FA7-4379-BE43-97F11EA1622E}"/>
              </a:ext>
            </a:extLst>
          </p:cNvPr>
          <p:cNvSpPr>
            <a:spLocks noGrp="1"/>
          </p:cNvSpPr>
          <p:nvPr>
            <p:ph type="pic" sz="quarter" idx="12" hasCustomPrompt="1"/>
          </p:nvPr>
        </p:nvSpPr>
        <p:spPr>
          <a:xfrm>
            <a:off x="6326481" y="1933576"/>
            <a:ext cx="4857162" cy="2247122"/>
          </a:xfrm>
          <a:prstGeom prst="roundRect">
            <a:avLst>
              <a:gd name="adj" fmla="val 7624"/>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22" name="그림 21">
            <a:extLst>
              <a:ext uri="{FF2B5EF4-FFF2-40B4-BE49-F238E27FC236}">
                <a16:creationId xmlns:a16="http://schemas.microsoft.com/office/drawing/2014/main" id="{50AF8147-2737-4A95-A9C2-4A9F0DB8BF6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9486543" y="4824919"/>
            <a:ext cx="2705457" cy="2033081"/>
          </a:xfrm>
          <a:prstGeom prst="rect">
            <a:avLst/>
          </a:prstGeom>
        </p:spPr>
      </p:pic>
      <p:pic>
        <p:nvPicPr>
          <p:cNvPr id="32" name="그림 31">
            <a:extLst>
              <a:ext uri="{FF2B5EF4-FFF2-40B4-BE49-F238E27FC236}">
                <a16:creationId xmlns:a16="http://schemas.microsoft.com/office/drawing/2014/main" id="{54299A84-950B-4FAC-8073-A990E61A4F7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0" y="4824919"/>
            <a:ext cx="2002023" cy="2033081"/>
          </a:xfrm>
          <a:prstGeom prst="rect">
            <a:avLst/>
          </a:prstGeom>
        </p:spPr>
      </p:pic>
    </p:spTree>
    <p:extLst>
      <p:ext uri="{BB962C8B-B14F-4D97-AF65-F5344CB8AC3E}">
        <p14:creationId xmlns:p14="http://schemas.microsoft.com/office/powerpoint/2010/main" val="36427173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0D0E8-F46D-5999-A3EB-29F615F543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55F48C-6336-4706-719C-95FDCD4AD3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97A77C-521C-C5B6-C45D-211C43463198}"/>
              </a:ext>
            </a:extLst>
          </p:cNvPr>
          <p:cNvSpPr>
            <a:spLocks noGrp="1"/>
          </p:cNvSpPr>
          <p:nvPr>
            <p:ph type="dt" sz="half" idx="10"/>
          </p:nvPr>
        </p:nvSpPr>
        <p:spPr/>
        <p:txBody>
          <a:bodyPr/>
          <a:lstStyle/>
          <a:p>
            <a:fld id="{2CDAB2E6-208A-408B-9B90-2255685124A9}" type="datetimeFigureOut">
              <a:rPr lang="en-US" smtClean="0"/>
              <a:t>16/02/2024</a:t>
            </a:fld>
            <a:endParaRPr lang="en-US"/>
          </a:p>
        </p:txBody>
      </p:sp>
      <p:sp>
        <p:nvSpPr>
          <p:cNvPr id="5" name="Footer Placeholder 4">
            <a:extLst>
              <a:ext uri="{FF2B5EF4-FFF2-40B4-BE49-F238E27FC236}">
                <a16:creationId xmlns:a16="http://schemas.microsoft.com/office/drawing/2014/main" id="{43807EDA-BA92-171D-FA77-BFCAFC8444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B132D9-B084-D424-7A56-31B749F83353}"/>
              </a:ext>
            </a:extLst>
          </p:cNvPr>
          <p:cNvSpPr>
            <a:spLocks noGrp="1"/>
          </p:cNvSpPr>
          <p:nvPr>
            <p:ph type="sldNum" sz="quarter" idx="12"/>
          </p:nvPr>
        </p:nvSpPr>
        <p:spPr/>
        <p:txBody>
          <a:bodyPr/>
          <a:lstStyle/>
          <a:p>
            <a:fld id="{D2288A6C-FE22-4CF3-91B4-68A9E7E472FF}" type="slidenum">
              <a:rPr lang="en-US" smtClean="0"/>
              <a:t>‹#›</a:t>
            </a:fld>
            <a:endParaRPr lang="en-US"/>
          </a:p>
        </p:txBody>
      </p:sp>
    </p:spTree>
    <p:extLst>
      <p:ext uri="{BB962C8B-B14F-4D97-AF65-F5344CB8AC3E}">
        <p14:creationId xmlns:p14="http://schemas.microsoft.com/office/powerpoint/2010/main" val="2544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66CA2-6744-080B-671F-FE3282D9F1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9FBCD8C-7993-4D01-7A18-0FFEDCB6E1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7E6F141-CB8E-8964-A4B9-50C557AC3310}"/>
              </a:ext>
            </a:extLst>
          </p:cNvPr>
          <p:cNvSpPr>
            <a:spLocks noGrp="1"/>
          </p:cNvSpPr>
          <p:nvPr>
            <p:ph type="dt" sz="half" idx="10"/>
          </p:nvPr>
        </p:nvSpPr>
        <p:spPr/>
        <p:txBody>
          <a:bodyPr/>
          <a:lstStyle/>
          <a:p>
            <a:fld id="{2CDAB2E6-208A-408B-9B90-2255685124A9}" type="datetimeFigureOut">
              <a:rPr lang="en-US" smtClean="0"/>
              <a:t>16/02/2024</a:t>
            </a:fld>
            <a:endParaRPr lang="en-US"/>
          </a:p>
        </p:txBody>
      </p:sp>
      <p:sp>
        <p:nvSpPr>
          <p:cNvPr id="5" name="Footer Placeholder 4">
            <a:extLst>
              <a:ext uri="{FF2B5EF4-FFF2-40B4-BE49-F238E27FC236}">
                <a16:creationId xmlns:a16="http://schemas.microsoft.com/office/drawing/2014/main" id="{8D8E331A-82F4-222E-1339-389151FEA9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E60974-136F-8ECB-007E-F0C56F58E742}"/>
              </a:ext>
            </a:extLst>
          </p:cNvPr>
          <p:cNvSpPr>
            <a:spLocks noGrp="1"/>
          </p:cNvSpPr>
          <p:nvPr>
            <p:ph type="sldNum" sz="quarter" idx="12"/>
          </p:nvPr>
        </p:nvSpPr>
        <p:spPr/>
        <p:txBody>
          <a:bodyPr/>
          <a:lstStyle/>
          <a:p>
            <a:fld id="{D2288A6C-FE22-4CF3-91B4-68A9E7E472FF}" type="slidenum">
              <a:rPr lang="en-US" smtClean="0"/>
              <a:t>‹#›</a:t>
            </a:fld>
            <a:endParaRPr lang="en-US"/>
          </a:p>
        </p:txBody>
      </p:sp>
    </p:spTree>
    <p:extLst>
      <p:ext uri="{BB962C8B-B14F-4D97-AF65-F5344CB8AC3E}">
        <p14:creationId xmlns:p14="http://schemas.microsoft.com/office/powerpoint/2010/main" val="3918203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32C57-57AB-7788-47A6-214E673233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2A2D82-14D6-E319-8487-411B8809614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F2E332A-3D37-D5BC-B95A-625B6BCFD8B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AEC59B-AAC8-1E4A-7883-08754DD551F9}"/>
              </a:ext>
            </a:extLst>
          </p:cNvPr>
          <p:cNvSpPr>
            <a:spLocks noGrp="1"/>
          </p:cNvSpPr>
          <p:nvPr>
            <p:ph type="dt" sz="half" idx="10"/>
          </p:nvPr>
        </p:nvSpPr>
        <p:spPr/>
        <p:txBody>
          <a:bodyPr/>
          <a:lstStyle/>
          <a:p>
            <a:fld id="{2CDAB2E6-208A-408B-9B90-2255685124A9}" type="datetimeFigureOut">
              <a:rPr lang="en-US" smtClean="0"/>
              <a:t>16/02/2024</a:t>
            </a:fld>
            <a:endParaRPr lang="en-US"/>
          </a:p>
        </p:txBody>
      </p:sp>
      <p:sp>
        <p:nvSpPr>
          <p:cNvPr id="6" name="Footer Placeholder 5">
            <a:extLst>
              <a:ext uri="{FF2B5EF4-FFF2-40B4-BE49-F238E27FC236}">
                <a16:creationId xmlns:a16="http://schemas.microsoft.com/office/drawing/2014/main" id="{04679B17-BCB9-D25C-6DBF-8D51BFF029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E44600-75E5-3861-A28A-5E1689756B3C}"/>
              </a:ext>
            </a:extLst>
          </p:cNvPr>
          <p:cNvSpPr>
            <a:spLocks noGrp="1"/>
          </p:cNvSpPr>
          <p:nvPr>
            <p:ph type="sldNum" sz="quarter" idx="12"/>
          </p:nvPr>
        </p:nvSpPr>
        <p:spPr/>
        <p:txBody>
          <a:bodyPr/>
          <a:lstStyle/>
          <a:p>
            <a:fld id="{D2288A6C-FE22-4CF3-91B4-68A9E7E472FF}" type="slidenum">
              <a:rPr lang="en-US" smtClean="0"/>
              <a:t>‹#›</a:t>
            </a:fld>
            <a:endParaRPr lang="en-US"/>
          </a:p>
        </p:txBody>
      </p:sp>
    </p:spTree>
    <p:extLst>
      <p:ext uri="{BB962C8B-B14F-4D97-AF65-F5344CB8AC3E}">
        <p14:creationId xmlns:p14="http://schemas.microsoft.com/office/powerpoint/2010/main" val="3287967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29F44-DFCC-3F2A-D49B-1A545B317AF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07A19C5-8AD8-FC19-0BC2-5B2DE5C456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8A83E31-4E0C-A8FA-549A-3FE087C985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71F9E9-B5BF-4EFD-670C-BACEB91F4C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DA50F81-1659-FA27-4A86-102189435F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67CC118-9ECB-C65E-D10D-024636CB565A}"/>
              </a:ext>
            </a:extLst>
          </p:cNvPr>
          <p:cNvSpPr>
            <a:spLocks noGrp="1"/>
          </p:cNvSpPr>
          <p:nvPr>
            <p:ph type="dt" sz="half" idx="10"/>
          </p:nvPr>
        </p:nvSpPr>
        <p:spPr/>
        <p:txBody>
          <a:bodyPr/>
          <a:lstStyle/>
          <a:p>
            <a:fld id="{2CDAB2E6-208A-408B-9B90-2255685124A9}" type="datetimeFigureOut">
              <a:rPr lang="en-US" smtClean="0"/>
              <a:t>16/02/2024</a:t>
            </a:fld>
            <a:endParaRPr lang="en-US"/>
          </a:p>
        </p:txBody>
      </p:sp>
      <p:sp>
        <p:nvSpPr>
          <p:cNvPr id="8" name="Footer Placeholder 7">
            <a:extLst>
              <a:ext uri="{FF2B5EF4-FFF2-40B4-BE49-F238E27FC236}">
                <a16:creationId xmlns:a16="http://schemas.microsoft.com/office/drawing/2014/main" id="{0366300F-3D2B-7852-45BB-1A39CFD47E1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CA376F-A785-9EBD-23DC-910FA4B95FD5}"/>
              </a:ext>
            </a:extLst>
          </p:cNvPr>
          <p:cNvSpPr>
            <a:spLocks noGrp="1"/>
          </p:cNvSpPr>
          <p:nvPr>
            <p:ph type="sldNum" sz="quarter" idx="12"/>
          </p:nvPr>
        </p:nvSpPr>
        <p:spPr/>
        <p:txBody>
          <a:bodyPr/>
          <a:lstStyle/>
          <a:p>
            <a:fld id="{D2288A6C-FE22-4CF3-91B4-68A9E7E472FF}" type="slidenum">
              <a:rPr lang="en-US" smtClean="0"/>
              <a:t>‹#›</a:t>
            </a:fld>
            <a:endParaRPr lang="en-US"/>
          </a:p>
        </p:txBody>
      </p:sp>
    </p:spTree>
    <p:extLst>
      <p:ext uri="{BB962C8B-B14F-4D97-AF65-F5344CB8AC3E}">
        <p14:creationId xmlns:p14="http://schemas.microsoft.com/office/powerpoint/2010/main" val="1922742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EA6AA-40E5-5E30-2D82-40585E6F0F3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43479FC-D338-3EE7-9D8C-FE0D3F2B65CA}"/>
              </a:ext>
            </a:extLst>
          </p:cNvPr>
          <p:cNvSpPr>
            <a:spLocks noGrp="1"/>
          </p:cNvSpPr>
          <p:nvPr>
            <p:ph type="dt" sz="half" idx="10"/>
          </p:nvPr>
        </p:nvSpPr>
        <p:spPr/>
        <p:txBody>
          <a:bodyPr/>
          <a:lstStyle/>
          <a:p>
            <a:fld id="{2CDAB2E6-208A-408B-9B90-2255685124A9}" type="datetimeFigureOut">
              <a:rPr lang="en-US" smtClean="0"/>
              <a:t>16/02/2024</a:t>
            </a:fld>
            <a:endParaRPr lang="en-US"/>
          </a:p>
        </p:txBody>
      </p:sp>
      <p:sp>
        <p:nvSpPr>
          <p:cNvPr id="4" name="Footer Placeholder 3">
            <a:extLst>
              <a:ext uri="{FF2B5EF4-FFF2-40B4-BE49-F238E27FC236}">
                <a16:creationId xmlns:a16="http://schemas.microsoft.com/office/drawing/2014/main" id="{58CFFC6B-ABBD-80FA-626D-421599410E6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4F40840-871B-FB0B-8C97-7FC7D5B02897}"/>
              </a:ext>
            </a:extLst>
          </p:cNvPr>
          <p:cNvSpPr>
            <a:spLocks noGrp="1"/>
          </p:cNvSpPr>
          <p:nvPr>
            <p:ph type="sldNum" sz="quarter" idx="12"/>
          </p:nvPr>
        </p:nvSpPr>
        <p:spPr/>
        <p:txBody>
          <a:bodyPr/>
          <a:lstStyle/>
          <a:p>
            <a:fld id="{D2288A6C-FE22-4CF3-91B4-68A9E7E472FF}" type="slidenum">
              <a:rPr lang="en-US" smtClean="0"/>
              <a:t>‹#›</a:t>
            </a:fld>
            <a:endParaRPr lang="en-US"/>
          </a:p>
        </p:txBody>
      </p:sp>
    </p:spTree>
    <p:extLst>
      <p:ext uri="{BB962C8B-B14F-4D97-AF65-F5344CB8AC3E}">
        <p14:creationId xmlns:p14="http://schemas.microsoft.com/office/powerpoint/2010/main" val="56330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12C491-24B5-FED4-7916-7097E7F7DBD6}"/>
              </a:ext>
            </a:extLst>
          </p:cNvPr>
          <p:cNvSpPr>
            <a:spLocks noGrp="1"/>
          </p:cNvSpPr>
          <p:nvPr>
            <p:ph type="dt" sz="half" idx="10"/>
          </p:nvPr>
        </p:nvSpPr>
        <p:spPr/>
        <p:txBody>
          <a:bodyPr/>
          <a:lstStyle/>
          <a:p>
            <a:fld id="{2CDAB2E6-208A-408B-9B90-2255685124A9}" type="datetimeFigureOut">
              <a:rPr lang="en-US" smtClean="0"/>
              <a:t>16/02/2024</a:t>
            </a:fld>
            <a:endParaRPr lang="en-US"/>
          </a:p>
        </p:txBody>
      </p:sp>
      <p:sp>
        <p:nvSpPr>
          <p:cNvPr id="3" name="Footer Placeholder 2">
            <a:extLst>
              <a:ext uri="{FF2B5EF4-FFF2-40B4-BE49-F238E27FC236}">
                <a16:creationId xmlns:a16="http://schemas.microsoft.com/office/drawing/2014/main" id="{8573F1F0-5CBB-8C9C-BDFF-2D8739BE3C1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F3840F9-6728-CEFC-E092-39626327C616}"/>
              </a:ext>
            </a:extLst>
          </p:cNvPr>
          <p:cNvSpPr>
            <a:spLocks noGrp="1"/>
          </p:cNvSpPr>
          <p:nvPr>
            <p:ph type="sldNum" sz="quarter" idx="12"/>
          </p:nvPr>
        </p:nvSpPr>
        <p:spPr/>
        <p:txBody>
          <a:bodyPr/>
          <a:lstStyle/>
          <a:p>
            <a:fld id="{D2288A6C-FE22-4CF3-91B4-68A9E7E472FF}" type="slidenum">
              <a:rPr lang="en-US" smtClean="0"/>
              <a:t>‹#›</a:t>
            </a:fld>
            <a:endParaRPr lang="en-US"/>
          </a:p>
        </p:txBody>
      </p:sp>
    </p:spTree>
    <p:extLst>
      <p:ext uri="{BB962C8B-B14F-4D97-AF65-F5344CB8AC3E}">
        <p14:creationId xmlns:p14="http://schemas.microsoft.com/office/powerpoint/2010/main" val="2911700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97138-6155-5351-849E-52024E104E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A54969C-A97E-3249-2507-A12659F8D0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825A0B-880D-C649-2A00-29D47A8176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C3AB83-DA12-2059-A07F-5BFAC21A0632}"/>
              </a:ext>
            </a:extLst>
          </p:cNvPr>
          <p:cNvSpPr>
            <a:spLocks noGrp="1"/>
          </p:cNvSpPr>
          <p:nvPr>
            <p:ph type="dt" sz="half" idx="10"/>
          </p:nvPr>
        </p:nvSpPr>
        <p:spPr/>
        <p:txBody>
          <a:bodyPr/>
          <a:lstStyle/>
          <a:p>
            <a:fld id="{2CDAB2E6-208A-408B-9B90-2255685124A9}" type="datetimeFigureOut">
              <a:rPr lang="en-US" smtClean="0"/>
              <a:t>16/02/2024</a:t>
            </a:fld>
            <a:endParaRPr lang="en-US"/>
          </a:p>
        </p:txBody>
      </p:sp>
      <p:sp>
        <p:nvSpPr>
          <p:cNvPr id="6" name="Footer Placeholder 5">
            <a:extLst>
              <a:ext uri="{FF2B5EF4-FFF2-40B4-BE49-F238E27FC236}">
                <a16:creationId xmlns:a16="http://schemas.microsoft.com/office/drawing/2014/main" id="{C8513D2F-2D5A-195B-8858-166433DE16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1251D8-36E1-C7FD-7275-6706A5B7735E}"/>
              </a:ext>
            </a:extLst>
          </p:cNvPr>
          <p:cNvSpPr>
            <a:spLocks noGrp="1"/>
          </p:cNvSpPr>
          <p:nvPr>
            <p:ph type="sldNum" sz="quarter" idx="12"/>
          </p:nvPr>
        </p:nvSpPr>
        <p:spPr/>
        <p:txBody>
          <a:bodyPr/>
          <a:lstStyle/>
          <a:p>
            <a:fld id="{D2288A6C-FE22-4CF3-91B4-68A9E7E472FF}" type="slidenum">
              <a:rPr lang="en-US" smtClean="0"/>
              <a:t>‹#›</a:t>
            </a:fld>
            <a:endParaRPr lang="en-US"/>
          </a:p>
        </p:txBody>
      </p:sp>
    </p:spTree>
    <p:extLst>
      <p:ext uri="{BB962C8B-B14F-4D97-AF65-F5344CB8AC3E}">
        <p14:creationId xmlns:p14="http://schemas.microsoft.com/office/powerpoint/2010/main" val="1026027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DC210-539E-1EDE-1261-A2CC880962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91F1FE9-AF92-C273-015A-F018674E5E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256DC2-6EA2-5915-D018-9867EF65EE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D929E2-8D84-4464-0623-19525C3C7F11}"/>
              </a:ext>
            </a:extLst>
          </p:cNvPr>
          <p:cNvSpPr>
            <a:spLocks noGrp="1"/>
          </p:cNvSpPr>
          <p:nvPr>
            <p:ph type="dt" sz="half" idx="10"/>
          </p:nvPr>
        </p:nvSpPr>
        <p:spPr/>
        <p:txBody>
          <a:bodyPr/>
          <a:lstStyle/>
          <a:p>
            <a:fld id="{2CDAB2E6-208A-408B-9B90-2255685124A9}" type="datetimeFigureOut">
              <a:rPr lang="en-US" smtClean="0"/>
              <a:t>16/02/2024</a:t>
            </a:fld>
            <a:endParaRPr lang="en-US"/>
          </a:p>
        </p:txBody>
      </p:sp>
      <p:sp>
        <p:nvSpPr>
          <p:cNvPr id="6" name="Footer Placeholder 5">
            <a:extLst>
              <a:ext uri="{FF2B5EF4-FFF2-40B4-BE49-F238E27FC236}">
                <a16:creationId xmlns:a16="http://schemas.microsoft.com/office/drawing/2014/main" id="{AE6C640B-6BBD-6896-98BF-5889645236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E8B0C8-474D-C834-CC33-D1ADB4E430E1}"/>
              </a:ext>
            </a:extLst>
          </p:cNvPr>
          <p:cNvSpPr>
            <a:spLocks noGrp="1"/>
          </p:cNvSpPr>
          <p:nvPr>
            <p:ph type="sldNum" sz="quarter" idx="12"/>
          </p:nvPr>
        </p:nvSpPr>
        <p:spPr/>
        <p:txBody>
          <a:bodyPr/>
          <a:lstStyle/>
          <a:p>
            <a:fld id="{D2288A6C-FE22-4CF3-91B4-68A9E7E472FF}" type="slidenum">
              <a:rPr lang="en-US" smtClean="0"/>
              <a:t>‹#›</a:t>
            </a:fld>
            <a:endParaRPr lang="en-US"/>
          </a:p>
        </p:txBody>
      </p:sp>
    </p:spTree>
    <p:extLst>
      <p:ext uri="{BB962C8B-B14F-4D97-AF65-F5344CB8AC3E}">
        <p14:creationId xmlns:p14="http://schemas.microsoft.com/office/powerpoint/2010/main" val="3542811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62A471-7092-C866-16CD-AEDD484E49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8C529B9-F302-B2B4-42B3-B77F2AEA6C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08F6C1-40E1-1A63-79F6-A4E64C1521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DAB2E6-208A-408B-9B90-2255685124A9}" type="datetimeFigureOut">
              <a:rPr lang="en-US" smtClean="0"/>
              <a:t>16/02/2024</a:t>
            </a:fld>
            <a:endParaRPr lang="en-US"/>
          </a:p>
        </p:txBody>
      </p:sp>
      <p:sp>
        <p:nvSpPr>
          <p:cNvPr id="5" name="Footer Placeholder 4">
            <a:extLst>
              <a:ext uri="{FF2B5EF4-FFF2-40B4-BE49-F238E27FC236}">
                <a16:creationId xmlns:a16="http://schemas.microsoft.com/office/drawing/2014/main" id="{18738B5E-58D9-D88D-DC21-F88EA2A018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71DBE7-1C07-A058-B292-18920E8075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288A6C-FE22-4CF3-91B4-68A9E7E472FF}" type="slidenum">
              <a:rPr lang="en-US" smtClean="0"/>
              <a:t>‹#›</a:t>
            </a:fld>
            <a:endParaRPr lang="en-US"/>
          </a:p>
        </p:txBody>
      </p:sp>
    </p:spTree>
    <p:extLst>
      <p:ext uri="{BB962C8B-B14F-4D97-AF65-F5344CB8AC3E}">
        <p14:creationId xmlns:p14="http://schemas.microsoft.com/office/powerpoint/2010/main" val="29373615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slide" Target="slide8.xml"/><Relationship Id="rId7" Type="http://schemas.microsoft.com/office/2007/relationships/hdphoto" Target="../media/hdphoto2.wdp"/><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2.png"/><Relationship Id="rId5" Type="http://schemas.microsoft.com/office/2007/relationships/hdphoto" Target="../media/hdphoto1.wdp"/><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그림 6">
            <a:extLst>
              <a:ext uri="{FF2B5EF4-FFF2-40B4-BE49-F238E27FC236}">
                <a16:creationId xmlns:a16="http://schemas.microsoft.com/office/drawing/2014/main" id="{EFF64403-5AF8-4453-BBF9-49A3932279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5" y="3789563"/>
            <a:ext cx="3381048" cy="2540771"/>
          </a:xfrm>
          <a:prstGeom prst="rect">
            <a:avLst/>
          </a:prstGeom>
        </p:spPr>
      </p:pic>
      <p:pic>
        <p:nvPicPr>
          <p:cNvPr id="8" name="Picture 2" descr="Khối lập phương – Wikipedia tiếng Việ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388928" y="3703839"/>
            <a:ext cx="1414145" cy="141414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Khối lập phương – Wikipedia tiếng Việ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763804" y="3703837"/>
            <a:ext cx="1414145" cy="141414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Khối lập phương – Wikipedia tiếng Việ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014052" y="3703836"/>
            <a:ext cx="1414145" cy="141414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4"/>
          <a:stretch>
            <a:fillRect/>
          </a:stretch>
        </p:blipFill>
        <p:spPr>
          <a:xfrm>
            <a:off x="177635" y="185193"/>
            <a:ext cx="2363286" cy="1562583"/>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79721" y="-99939"/>
            <a:ext cx="1612279" cy="1612279"/>
          </a:xfrm>
          <a:prstGeom prst="rect">
            <a:avLst/>
          </a:prstGeom>
        </p:spPr>
      </p:pic>
      <p:pic>
        <p:nvPicPr>
          <p:cNvPr id="3" name="Picture 2">
            <a:extLst>
              <a:ext uri="{FF2B5EF4-FFF2-40B4-BE49-F238E27FC236}">
                <a16:creationId xmlns:a16="http://schemas.microsoft.com/office/drawing/2014/main" id="{A4F6A9B1-8FB6-4287-8C48-0D94C8E947FE}"/>
              </a:ext>
            </a:extLst>
          </p:cNvPr>
          <p:cNvPicPr>
            <a:picLocks noChangeAspect="1"/>
          </p:cNvPicPr>
          <p:nvPr/>
        </p:nvPicPr>
        <p:blipFill>
          <a:blip r:embed="rId6"/>
          <a:stretch>
            <a:fillRect/>
          </a:stretch>
        </p:blipFill>
        <p:spPr>
          <a:xfrm>
            <a:off x="2976562" y="1462087"/>
            <a:ext cx="6086475" cy="1857375"/>
          </a:xfrm>
          <a:prstGeom prst="rect">
            <a:avLst/>
          </a:prstGeom>
        </p:spPr>
      </p:pic>
    </p:spTree>
    <p:extLst>
      <p:ext uri="{BB962C8B-B14F-4D97-AF65-F5344CB8AC3E}">
        <p14:creationId xmlns:p14="http://schemas.microsoft.com/office/powerpoint/2010/main" val="16214429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42"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1000"/>
                                        <p:tgtEl>
                                          <p:spTgt spid="18"/>
                                        </p:tgtEl>
                                      </p:cBhvr>
                                    </p:animEffect>
                                    <p:anim calcmode="lin" valueType="num">
                                      <p:cBhvr>
                                        <p:cTn id="11" dur="1000" fill="hold"/>
                                        <p:tgtEl>
                                          <p:spTgt spid="18"/>
                                        </p:tgtEl>
                                        <p:attrNameLst>
                                          <p:attrName>ppt_x</p:attrName>
                                        </p:attrNameLst>
                                      </p:cBhvr>
                                      <p:tavLst>
                                        <p:tav tm="0">
                                          <p:val>
                                            <p:strVal val="#ppt_x"/>
                                          </p:val>
                                        </p:tav>
                                        <p:tav tm="100000">
                                          <p:val>
                                            <p:strVal val="#ppt_x"/>
                                          </p:val>
                                        </p:tav>
                                      </p:tavLst>
                                    </p:anim>
                                    <p:anim calcmode="lin" valueType="num">
                                      <p:cBhvr>
                                        <p:cTn id="12" dur="1000" fill="hold"/>
                                        <p:tgtEl>
                                          <p:spTgt spid="18"/>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arn(inVertical)">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9232253-DB2B-4173-B01B-901AB6079529}"/>
              </a:ext>
            </a:extLst>
          </p:cNvPr>
          <p:cNvSpPr txBox="1"/>
          <p:nvPr/>
        </p:nvSpPr>
        <p:spPr>
          <a:xfrm>
            <a:off x="2009553" y="1222744"/>
            <a:ext cx="8442251" cy="4134337"/>
          </a:xfrm>
          <a:prstGeom prst="rect">
            <a:avLst/>
          </a:prstGeom>
          <a:noFill/>
        </p:spPr>
        <p:txBody>
          <a:bodyPr wrap="square" rtlCol="0">
            <a:spAutoFit/>
          </a:bodyPr>
          <a:lstStyle/>
          <a:p>
            <a:pPr algn="ctr">
              <a:lnSpc>
                <a:spcPct val="150000"/>
              </a:lnSpc>
            </a:pPr>
            <a:r>
              <a:rPr lang="en-US" sz="3600" b="1" u="sng" dirty="0" err="1">
                <a:latin typeface="Tahoma" panose="020B0604030504040204" pitchFamily="34" charset="0"/>
                <a:ea typeface="Tahoma" panose="020B0604030504040204" pitchFamily="34" charset="0"/>
                <a:cs typeface="Tahoma" panose="020B0604030504040204" pitchFamily="34" charset="0"/>
              </a:rPr>
              <a:t>Bài</a:t>
            </a:r>
            <a:r>
              <a:rPr lang="en-US" sz="3600" b="1" u="sng" dirty="0">
                <a:latin typeface="Tahoma" panose="020B0604030504040204" pitchFamily="34" charset="0"/>
                <a:ea typeface="Tahoma" panose="020B0604030504040204" pitchFamily="34" charset="0"/>
                <a:cs typeface="Tahoma" panose="020B0604030504040204" pitchFamily="34" charset="0"/>
              </a:rPr>
              <a:t> </a:t>
            </a:r>
            <a:r>
              <a:rPr lang="en-US" sz="3600" b="1" u="sng" dirty="0" err="1">
                <a:latin typeface="Tahoma" panose="020B0604030504040204" pitchFamily="34" charset="0"/>
                <a:ea typeface="Tahoma" panose="020B0604030504040204" pitchFamily="34" charset="0"/>
                <a:cs typeface="Tahoma" panose="020B0604030504040204" pitchFamily="34" charset="0"/>
              </a:rPr>
              <a:t>giải</a:t>
            </a:r>
            <a:r>
              <a:rPr lang="en-US" sz="3600" b="1" u="sng" dirty="0">
                <a:latin typeface="Tahoma" panose="020B0604030504040204" pitchFamily="34" charset="0"/>
                <a:ea typeface="Tahoma" panose="020B0604030504040204" pitchFamily="34" charset="0"/>
                <a:cs typeface="Tahoma" panose="020B0604030504040204" pitchFamily="34" charset="0"/>
              </a:rPr>
              <a:t>:</a:t>
            </a:r>
          </a:p>
          <a:p>
            <a:pPr>
              <a:lnSpc>
                <a:spcPct val="150000"/>
              </a:lnSpc>
            </a:pPr>
            <a:r>
              <a:rPr lang="en-US" sz="3600" dirty="0">
                <a:solidFill>
                  <a:srgbClr val="FF0000"/>
                </a:solidFill>
                <a:latin typeface="Tahoma" panose="020B0604030504040204" pitchFamily="34" charset="0"/>
                <a:ea typeface="Tahoma" panose="020B0604030504040204" pitchFamily="34" charset="0"/>
                <a:cs typeface="Tahoma" panose="020B0604030504040204" pitchFamily="34" charset="0"/>
              </a:rPr>
              <a:t>a</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Diện</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tích</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hình</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vuông</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ABCD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là</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a:p>
            <a:pPr algn="ctr">
              <a:lnSpc>
                <a:spcPct val="150000"/>
              </a:lnSpc>
            </a:pP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7 x 7 = 49 (</a:t>
            </a:r>
            <a:r>
              <a:rPr lang="en-US" sz="3600" b="1" dirty="0">
                <a:solidFill>
                  <a:srgbClr val="FF0000"/>
                </a:solidFill>
                <a:latin typeface="Calibri" panose="020F0502020204030204" pitchFamily="34" charset="0"/>
                <a:cs typeface="Calibri" panose="020F0502020204030204" pitchFamily="34" charset="0"/>
              </a:rPr>
              <a:t>cm</a:t>
            </a:r>
            <a:r>
              <a:rPr lang="en-US" sz="3600" b="1" baseline="30000" dirty="0">
                <a:solidFill>
                  <a:srgbClr val="FF0000"/>
                </a:solidFill>
                <a:latin typeface="Calibri" panose="020F0502020204030204" pitchFamily="34" charset="0"/>
                <a:cs typeface="Calibri" panose="020F0502020204030204" pitchFamily="34" charset="0"/>
              </a:rPr>
              <a:t>2</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a:p>
            <a:pPr>
              <a:lnSpc>
                <a:spcPct val="150000"/>
              </a:lnSpc>
            </a:pP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Diện</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tích</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hình</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chữ</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nhật</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DMNP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là</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a:p>
            <a:pPr algn="ctr">
              <a:lnSpc>
                <a:spcPct val="150000"/>
              </a:lnSpc>
            </a:pP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20 x 9 = 180 (</a:t>
            </a:r>
            <a:r>
              <a:rPr lang="en-US" sz="3600" b="1" dirty="0">
                <a:solidFill>
                  <a:srgbClr val="FF0000"/>
                </a:solidFill>
                <a:latin typeface="Calibri" panose="020F0502020204030204" pitchFamily="34" charset="0"/>
                <a:cs typeface="Calibri" panose="020F0502020204030204" pitchFamily="34" charset="0"/>
              </a:rPr>
              <a:t>cm</a:t>
            </a:r>
            <a:r>
              <a:rPr lang="en-US" sz="3600" b="1" baseline="30000" dirty="0">
                <a:solidFill>
                  <a:srgbClr val="FF0000"/>
                </a:solidFill>
                <a:latin typeface="Calibri" panose="020F0502020204030204" pitchFamily="34" charset="0"/>
                <a:cs typeface="Calibri" panose="020F0502020204030204" pitchFamily="34" charset="0"/>
              </a:rPr>
              <a:t>2</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4364855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down)">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down)">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down)">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F6320C3-6833-4581-843F-010036C84DFE}"/>
              </a:ext>
            </a:extLst>
          </p:cNvPr>
          <p:cNvSpPr txBox="1"/>
          <p:nvPr/>
        </p:nvSpPr>
        <p:spPr>
          <a:xfrm>
            <a:off x="2009553" y="1222744"/>
            <a:ext cx="8442251" cy="3303340"/>
          </a:xfrm>
          <a:prstGeom prst="rect">
            <a:avLst/>
          </a:prstGeom>
          <a:noFill/>
        </p:spPr>
        <p:txBody>
          <a:bodyPr wrap="square" rtlCol="0">
            <a:spAutoFit/>
          </a:bodyPr>
          <a:lstStyle/>
          <a:p>
            <a:pPr algn="ctr">
              <a:lnSpc>
                <a:spcPct val="150000"/>
              </a:lnSpc>
            </a:pP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b)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Diện</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tích</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hình</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H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là</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a:p>
            <a:pPr algn="ctr">
              <a:lnSpc>
                <a:spcPct val="150000"/>
              </a:lnSpc>
            </a:pP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49 + 180 = 229 (</a:t>
            </a:r>
            <a:r>
              <a:rPr lang="en-US" sz="3600" b="1" dirty="0">
                <a:solidFill>
                  <a:srgbClr val="FF0000"/>
                </a:solidFill>
                <a:latin typeface="Calibri" panose="020F0502020204030204" pitchFamily="34" charset="0"/>
                <a:cs typeface="Calibri" panose="020F0502020204030204" pitchFamily="34" charset="0"/>
              </a:rPr>
              <a:t>cm</a:t>
            </a:r>
            <a:r>
              <a:rPr lang="en-US" sz="3600" b="1" baseline="30000" dirty="0">
                <a:solidFill>
                  <a:srgbClr val="FF0000"/>
                </a:solidFill>
                <a:latin typeface="Calibri" panose="020F0502020204030204" pitchFamily="34" charset="0"/>
                <a:cs typeface="Calibri" panose="020F0502020204030204" pitchFamily="34" charset="0"/>
              </a:rPr>
              <a:t>2</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a:p>
            <a:pPr algn="r">
              <a:lnSpc>
                <a:spcPct val="150000"/>
              </a:lnSpc>
            </a:pP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Đáp</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số</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 49 </a:t>
            </a:r>
            <a:r>
              <a:rPr lang="en-US" sz="3600" b="1" dirty="0">
                <a:solidFill>
                  <a:srgbClr val="FF0000"/>
                </a:solidFill>
                <a:latin typeface="Calibri" panose="020F0502020204030204" pitchFamily="34" charset="0"/>
                <a:cs typeface="Calibri" panose="020F0502020204030204" pitchFamily="34" charset="0"/>
              </a:rPr>
              <a:t>cm</a:t>
            </a:r>
            <a:r>
              <a:rPr lang="en-US" sz="3600" b="1" baseline="30000" dirty="0">
                <a:solidFill>
                  <a:srgbClr val="FF0000"/>
                </a:solidFill>
                <a:latin typeface="Calibri" panose="020F0502020204030204" pitchFamily="34" charset="0"/>
                <a:cs typeface="Calibri" panose="020F0502020204030204" pitchFamily="34" charset="0"/>
              </a:rPr>
              <a:t>2</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180 </a:t>
            </a:r>
            <a:r>
              <a:rPr lang="en-US" sz="3600" b="1" dirty="0">
                <a:solidFill>
                  <a:srgbClr val="FF0000"/>
                </a:solidFill>
                <a:latin typeface="Calibri" panose="020F0502020204030204" pitchFamily="34" charset="0"/>
                <a:cs typeface="Calibri" panose="020F0502020204030204" pitchFamily="34" charset="0"/>
              </a:rPr>
              <a:t>cm</a:t>
            </a:r>
            <a:r>
              <a:rPr lang="en-US" sz="3600" b="1" baseline="30000" dirty="0">
                <a:solidFill>
                  <a:srgbClr val="FF0000"/>
                </a:solidFill>
                <a:latin typeface="Calibri" panose="020F0502020204030204" pitchFamily="34" charset="0"/>
                <a:cs typeface="Calibri" panose="020F0502020204030204" pitchFamily="34" charset="0"/>
              </a:rPr>
              <a:t>2</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p>
          <a:p>
            <a:pPr algn="ctr">
              <a:lnSpc>
                <a:spcPct val="150000"/>
              </a:lnSpc>
            </a:pP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b) 229 </a:t>
            </a:r>
            <a:r>
              <a:rPr lang="en-US" sz="3600" b="1" dirty="0">
                <a:solidFill>
                  <a:srgbClr val="FF0000"/>
                </a:solidFill>
                <a:latin typeface="Calibri" panose="020F0502020204030204" pitchFamily="34" charset="0"/>
                <a:cs typeface="Calibri" panose="020F0502020204030204" pitchFamily="34" charset="0"/>
              </a:rPr>
              <a:t>cm</a:t>
            </a:r>
            <a:r>
              <a:rPr lang="en-US" sz="3600" b="1" baseline="30000" dirty="0">
                <a:solidFill>
                  <a:srgbClr val="FF0000"/>
                </a:solidFill>
                <a:latin typeface="Calibri" panose="020F0502020204030204" pitchFamily="34" charset="0"/>
                <a:cs typeface="Calibri" panose="020F0502020204030204" pitchFamily="34" charset="0"/>
              </a:rPr>
              <a:t>2</a:t>
            </a:r>
            <a:endPar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940436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down)">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down)">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down)">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1DBF5CAC-3F92-4235-BA96-0157BA1698F8}"/>
              </a:ext>
            </a:extLst>
          </p:cNvPr>
          <p:cNvSpPr/>
          <p:nvPr/>
        </p:nvSpPr>
        <p:spPr>
          <a:xfrm>
            <a:off x="723013" y="733644"/>
            <a:ext cx="808075" cy="765544"/>
          </a:xfrm>
          <a:prstGeom prst="ellipse">
            <a:avLst/>
          </a:prstGeom>
          <a:solidFill>
            <a:srgbClr val="FF0000"/>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4000" dirty="0">
                <a:solidFill>
                  <a:schemeClr val="bg1"/>
                </a:solidFill>
                <a:latin typeface="Calibri" panose="020F0502020204030204" pitchFamily="34" charset="0"/>
                <a:cs typeface="Calibri" panose="020F0502020204030204" pitchFamily="34" charset="0"/>
              </a:rPr>
              <a:t>2</a:t>
            </a:r>
          </a:p>
        </p:txBody>
      </p:sp>
      <p:sp>
        <p:nvSpPr>
          <p:cNvPr id="7" name="TextBox 6">
            <a:extLst>
              <a:ext uri="{FF2B5EF4-FFF2-40B4-BE49-F238E27FC236}">
                <a16:creationId xmlns:a16="http://schemas.microsoft.com/office/drawing/2014/main" id="{38020CF2-F515-4C5E-B0F3-8433E70B2657}"/>
              </a:ext>
            </a:extLst>
          </p:cNvPr>
          <p:cNvSpPr txBox="1"/>
          <p:nvPr/>
        </p:nvSpPr>
        <p:spPr>
          <a:xfrm>
            <a:off x="1531090" y="808074"/>
            <a:ext cx="9048306" cy="1477328"/>
          </a:xfrm>
          <a:prstGeom prst="rect">
            <a:avLst/>
          </a:prstGeom>
          <a:noFill/>
        </p:spPr>
        <p:txBody>
          <a:bodyPr wrap="square" rtlCol="0">
            <a:spAutoFit/>
          </a:bodyPr>
          <a:lstStyle/>
          <a:p>
            <a:pPr algn="just"/>
            <a:r>
              <a:rPr lang="vi-VN" sz="3000" b="1" dirty="0">
                <a:latin typeface="Calibri" panose="020F0502020204030204" pitchFamily="34" charset="0"/>
                <a:cs typeface="Calibri" panose="020F0502020204030204" pitchFamily="34" charset="0"/>
              </a:rPr>
              <a:t>Ba bác kiến rào đất để trồng nấm. Kiến lửa rào mảnh đất màu đỏ. Kiến gió rào mảnh đất màu xanh. Kiến bọ dọt rào mảnh đất màu nâu.</a:t>
            </a:r>
            <a:endParaRPr lang="en-US" sz="3000" b="1" dirty="0">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52D94940-6420-4F60-8C06-9387BB4E1AC1}"/>
              </a:ext>
            </a:extLst>
          </p:cNvPr>
          <p:cNvPicPr>
            <a:picLocks noChangeAspect="1"/>
          </p:cNvPicPr>
          <p:nvPr/>
        </p:nvPicPr>
        <p:blipFill>
          <a:blip r:embed="rId2"/>
          <a:stretch>
            <a:fillRect/>
          </a:stretch>
        </p:blipFill>
        <p:spPr>
          <a:xfrm>
            <a:off x="2365179" y="2339163"/>
            <a:ext cx="8099901" cy="3444949"/>
          </a:xfrm>
          <a:prstGeom prst="rect">
            <a:avLst/>
          </a:prstGeom>
        </p:spPr>
      </p:pic>
    </p:spTree>
    <p:extLst>
      <p:ext uri="{BB962C8B-B14F-4D97-AF65-F5344CB8AC3E}">
        <p14:creationId xmlns:p14="http://schemas.microsoft.com/office/powerpoint/2010/main" val="25982364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0276144-CF48-4386-81B7-A036C142C886}"/>
              </a:ext>
            </a:extLst>
          </p:cNvPr>
          <p:cNvPicPr>
            <a:picLocks noChangeAspect="1"/>
          </p:cNvPicPr>
          <p:nvPr/>
        </p:nvPicPr>
        <p:blipFill>
          <a:blip r:embed="rId2"/>
          <a:stretch>
            <a:fillRect/>
          </a:stretch>
        </p:blipFill>
        <p:spPr>
          <a:xfrm>
            <a:off x="3035030" y="680483"/>
            <a:ext cx="6172764" cy="2625323"/>
          </a:xfrm>
          <a:prstGeom prst="rect">
            <a:avLst/>
          </a:prstGeom>
        </p:spPr>
      </p:pic>
      <p:pic>
        <p:nvPicPr>
          <p:cNvPr id="7" name="Picture 6">
            <a:extLst>
              <a:ext uri="{FF2B5EF4-FFF2-40B4-BE49-F238E27FC236}">
                <a16:creationId xmlns:a16="http://schemas.microsoft.com/office/drawing/2014/main" id="{58561BFF-22A0-48DE-8828-E97E9C08EAF2}"/>
              </a:ext>
            </a:extLst>
          </p:cNvPr>
          <p:cNvPicPr>
            <a:picLocks noChangeAspect="1"/>
          </p:cNvPicPr>
          <p:nvPr/>
        </p:nvPicPr>
        <p:blipFill>
          <a:blip r:embed="rId3"/>
          <a:stretch>
            <a:fillRect/>
          </a:stretch>
        </p:blipFill>
        <p:spPr>
          <a:xfrm>
            <a:off x="1100136" y="3542081"/>
            <a:ext cx="847725" cy="390525"/>
          </a:xfrm>
          <a:prstGeom prst="rect">
            <a:avLst/>
          </a:prstGeom>
        </p:spPr>
      </p:pic>
      <p:pic>
        <p:nvPicPr>
          <p:cNvPr id="8" name="Picture 7">
            <a:extLst>
              <a:ext uri="{FF2B5EF4-FFF2-40B4-BE49-F238E27FC236}">
                <a16:creationId xmlns:a16="http://schemas.microsoft.com/office/drawing/2014/main" id="{FE55BD07-55C8-438F-8DEB-E5DEF02FDAD4}"/>
              </a:ext>
            </a:extLst>
          </p:cNvPr>
          <p:cNvPicPr>
            <a:picLocks noChangeAspect="1"/>
          </p:cNvPicPr>
          <p:nvPr/>
        </p:nvPicPr>
        <p:blipFill>
          <a:blip r:embed="rId4"/>
          <a:stretch>
            <a:fillRect/>
          </a:stretch>
        </p:blipFill>
        <p:spPr>
          <a:xfrm>
            <a:off x="1979206" y="3476847"/>
            <a:ext cx="8834106" cy="1396023"/>
          </a:xfrm>
          <a:prstGeom prst="rect">
            <a:avLst/>
          </a:prstGeom>
        </p:spPr>
      </p:pic>
      <p:sp>
        <p:nvSpPr>
          <p:cNvPr id="9" name="Rectangle: Rounded Corners 8">
            <a:extLst>
              <a:ext uri="{FF2B5EF4-FFF2-40B4-BE49-F238E27FC236}">
                <a16:creationId xmlns:a16="http://schemas.microsoft.com/office/drawing/2014/main" id="{94847200-1013-4AA1-A268-7F26E7452BF6}"/>
              </a:ext>
            </a:extLst>
          </p:cNvPr>
          <p:cNvSpPr/>
          <p:nvPr/>
        </p:nvSpPr>
        <p:spPr>
          <a:xfrm>
            <a:off x="4635795" y="4051004"/>
            <a:ext cx="1360967" cy="276447"/>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solidFill>
                  <a:srgbClr val="FF0000"/>
                </a:solidFill>
                <a:latin typeface="Calibri" panose="020F0502020204030204" pitchFamily="34" charset="0"/>
                <a:cs typeface="Calibri" panose="020F0502020204030204" pitchFamily="34" charset="0"/>
              </a:rPr>
              <a:t>20 cm</a:t>
            </a:r>
          </a:p>
        </p:txBody>
      </p:sp>
      <p:sp>
        <p:nvSpPr>
          <p:cNvPr id="10" name="Rectangle: Rounded Corners 9">
            <a:extLst>
              <a:ext uri="{FF2B5EF4-FFF2-40B4-BE49-F238E27FC236}">
                <a16:creationId xmlns:a16="http://schemas.microsoft.com/office/drawing/2014/main" id="{58A6A283-1E83-474E-B75D-FFBC708B0553}"/>
              </a:ext>
            </a:extLst>
          </p:cNvPr>
          <p:cNvSpPr/>
          <p:nvPr/>
        </p:nvSpPr>
        <p:spPr>
          <a:xfrm>
            <a:off x="4699591" y="4433776"/>
            <a:ext cx="1360967" cy="276447"/>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solidFill>
                  <a:srgbClr val="FF0000"/>
                </a:solidFill>
                <a:latin typeface="Calibri" panose="020F0502020204030204" pitchFamily="34" charset="0"/>
                <a:cs typeface="Calibri" panose="020F0502020204030204" pitchFamily="34" charset="0"/>
              </a:rPr>
              <a:t>25 cm</a:t>
            </a:r>
          </a:p>
        </p:txBody>
      </p:sp>
      <p:sp>
        <p:nvSpPr>
          <p:cNvPr id="11" name="Rectangle: Rounded Corners 10">
            <a:extLst>
              <a:ext uri="{FF2B5EF4-FFF2-40B4-BE49-F238E27FC236}">
                <a16:creationId xmlns:a16="http://schemas.microsoft.com/office/drawing/2014/main" id="{D1D90652-62A0-4DCD-8575-1EB162654312}"/>
              </a:ext>
            </a:extLst>
          </p:cNvPr>
          <p:cNvSpPr/>
          <p:nvPr/>
        </p:nvSpPr>
        <p:spPr>
          <a:xfrm>
            <a:off x="6868632" y="4051004"/>
            <a:ext cx="1360967" cy="276447"/>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solidFill>
                  <a:srgbClr val="FF0000"/>
                </a:solidFill>
                <a:latin typeface="Calibri" panose="020F0502020204030204" pitchFamily="34" charset="0"/>
                <a:cs typeface="Calibri" panose="020F0502020204030204" pitchFamily="34" charset="0"/>
              </a:rPr>
              <a:t>20 cm</a:t>
            </a:r>
          </a:p>
        </p:txBody>
      </p:sp>
      <p:sp>
        <p:nvSpPr>
          <p:cNvPr id="12" name="Rectangle: Rounded Corners 11">
            <a:extLst>
              <a:ext uri="{FF2B5EF4-FFF2-40B4-BE49-F238E27FC236}">
                <a16:creationId xmlns:a16="http://schemas.microsoft.com/office/drawing/2014/main" id="{2CD52799-508B-4394-A640-67200485087D}"/>
              </a:ext>
            </a:extLst>
          </p:cNvPr>
          <p:cNvSpPr/>
          <p:nvPr/>
        </p:nvSpPr>
        <p:spPr>
          <a:xfrm>
            <a:off x="6858000" y="4433776"/>
            <a:ext cx="1360967" cy="276447"/>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solidFill>
                  <a:srgbClr val="FF0000"/>
                </a:solidFill>
                <a:latin typeface="Calibri" panose="020F0502020204030204" pitchFamily="34" charset="0"/>
                <a:cs typeface="Calibri" panose="020F0502020204030204" pitchFamily="34" charset="0"/>
              </a:rPr>
              <a:t>21 cm</a:t>
            </a:r>
          </a:p>
        </p:txBody>
      </p:sp>
      <p:sp>
        <p:nvSpPr>
          <p:cNvPr id="13" name="Rectangle: Rounded Corners 12">
            <a:extLst>
              <a:ext uri="{FF2B5EF4-FFF2-40B4-BE49-F238E27FC236}">
                <a16:creationId xmlns:a16="http://schemas.microsoft.com/office/drawing/2014/main" id="{C3269809-7B88-42F9-9A7C-2EB2D54173C2}"/>
              </a:ext>
            </a:extLst>
          </p:cNvPr>
          <p:cNvSpPr/>
          <p:nvPr/>
        </p:nvSpPr>
        <p:spPr>
          <a:xfrm>
            <a:off x="9048306" y="4082902"/>
            <a:ext cx="1360967" cy="276447"/>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solidFill>
                  <a:srgbClr val="FF0000"/>
                </a:solidFill>
                <a:latin typeface="Calibri" panose="020F0502020204030204" pitchFamily="34" charset="0"/>
                <a:cs typeface="Calibri" panose="020F0502020204030204" pitchFamily="34" charset="0"/>
              </a:rPr>
              <a:t>20 cm</a:t>
            </a:r>
          </a:p>
        </p:txBody>
      </p:sp>
      <p:sp>
        <p:nvSpPr>
          <p:cNvPr id="14" name="Rectangle: Rounded Corners 13">
            <a:extLst>
              <a:ext uri="{FF2B5EF4-FFF2-40B4-BE49-F238E27FC236}">
                <a16:creationId xmlns:a16="http://schemas.microsoft.com/office/drawing/2014/main" id="{1409AE98-BB13-4F1E-8A53-B5FE74AB4CCF}"/>
              </a:ext>
            </a:extLst>
          </p:cNvPr>
          <p:cNvSpPr/>
          <p:nvPr/>
        </p:nvSpPr>
        <p:spPr>
          <a:xfrm>
            <a:off x="9058939" y="4412511"/>
            <a:ext cx="1360967" cy="276447"/>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solidFill>
                  <a:srgbClr val="FF0000"/>
                </a:solidFill>
                <a:latin typeface="Calibri" panose="020F0502020204030204" pitchFamily="34" charset="0"/>
                <a:cs typeface="Calibri" panose="020F0502020204030204" pitchFamily="34" charset="0"/>
              </a:rPr>
              <a:t>24 cm</a:t>
            </a:r>
          </a:p>
        </p:txBody>
      </p:sp>
      <p:sp>
        <p:nvSpPr>
          <p:cNvPr id="15" name="TextBox 14">
            <a:extLst>
              <a:ext uri="{FF2B5EF4-FFF2-40B4-BE49-F238E27FC236}">
                <a16:creationId xmlns:a16="http://schemas.microsoft.com/office/drawing/2014/main" id="{7C6851A3-492B-4E15-B084-D24BF6351BD3}"/>
              </a:ext>
            </a:extLst>
          </p:cNvPr>
          <p:cNvSpPr txBox="1"/>
          <p:nvPr/>
        </p:nvSpPr>
        <p:spPr>
          <a:xfrm>
            <a:off x="2030819" y="4880345"/>
            <a:ext cx="8623004" cy="646331"/>
          </a:xfrm>
          <a:prstGeom prst="rect">
            <a:avLst/>
          </a:prstGeom>
          <a:noFill/>
        </p:spPr>
        <p:txBody>
          <a:bodyPr wrap="square" rtlCol="0">
            <a:spAutoFit/>
          </a:bodyPr>
          <a:lstStyle/>
          <a:p>
            <a:r>
              <a:rPr lang="en-US" sz="3600" b="0" i="0" dirty="0">
                <a:solidFill>
                  <a:srgbClr val="000000"/>
                </a:solidFill>
                <a:effectLst/>
                <a:latin typeface="Calibri" panose="020F0502020204030204" pitchFamily="34" charset="0"/>
                <a:cs typeface="Calibri" panose="020F0502020204030204" pitchFamily="34" charset="0"/>
              </a:rPr>
              <a:t>b) </a:t>
            </a:r>
            <a:r>
              <a:rPr lang="en-US" sz="3600" b="0" i="0" dirty="0" err="1">
                <a:solidFill>
                  <a:srgbClr val="000000"/>
                </a:solidFill>
                <a:effectLst/>
                <a:latin typeface="Calibri" panose="020F0502020204030204" pitchFamily="34" charset="0"/>
                <a:cs typeface="Calibri" panose="020F0502020204030204" pitchFamily="34" charset="0"/>
              </a:rPr>
              <a:t>Mảnh</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đất</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nào</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có</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diện</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tích</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lớn</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nhất</a:t>
            </a:r>
            <a:r>
              <a:rPr lang="en-US" sz="3600" b="0" i="0" dirty="0">
                <a:solidFill>
                  <a:srgbClr val="000000"/>
                </a:solidFill>
                <a:effectLst/>
                <a:latin typeface="Calibri" panose="020F0502020204030204" pitchFamily="34" charset="0"/>
                <a:cs typeface="Calibri" panose="020F0502020204030204" pitchFamily="34" charset="0"/>
              </a:rPr>
              <a:t>?</a:t>
            </a:r>
            <a:endParaRPr lang="en-US" sz="3600" dirty="0">
              <a:latin typeface="Calibri" panose="020F0502020204030204" pitchFamily="34" charset="0"/>
              <a:cs typeface="Calibri" panose="020F0502020204030204" pitchFamily="34" charset="0"/>
            </a:endParaRPr>
          </a:p>
        </p:txBody>
      </p:sp>
      <p:sp>
        <p:nvSpPr>
          <p:cNvPr id="16" name="Rectangle: Rounded Corners 15">
            <a:extLst>
              <a:ext uri="{FF2B5EF4-FFF2-40B4-BE49-F238E27FC236}">
                <a16:creationId xmlns:a16="http://schemas.microsoft.com/office/drawing/2014/main" id="{2CA70BA6-666A-4A54-AB58-3026B6AC9359}"/>
              </a:ext>
            </a:extLst>
          </p:cNvPr>
          <p:cNvSpPr/>
          <p:nvPr/>
        </p:nvSpPr>
        <p:spPr>
          <a:xfrm>
            <a:off x="4263655" y="5528930"/>
            <a:ext cx="4061638" cy="595424"/>
          </a:xfrm>
          <a:prstGeom prst="roundRect">
            <a:avLst/>
          </a:prstGeom>
          <a:ln w="57150"/>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b="1" dirty="0" err="1">
                <a:solidFill>
                  <a:srgbClr val="FF0000"/>
                </a:solidFill>
                <a:latin typeface="Calibri" panose="020F0502020204030204" pitchFamily="34" charset="0"/>
                <a:cs typeface="Calibri" panose="020F0502020204030204" pitchFamily="34" charset="0"/>
              </a:rPr>
              <a:t>Mảnh</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đất</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màu</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đỏ</a:t>
            </a:r>
            <a:r>
              <a:rPr lang="en-US" sz="2800" b="1" dirty="0">
                <a:solidFill>
                  <a:srgbClr val="FF0000"/>
                </a:solidFill>
                <a:latin typeface="Calibri" panose="020F0502020204030204" pitchFamily="34" charset="0"/>
                <a:cs typeface="Calibri" panose="020F0502020204030204" pitchFamily="34" charset="0"/>
              </a:rPr>
              <a:t>: 25 cm</a:t>
            </a:r>
          </a:p>
        </p:txBody>
      </p:sp>
      <p:sp>
        <p:nvSpPr>
          <p:cNvPr id="3" name="TextBox 2"/>
          <p:cNvSpPr txBox="1"/>
          <p:nvPr/>
        </p:nvSpPr>
        <p:spPr>
          <a:xfrm>
            <a:off x="7817815" y="4302271"/>
            <a:ext cx="244891" cy="369332"/>
          </a:xfrm>
          <a:prstGeom prst="rect">
            <a:avLst/>
          </a:prstGeom>
          <a:noFill/>
        </p:spPr>
        <p:txBody>
          <a:bodyPr wrap="square" rtlCol="0">
            <a:spAutoFit/>
          </a:bodyPr>
          <a:lstStyle/>
          <a:p>
            <a:r>
              <a:rPr lang="en-US" dirty="0" smtClean="0">
                <a:solidFill>
                  <a:srgbClr val="FF0000"/>
                </a:solidFill>
              </a:rPr>
              <a:t>2</a:t>
            </a:r>
            <a:endParaRPr lang="en-US" dirty="0">
              <a:solidFill>
                <a:srgbClr val="FF0000"/>
              </a:solidFill>
            </a:endParaRPr>
          </a:p>
        </p:txBody>
      </p:sp>
      <p:sp>
        <p:nvSpPr>
          <p:cNvPr id="17" name="TextBox 16"/>
          <p:cNvSpPr txBox="1"/>
          <p:nvPr/>
        </p:nvSpPr>
        <p:spPr>
          <a:xfrm>
            <a:off x="5696938" y="4319626"/>
            <a:ext cx="560323" cy="369332"/>
          </a:xfrm>
          <a:prstGeom prst="rect">
            <a:avLst/>
          </a:prstGeom>
          <a:noFill/>
        </p:spPr>
        <p:txBody>
          <a:bodyPr wrap="square" rtlCol="0">
            <a:spAutoFit/>
          </a:bodyPr>
          <a:lstStyle/>
          <a:p>
            <a:r>
              <a:rPr lang="en-US" dirty="0" smtClean="0">
                <a:solidFill>
                  <a:srgbClr val="FF0000"/>
                </a:solidFill>
              </a:rPr>
              <a:t>2</a:t>
            </a:r>
            <a:endParaRPr lang="en-US" dirty="0">
              <a:solidFill>
                <a:srgbClr val="FF0000"/>
              </a:solidFill>
            </a:endParaRPr>
          </a:p>
        </p:txBody>
      </p:sp>
      <p:sp>
        <p:nvSpPr>
          <p:cNvPr id="18" name="TextBox 17"/>
          <p:cNvSpPr txBox="1"/>
          <p:nvPr/>
        </p:nvSpPr>
        <p:spPr>
          <a:xfrm>
            <a:off x="10016667" y="4302271"/>
            <a:ext cx="244891" cy="369332"/>
          </a:xfrm>
          <a:prstGeom prst="rect">
            <a:avLst/>
          </a:prstGeom>
          <a:noFill/>
        </p:spPr>
        <p:txBody>
          <a:bodyPr wrap="square" rtlCol="0">
            <a:spAutoFit/>
          </a:bodyPr>
          <a:lstStyle/>
          <a:p>
            <a:r>
              <a:rPr lang="en-US" dirty="0" smtClean="0">
                <a:solidFill>
                  <a:srgbClr val="FF0000"/>
                </a:solidFill>
              </a:rPr>
              <a:t>2</a:t>
            </a:r>
            <a:endParaRPr lang="en-US" dirty="0">
              <a:solidFill>
                <a:srgbClr val="FF0000"/>
              </a:solidFill>
            </a:endParaRPr>
          </a:p>
        </p:txBody>
      </p:sp>
    </p:spTree>
    <p:extLst>
      <p:ext uri="{BB962C8B-B14F-4D97-AF65-F5344CB8AC3E}">
        <p14:creationId xmlns:p14="http://schemas.microsoft.com/office/powerpoint/2010/main" val="14976864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down)">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arn(inVertical)">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hlinkClick r:id="rId3" action="ppaction://hlinksldjump"/>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3519" b="33556" l="67779" r="96420"/>
                    </a14:imgEffect>
                  </a14:imgLayer>
                </a14:imgProps>
              </a:ext>
              <a:ext uri="{28A0092B-C50C-407E-A947-70E740481C1C}">
                <a14:useLocalDpi xmlns:a14="http://schemas.microsoft.com/office/drawing/2010/main" val="0"/>
              </a:ext>
            </a:extLst>
          </a:blip>
          <a:srcRect l="64222" b="64666"/>
          <a:stretch/>
        </p:blipFill>
        <p:spPr>
          <a:xfrm rot="17585470">
            <a:off x="10396052" y="-339498"/>
            <a:ext cx="1900709" cy="1877098"/>
          </a:xfrm>
          <a:prstGeom prst="rect">
            <a:avLst/>
          </a:prstGeom>
        </p:spPr>
      </p:pic>
      <p:pic>
        <p:nvPicPr>
          <p:cNvPr id="2" name="Picture 1"/>
          <p:cNvPicPr>
            <a:picLocks noChangeAspect="1"/>
          </p:cNvPicPr>
          <p:nvPr/>
        </p:nvPicPr>
        <p:blipFill>
          <a:blip r:embed="rId6">
            <a:extLst>
              <a:ext uri="{BEBA8EAE-BF5A-486C-A8C5-ECC9F3942E4B}">
                <a14:imgProps xmlns:a14="http://schemas.microsoft.com/office/drawing/2010/main">
                  <a14:imgLayer r:embed="rId7">
                    <a14:imgEffect>
                      <a14:brightnessContrast contrast="20000"/>
                    </a14:imgEffect>
                  </a14:imgLayer>
                </a14:imgProps>
              </a:ext>
            </a:extLst>
          </a:blip>
          <a:stretch>
            <a:fillRect/>
          </a:stretch>
        </p:blipFill>
        <p:spPr>
          <a:xfrm>
            <a:off x="112682" y="-110812"/>
            <a:ext cx="2152075" cy="1572904"/>
          </a:xfrm>
          <a:prstGeom prst="rect">
            <a:avLst/>
          </a:prstGeom>
        </p:spPr>
      </p:pic>
      <p:sp>
        <p:nvSpPr>
          <p:cNvPr id="8" name="TextBox 7"/>
          <p:cNvSpPr txBox="1"/>
          <p:nvPr/>
        </p:nvSpPr>
        <p:spPr>
          <a:xfrm>
            <a:off x="2220078" y="245849"/>
            <a:ext cx="1384360" cy="851297"/>
          </a:xfrm>
          <a:prstGeom prst="roundRect">
            <a:avLst/>
          </a:prstGeom>
          <a:solidFill>
            <a:schemeClr val="accent5">
              <a:lumMod val="20000"/>
              <a:lumOff val="80000"/>
            </a:schemeClr>
          </a:solidFill>
          <a:ln>
            <a:solidFill>
              <a:schemeClr val="accent5">
                <a:lumMod val="75000"/>
              </a:schemeClr>
            </a:solidFill>
            <a:prstDash val="sys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mn-cs"/>
              </a:rPr>
              <a:t>Số</a:t>
            </a:r>
            <a:endParaRPr kumimoji="0" lang="en-US" sz="44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endParaRPr>
          </a:p>
        </p:txBody>
      </p:sp>
      <p:grpSp>
        <p:nvGrpSpPr>
          <p:cNvPr id="5" name="Group 4">
            <a:extLst>
              <a:ext uri="{FF2B5EF4-FFF2-40B4-BE49-F238E27FC236}">
                <a16:creationId xmlns:a16="http://schemas.microsoft.com/office/drawing/2014/main" id="{9339BA6B-B21F-4559-8ABC-20F7CA4A7246}"/>
              </a:ext>
            </a:extLst>
          </p:cNvPr>
          <p:cNvGrpSpPr/>
          <p:nvPr/>
        </p:nvGrpSpPr>
        <p:grpSpPr>
          <a:xfrm>
            <a:off x="818707" y="1520456"/>
            <a:ext cx="10568763" cy="1077218"/>
            <a:chOff x="818707" y="1520456"/>
            <a:chExt cx="10568763" cy="1077218"/>
          </a:xfrm>
        </p:grpSpPr>
        <p:sp>
          <p:nvSpPr>
            <p:cNvPr id="3" name="TextBox 2">
              <a:extLst>
                <a:ext uri="{FF2B5EF4-FFF2-40B4-BE49-F238E27FC236}">
                  <a16:creationId xmlns:a16="http://schemas.microsoft.com/office/drawing/2014/main" id="{9EEC668E-59AA-4E32-A798-8AB62F60CF05}"/>
                </a:ext>
              </a:extLst>
            </p:cNvPr>
            <p:cNvSpPr txBox="1"/>
            <p:nvPr/>
          </p:nvSpPr>
          <p:spPr>
            <a:xfrm>
              <a:off x="818707" y="1520456"/>
              <a:ext cx="10568763" cy="1077218"/>
            </a:xfrm>
            <a:prstGeom prst="rect">
              <a:avLst/>
            </a:prstGeom>
            <a:noFill/>
          </p:spPr>
          <p:txBody>
            <a:bodyPr wrap="square" rtlCol="0">
              <a:spAutoFit/>
            </a:bodyPr>
            <a:lstStyle/>
            <a:p>
              <a:pPr algn="just"/>
              <a:r>
                <a:rPr lang="en-US" sz="3200" b="0" i="0" dirty="0" err="1">
                  <a:solidFill>
                    <a:srgbClr val="000000"/>
                  </a:solidFill>
                  <a:effectLst/>
                  <a:latin typeface="Calibri" panose="020F0502020204030204" pitchFamily="34" charset="0"/>
                  <a:cs typeface="Calibri" panose="020F0502020204030204" pitchFamily="34" charset="0"/>
                </a:rPr>
                <a:t>Diện</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tích</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tấm</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bìa</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hình</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vuông</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gấp</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đôi</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diện</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tích</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tấm</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bìa</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màu</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đỏ</a:t>
              </a:r>
              <a:r>
                <a:rPr lang="en-US" sz="3200" b="0" i="0" dirty="0">
                  <a:solidFill>
                    <a:srgbClr val="000000"/>
                  </a:solidFill>
                  <a:effectLst/>
                  <a:latin typeface="Calibri" panose="020F0502020204030204" pitchFamily="34" charset="0"/>
                  <a:cs typeface="Calibri" panose="020F0502020204030204" pitchFamily="34" charset="0"/>
                </a:rPr>
                <a:t>.</a:t>
              </a:r>
            </a:p>
            <a:p>
              <a:pPr algn="just"/>
              <a:r>
                <a:rPr lang="en-US" sz="3200" b="0" i="0" dirty="0" err="1">
                  <a:solidFill>
                    <a:srgbClr val="000000"/>
                  </a:solidFill>
                  <a:effectLst/>
                  <a:latin typeface="Calibri" panose="020F0502020204030204" pitchFamily="34" charset="0"/>
                  <a:cs typeface="Calibri" panose="020F0502020204030204" pitchFamily="34" charset="0"/>
                </a:rPr>
                <a:t>Diện</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tích</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tấm</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bìa</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hình</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vuông</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là</a:t>
              </a:r>
              <a:r>
                <a:rPr lang="en-US" sz="3200" b="0" i="0" dirty="0">
                  <a:solidFill>
                    <a:srgbClr val="000000"/>
                  </a:solidFill>
                  <a:effectLst/>
                  <a:latin typeface="Calibri" panose="020F0502020204030204" pitchFamily="34" charset="0"/>
                  <a:cs typeface="Calibri" panose="020F0502020204030204" pitchFamily="34" charset="0"/>
                </a:rPr>
                <a:t>         cm</a:t>
              </a:r>
              <a:r>
                <a:rPr lang="en-US" sz="3200" b="0" i="0" baseline="30000" dirty="0">
                  <a:solidFill>
                    <a:srgbClr val="000000"/>
                  </a:solidFill>
                  <a:effectLst/>
                  <a:latin typeface="Calibri" panose="020F0502020204030204" pitchFamily="34" charset="0"/>
                  <a:cs typeface="Calibri" panose="020F0502020204030204" pitchFamily="34" charset="0"/>
                </a:rPr>
                <a:t>2</a:t>
              </a:r>
              <a:r>
                <a:rPr lang="en-US" sz="3200" b="0" i="0" dirty="0">
                  <a:solidFill>
                    <a:srgbClr val="000000"/>
                  </a:solidFill>
                  <a:effectLst/>
                  <a:latin typeface="Calibri" panose="020F0502020204030204" pitchFamily="34" charset="0"/>
                  <a:cs typeface="Calibri" panose="020F0502020204030204" pitchFamily="34" charset="0"/>
                </a:rPr>
                <a:t>.</a:t>
              </a:r>
            </a:p>
          </p:txBody>
        </p:sp>
        <p:sp>
          <p:nvSpPr>
            <p:cNvPr id="4" name="Rectangle: Rounded Corners 3">
              <a:extLst>
                <a:ext uri="{FF2B5EF4-FFF2-40B4-BE49-F238E27FC236}">
                  <a16:creationId xmlns:a16="http://schemas.microsoft.com/office/drawing/2014/main" id="{675ADBCE-5EDE-4053-8FD6-05FAED676427}"/>
                </a:ext>
              </a:extLst>
            </p:cNvPr>
            <p:cNvSpPr/>
            <p:nvPr/>
          </p:nvSpPr>
          <p:spPr>
            <a:xfrm>
              <a:off x="6145619" y="2105247"/>
              <a:ext cx="637953" cy="446567"/>
            </a:xfrm>
            <a:prstGeom prst="roundRect">
              <a:avLst/>
            </a:prstGeom>
            <a:ln w="38100"/>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b="1" dirty="0">
                  <a:solidFill>
                    <a:srgbClr val="002060"/>
                  </a:solidFill>
                  <a:latin typeface="Calibri" panose="020F0502020204030204" pitchFamily="34" charset="0"/>
                  <a:cs typeface="Calibri" panose="020F0502020204030204" pitchFamily="34" charset="0"/>
                </a:rPr>
                <a:t>?</a:t>
              </a:r>
            </a:p>
          </p:txBody>
        </p:sp>
      </p:grpSp>
      <p:pic>
        <p:nvPicPr>
          <p:cNvPr id="16" name="Picture 15">
            <a:extLst>
              <a:ext uri="{FF2B5EF4-FFF2-40B4-BE49-F238E27FC236}">
                <a16:creationId xmlns:a16="http://schemas.microsoft.com/office/drawing/2014/main" id="{480BF852-F1C1-4297-9A19-8526B1DC7451}"/>
              </a:ext>
            </a:extLst>
          </p:cNvPr>
          <p:cNvPicPr>
            <a:picLocks noChangeAspect="1"/>
          </p:cNvPicPr>
          <p:nvPr/>
        </p:nvPicPr>
        <p:blipFill>
          <a:blip r:embed="rId8"/>
          <a:stretch>
            <a:fillRect/>
          </a:stretch>
        </p:blipFill>
        <p:spPr>
          <a:xfrm>
            <a:off x="8041646" y="2550706"/>
            <a:ext cx="3101274" cy="2701723"/>
          </a:xfrm>
          <a:prstGeom prst="rect">
            <a:avLst/>
          </a:prstGeom>
        </p:spPr>
      </p:pic>
      <p:sp>
        <p:nvSpPr>
          <p:cNvPr id="17" name="TextBox 16">
            <a:extLst>
              <a:ext uri="{FF2B5EF4-FFF2-40B4-BE49-F238E27FC236}">
                <a16:creationId xmlns:a16="http://schemas.microsoft.com/office/drawing/2014/main" id="{7C5632DC-C50B-473A-A234-C45CA8EAB1C9}"/>
              </a:ext>
            </a:extLst>
          </p:cNvPr>
          <p:cNvSpPr txBox="1"/>
          <p:nvPr/>
        </p:nvSpPr>
        <p:spPr>
          <a:xfrm>
            <a:off x="1020726" y="2923953"/>
            <a:ext cx="7049386" cy="3416320"/>
          </a:xfrm>
          <a:prstGeom prst="rect">
            <a:avLst/>
          </a:prstGeom>
          <a:noFill/>
        </p:spPr>
        <p:txBody>
          <a:bodyPr wrap="square" rtlCol="0">
            <a:spAutoFit/>
          </a:bodyPr>
          <a:lstStyle/>
          <a:p>
            <a:pPr algn="ctr"/>
            <a:r>
              <a:rPr lang="en-US" sz="3600" b="1" u="sng" dirty="0" err="1">
                <a:solidFill>
                  <a:srgbClr val="002060"/>
                </a:solidFill>
                <a:latin typeface="Calibri" panose="020F0502020204030204" pitchFamily="34" charset="0"/>
                <a:cs typeface="Calibri" panose="020F0502020204030204" pitchFamily="34" charset="0"/>
              </a:rPr>
              <a:t>Bài</a:t>
            </a:r>
            <a:r>
              <a:rPr lang="en-US" sz="3600" b="1" u="sng" dirty="0">
                <a:solidFill>
                  <a:srgbClr val="002060"/>
                </a:solidFill>
                <a:latin typeface="Calibri" panose="020F0502020204030204" pitchFamily="34" charset="0"/>
                <a:cs typeface="Calibri" panose="020F0502020204030204" pitchFamily="34" charset="0"/>
              </a:rPr>
              <a:t> </a:t>
            </a:r>
            <a:r>
              <a:rPr lang="en-US" sz="3600" b="1" u="sng" dirty="0" err="1">
                <a:solidFill>
                  <a:srgbClr val="002060"/>
                </a:solidFill>
                <a:latin typeface="Calibri" panose="020F0502020204030204" pitchFamily="34" charset="0"/>
                <a:cs typeface="Calibri" panose="020F0502020204030204" pitchFamily="34" charset="0"/>
              </a:rPr>
              <a:t>giải</a:t>
            </a:r>
            <a:r>
              <a:rPr lang="en-US" sz="3600" b="1" u="sng" dirty="0">
                <a:solidFill>
                  <a:srgbClr val="002060"/>
                </a:solidFill>
                <a:latin typeface="Calibri" panose="020F0502020204030204" pitchFamily="34" charset="0"/>
                <a:cs typeface="Calibri" panose="020F0502020204030204" pitchFamily="34" charset="0"/>
              </a:rPr>
              <a:t>:</a:t>
            </a:r>
          </a:p>
          <a:p>
            <a:pPr algn="ctr"/>
            <a:r>
              <a:rPr lang="en-US" sz="3600" b="1" dirty="0" err="1">
                <a:solidFill>
                  <a:srgbClr val="FF0000"/>
                </a:solidFill>
                <a:latin typeface="Calibri" panose="020F0502020204030204" pitchFamily="34" charset="0"/>
                <a:cs typeface="Calibri" panose="020F0502020204030204" pitchFamily="34" charset="0"/>
              </a:rPr>
              <a:t>Diện</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tích</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tấm</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bìa</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màu</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đỏ</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là</a:t>
            </a:r>
            <a:r>
              <a:rPr lang="en-US" sz="3600" b="1" dirty="0">
                <a:solidFill>
                  <a:srgbClr val="FF0000"/>
                </a:solidFill>
                <a:latin typeface="Calibri" panose="020F0502020204030204" pitchFamily="34" charset="0"/>
                <a:cs typeface="Calibri" panose="020F0502020204030204" pitchFamily="34" charset="0"/>
              </a:rPr>
              <a:t>:</a:t>
            </a:r>
          </a:p>
          <a:p>
            <a:pPr algn="ctr"/>
            <a:r>
              <a:rPr lang="en-US" sz="3600" b="1" dirty="0">
                <a:solidFill>
                  <a:srgbClr val="FF0000"/>
                </a:solidFill>
                <a:latin typeface="Calibri" panose="020F0502020204030204" pitchFamily="34" charset="0"/>
                <a:cs typeface="Calibri" panose="020F0502020204030204" pitchFamily="34" charset="0"/>
              </a:rPr>
              <a:t> 3 x 6 = 18 (cm</a:t>
            </a:r>
            <a:r>
              <a:rPr lang="en-US" sz="3600" b="1" baseline="30000" dirty="0">
                <a:solidFill>
                  <a:srgbClr val="FF0000"/>
                </a:solidFill>
                <a:latin typeface="Calibri" panose="020F0502020204030204" pitchFamily="34" charset="0"/>
                <a:cs typeface="Calibri" panose="020F0502020204030204" pitchFamily="34" charset="0"/>
              </a:rPr>
              <a:t>2</a:t>
            </a:r>
            <a:r>
              <a:rPr lang="en-US" sz="3600" b="1" dirty="0">
                <a:solidFill>
                  <a:srgbClr val="FF0000"/>
                </a:solidFill>
                <a:latin typeface="Calibri" panose="020F0502020204030204" pitchFamily="34" charset="0"/>
                <a:cs typeface="Calibri" panose="020F0502020204030204" pitchFamily="34" charset="0"/>
              </a:rPr>
              <a:t>)</a:t>
            </a:r>
          </a:p>
          <a:p>
            <a:pPr algn="ctr"/>
            <a:r>
              <a:rPr lang="en-US" sz="3600" b="1" dirty="0" err="1">
                <a:solidFill>
                  <a:srgbClr val="FF0000"/>
                </a:solidFill>
                <a:latin typeface="Calibri" panose="020F0502020204030204" pitchFamily="34" charset="0"/>
                <a:cs typeface="Calibri" panose="020F0502020204030204" pitchFamily="34" charset="0"/>
              </a:rPr>
              <a:t>Diện</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tích</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tấm</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bìa</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hình</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vuông</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là</a:t>
            </a:r>
            <a:r>
              <a:rPr lang="en-US" sz="3600" b="1" dirty="0">
                <a:solidFill>
                  <a:srgbClr val="FF0000"/>
                </a:solidFill>
                <a:latin typeface="Calibri" panose="020F0502020204030204" pitchFamily="34" charset="0"/>
                <a:cs typeface="Calibri" panose="020F0502020204030204" pitchFamily="34" charset="0"/>
              </a:rPr>
              <a:t>:</a:t>
            </a:r>
          </a:p>
          <a:p>
            <a:pPr algn="ctr"/>
            <a:r>
              <a:rPr lang="en-US" sz="3600" b="1" dirty="0">
                <a:solidFill>
                  <a:srgbClr val="FF0000"/>
                </a:solidFill>
                <a:latin typeface="Calibri" panose="020F0502020204030204" pitchFamily="34" charset="0"/>
                <a:cs typeface="Calibri" panose="020F0502020204030204" pitchFamily="34" charset="0"/>
              </a:rPr>
              <a:t>18 x 2 = 36 (cm</a:t>
            </a:r>
            <a:r>
              <a:rPr lang="en-US" sz="3600" b="1" baseline="30000" dirty="0">
                <a:solidFill>
                  <a:srgbClr val="FF0000"/>
                </a:solidFill>
                <a:latin typeface="Calibri" panose="020F0502020204030204" pitchFamily="34" charset="0"/>
                <a:cs typeface="Calibri" panose="020F0502020204030204" pitchFamily="34" charset="0"/>
              </a:rPr>
              <a:t>2</a:t>
            </a:r>
            <a:r>
              <a:rPr lang="en-US" sz="3600" b="1" dirty="0">
                <a:solidFill>
                  <a:srgbClr val="FF0000"/>
                </a:solidFill>
                <a:latin typeface="Calibri" panose="020F0502020204030204" pitchFamily="34" charset="0"/>
                <a:cs typeface="Calibri" panose="020F0502020204030204" pitchFamily="34" charset="0"/>
              </a:rPr>
              <a:t>)</a:t>
            </a:r>
          </a:p>
          <a:p>
            <a:pPr algn="r"/>
            <a:r>
              <a:rPr lang="en-US" sz="3600" b="1" dirty="0" err="1">
                <a:solidFill>
                  <a:srgbClr val="FF0000"/>
                </a:solidFill>
                <a:latin typeface="Calibri" panose="020F0502020204030204" pitchFamily="34" charset="0"/>
                <a:cs typeface="Calibri" panose="020F0502020204030204" pitchFamily="34" charset="0"/>
              </a:rPr>
              <a:t>Đáp</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số</a:t>
            </a:r>
            <a:r>
              <a:rPr lang="en-US" sz="3600" b="1" dirty="0">
                <a:solidFill>
                  <a:srgbClr val="FF0000"/>
                </a:solidFill>
                <a:latin typeface="Calibri" panose="020F0502020204030204" pitchFamily="34" charset="0"/>
                <a:cs typeface="Calibri" panose="020F0502020204030204" pitchFamily="34" charset="0"/>
              </a:rPr>
              <a:t>: 36 cm</a:t>
            </a:r>
            <a:r>
              <a:rPr lang="en-US" sz="3600" b="1" baseline="30000" dirty="0">
                <a:solidFill>
                  <a:srgbClr val="FF0000"/>
                </a:solidFill>
                <a:latin typeface="Calibri" panose="020F0502020204030204" pitchFamily="34" charset="0"/>
                <a:cs typeface="Calibri" panose="020F0502020204030204" pitchFamily="34" charset="0"/>
              </a:rPr>
              <a:t>2</a:t>
            </a:r>
            <a:endParaRPr lang="en-US" sz="36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513570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1DBF5CAC-3F92-4235-BA96-0157BA1698F8}"/>
              </a:ext>
            </a:extLst>
          </p:cNvPr>
          <p:cNvSpPr/>
          <p:nvPr/>
        </p:nvSpPr>
        <p:spPr>
          <a:xfrm>
            <a:off x="971491" y="604436"/>
            <a:ext cx="808075" cy="765544"/>
          </a:xfrm>
          <a:prstGeom prst="ellipse">
            <a:avLst/>
          </a:prstGeom>
          <a:solidFill>
            <a:srgbClr val="FF0000"/>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prstClr val="white"/>
                </a:solidFill>
                <a:latin typeface="Calibri" panose="020F0502020204030204" pitchFamily="34" charset="0"/>
                <a:cs typeface="Calibri" panose="020F0502020204030204" pitchFamily="34" charset="0"/>
              </a:rPr>
              <a:t>4</a:t>
            </a:r>
            <a:endParaRPr kumimoji="0" lang="en-US" sz="40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nvGrpSpPr>
          <p:cNvPr id="4" name="Group 3">
            <a:extLst>
              <a:ext uri="{FF2B5EF4-FFF2-40B4-BE49-F238E27FC236}">
                <a16:creationId xmlns:a16="http://schemas.microsoft.com/office/drawing/2014/main" id="{53DCD28E-A3B9-4ECA-9CC8-D47BB5FCDD05}"/>
              </a:ext>
            </a:extLst>
          </p:cNvPr>
          <p:cNvGrpSpPr/>
          <p:nvPr/>
        </p:nvGrpSpPr>
        <p:grpSpPr>
          <a:xfrm>
            <a:off x="1638300" y="668926"/>
            <a:ext cx="9304682" cy="1938992"/>
            <a:chOff x="1638300" y="668926"/>
            <a:chExt cx="9304682" cy="1938992"/>
          </a:xfrm>
        </p:grpSpPr>
        <p:sp>
          <p:nvSpPr>
            <p:cNvPr id="7" name="TextBox 6">
              <a:extLst>
                <a:ext uri="{FF2B5EF4-FFF2-40B4-BE49-F238E27FC236}">
                  <a16:creationId xmlns:a16="http://schemas.microsoft.com/office/drawing/2014/main" id="{38020CF2-F515-4C5E-B0F3-8433E70B2657}"/>
                </a:ext>
              </a:extLst>
            </p:cNvPr>
            <p:cNvSpPr txBox="1"/>
            <p:nvPr/>
          </p:nvSpPr>
          <p:spPr>
            <a:xfrm>
              <a:off x="1638300" y="668926"/>
              <a:ext cx="9304682" cy="1938992"/>
            </a:xfrm>
            <a:prstGeom prst="rect">
              <a:avLst/>
            </a:prstGeom>
            <a:noFill/>
          </p:spPr>
          <p:txBody>
            <a:bodyPr wrap="square" rtlCol="0">
              <a:spAutoFit/>
            </a:bodyPr>
            <a:lstStyle/>
            <a:p>
              <a:pPr lvl="0" algn="just"/>
              <a:r>
                <a:rPr lang="vi-VN" sz="3000" b="1" dirty="0">
                  <a:solidFill>
                    <a:prstClr val="black"/>
                  </a:solidFill>
                  <a:latin typeface="Calibri" panose="020F0502020204030204" pitchFamily="34" charset="0"/>
                  <a:cs typeface="Calibri" panose="020F0502020204030204" pitchFamily="34" charset="0"/>
                </a:rPr>
                <a:t>Có một tấm kính lớn như hình vẽ bên. </a:t>
              </a:r>
            </a:p>
            <a:p>
              <a:pPr lvl="0" algn="just"/>
              <a:r>
                <a:rPr lang="vi-VN" sz="3000" b="1" dirty="0">
                  <a:solidFill>
                    <a:prstClr val="black"/>
                  </a:solidFill>
                  <a:latin typeface="Calibri" panose="020F0502020204030204" pitchFamily="34" charset="0"/>
                  <a:cs typeface="Calibri" panose="020F0502020204030204" pitchFamily="34" charset="0"/>
                </a:rPr>
                <a:t>Người ta cắt ra ba tấm kính hình chữ nhật để cắt vào cửa chớp, mỗi tấm có chiều dài 80 cm, chiều rộng 10 cm. Phần kính còn lại có diện tích là</a:t>
              </a:r>
              <a:r>
                <a:rPr lang="en-US" sz="3000" b="1" dirty="0">
                  <a:solidFill>
                    <a:prstClr val="black"/>
                  </a:solidFill>
                  <a:latin typeface="Calibri" panose="020F0502020204030204" pitchFamily="34" charset="0"/>
                  <a:cs typeface="Calibri" panose="020F0502020204030204" pitchFamily="34" charset="0"/>
                </a:rPr>
                <a:t>        </a:t>
              </a:r>
              <a:r>
                <a:rPr lang="vi-VN" sz="3000" b="1" dirty="0">
                  <a:solidFill>
                    <a:prstClr val="black"/>
                  </a:solidFill>
                  <a:latin typeface="Calibri" panose="020F0502020204030204" pitchFamily="34" charset="0"/>
                  <a:cs typeface="Calibri" panose="020F0502020204030204" pitchFamily="34" charset="0"/>
                </a:rPr>
                <a:t> </a:t>
              </a:r>
              <a:r>
                <a:rPr lang="en-US" sz="3000" b="1" dirty="0">
                  <a:latin typeface="Calibri" panose="020F0502020204030204" pitchFamily="34" charset="0"/>
                  <a:cs typeface="Calibri" panose="020F0502020204030204" pitchFamily="34" charset="0"/>
                </a:rPr>
                <a:t>cm</a:t>
              </a:r>
              <a:r>
                <a:rPr lang="en-US" sz="3000" b="1" baseline="30000" dirty="0">
                  <a:latin typeface="Calibri" panose="020F0502020204030204" pitchFamily="34" charset="0"/>
                  <a:cs typeface="Calibri" panose="020F0502020204030204" pitchFamily="34" charset="0"/>
                </a:rPr>
                <a:t>2</a:t>
              </a:r>
              <a:endParaRPr kumimoji="0" lang="en-US" sz="3000" b="1"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p:txBody>
        </p:sp>
        <p:sp>
          <p:nvSpPr>
            <p:cNvPr id="10" name="Rectangle: Rounded Corners 9">
              <a:extLst>
                <a:ext uri="{FF2B5EF4-FFF2-40B4-BE49-F238E27FC236}">
                  <a16:creationId xmlns:a16="http://schemas.microsoft.com/office/drawing/2014/main" id="{6D6B440D-59B2-462C-84BD-31DFBB1C1C13}"/>
                </a:ext>
              </a:extLst>
            </p:cNvPr>
            <p:cNvSpPr/>
            <p:nvPr/>
          </p:nvSpPr>
          <p:spPr>
            <a:xfrm>
              <a:off x="6854455" y="2085974"/>
              <a:ext cx="517895" cy="419101"/>
            </a:xfrm>
            <a:prstGeom prst="roundRect">
              <a:avLst/>
            </a:prstGeom>
            <a:ln w="57150"/>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b="1" dirty="0">
                  <a:solidFill>
                    <a:srgbClr val="FF0000"/>
                  </a:solidFill>
                  <a:latin typeface="Calibri" panose="020F0502020204030204" pitchFamily="34" charset="0"/>
                  <a:cs typeface="Calibri" panose="020F0502020204030204" pitchFamily="34" charset="0"/>
                </a:rPr>
                <a:t>?</a:t>
              </a:r>
            </a:p>
          </p:txBody>
        </p:sp>
      </p:grpSp>
      <p:pic>
        <p:nvPicPr>
          <p:cNvPr id="8" name="Picture 7">
            <a:extLst>
              <a:ext uri="{FF2B5EF4-FFF2-40B4-BE49-F238E27FC236}">
                <a16:creationId xmlns:a16="http://schemas.microsoft.com/office/drawing/2014/main" id="{FE93E8C7-B953-4636-B84B-A96FFBEC1447}"/>
              </a:ext>
            </a:extLst>
          </p:cNvPr>
          <p:cNvPicPr>
            <a:picLocks noChangeAspect="1"/>
          </p:cNvPicPr>
          <p:nvPr/>
        </p:nvPicPr>
        <p:blipFill>
          <a:blip r:embed="rId2"/>
          <a:stretch>
            <a:fillRect/>
          </a:stretch>
        </p:blipFill>
        <p:spPr>
          <a:xfrm>
            <a:off x="8186737" y="2857500"/>
            <a:ext cx="2176463" cy="3113772"/>
          </a:xfrm>
          <a:prstGeom prst="rect">
            <a:avLst/>
          </a:prstGeom>
        </p:spPr>
      </p:pic>
      <p:sp>
        <p:nvSpPr>
          <p:cNvPr id="11" name="TextBox 10">
            <a:extLst>
              <a:ext uri="{FF2B5EF4-FFF2-40B4-BE49-F238E27FC236}">
                <a16:creationId xmlns:a16="http://schemas.microsoft.com/office/drawing/2014/main" id="{9441D3AD-5A1C-4084-96A1-C2B4B39A9472}"/>
              </a:ext>
            </a:extLst>
          </p:cNvPr>
          <p:cNvSpPr txBox="1"/>
          <p:nvPr/>
        </p:nvSpPr>
        <p:spPr>
          <a:xfrm>
            <a:off x="1438275" y="2533650"/>
            <a:ext cx="6267450" cy="3785652"/>
          </a:xfrm>
          <a:prstGeom prst="rect">
            <a:avLst/>
          </a:prstGeom>
          <a:noFill/>
        </p:spPr>
        <p:txBody>
          <a:bodyPr wrap="square" rtlCol="0">
            <a:spAutoFit/>
          </a:bodyPr>
          <a:lstStyle/>
          <a:p>
            <a:pPr algn="ctr"/>
            <a:r>
              <a:rPr lang="en-US" sz="2400" b="1" u="sng" dirty="0" err="1">
                <a:solidFill>
                  <a:srgbClr val="FF0000"/>
                </a:solidFill>
                <a:latin typeface="Calibri" panose="020F0502020204030204" pitchFamily="34" charset="0"/>
                <a:cs typeface="Calibri" panose="020F0502020204030204" pitchFamily="34" charset="0"/>
              </a:rPr>
              <a:t>Lời</a:t>
            </a:r>
            <a:r>
              <a:rPr lang="en-US" sz="2400" b="1" u="sng" dirty="0">
                <a:solidFill>
                  <a:srgbClr val="FF0000"/>
                </a:solidFill>
                <a:latin typeface="Calibri" panose="020F0502020204030204" pitchFamily="34" charset="0"/>
                <a:cs typeface="Calibri" panose="020F0502020204030204" pitchFamily="34" charset="0"/>
              </a:rPr>
              <a:t> </a:t>
            </a:r>
            <a:r>
              <a:rPr lang="en-US" sz="2400" b="1" u="sng" dirty="0" err="1">
                <a:solidFill>
                  <a:srgbClr val="FF0000"/>
                </a:solidFill>
                <a:latin typeface="Calibri" panose="020F0502020204030204" pitchFamily="34" charset="0"/>
                <a:cs typeface="Calibri" panose="020F0502020204030204" pitchFamily="34" charset="0"/>
              </a:rPr>
              <a:t>giải</a:t>
            </a:r>
            <a:r>
              <a:rPr lang="en-US" sz="2400" b="1" u="sng" dirty="0">
                <a:solidFill>
                  <a:srgbClr val="FF0000"/>
                </a:solidFill>
                <a:latin typeface="Calibri" panose="020F0502020204030204" pitchFamily="34" charset="0"/>
                <a:cs typeface="Calibri" panose="020F0502020204030204" pitchFamily="34" charset="0"/>
              </a:rPr>
              <a:t>:</a:t>
            </a:r>
          </a:p>
          <a:p>
            <a:pPr algn="ctr"/>
            <a:r>
              <a:rPr lang="en-US" sz="2400" b="1" dirty="0" err="1">
                <a:solidFill>
                  <a:srgbClr val="FF0000"/>
                </a:solidFill>
                <a:latin typeface="Calibri" panose="020F0502020204030204" pitchFamily="34" charset="0"/>
                <a:cs typeface="Calibri" panose="020F0502020204030204" pitchFamily="34" charset="0"/>
              </a:rPr>
              <a:t>Diện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tích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của</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tấm</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kính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lớn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là</a:t>
            </a:r>
            <a:r>
              <a:rPr lang="en-US" sz="2400" b="1" dirty="0">
                <a:solidFill>
                  <a:srgbClr val="FF0000"/>
                </a:solidFill>
                <a:latin typeface="Calibri" panose="020F0502020204030204" pitchFamily="34" charset="0"/>
                <a:cs typeface="Calibri" panose="020F0502020204030204" pitchFamily="34" charset="0"/>
              </a:rPr>
              <a:t>:</a:t>
            </a:r>
          </a:p>
          <a:p>
            <a:pPr algn="ctr"/>
            <a:r>
              <a:rPr lang="en-US" sz="2400" b="1" dirty="0">
                <a:solidFill>
                  <a:srgbClr val="FF0000"/>
                </a:solidFill>
                <a:latin typeface="Calibri" panose="020F0502020204030204" pitchFamily="34" charset="0"/>
                <a:cs typeface="Calibri" panose="020F0502020204030204" pitchFamily="34" charset="0"/>
              </a:rPr>
              <a:t>85 x 30 = 2550 (cm</a:t>
            </a:r>
            <a:r>
              <a:rPr lang="en-US" sz="2400" b="1" baseline="30000" dirty="0">
                <a:solidFill>
                  <a:srgbClr val="FF0000"/>
                </a:solidFill>
                <a:latin typeface="Calibri" panose="020F0502020204030204" pitchFamily="34" charset="0"/>
                <a:cs typeface="Calibri" panose="020F0502020204030204" pitchFamily="34" charset="0"/>
              </a:rPr>
              <a:t>2</a:t>
            </a:r>
            <a:r>
              <a:rPr lang="en-US" sz="2400" b="1" dirty="0">
                <a:solidFill>
                  <a:srgbClr val="FF0000"/>
                </a:solidFill>
                <a:latin typeface="Calibri" panose="020F0502020204030204" pitchFamily="34" charset="0"/>
                <a:cs typeface="Calibri" panose="020F0502020204030204" pitchFamily="34" charset="0"/>
              </a:rPr>
              <a:t>)</a:t>
            </a:r>
          </a:p>
          <a:p>
            <a:pPr algn="ctr"/>
            <a:r>
              <a:rPr lang="en-US" sz="2400" b="1" dirty="0" err="1">
                <a:solidFill>
                  <a:srgbClr val="FF0000"/>
                </a:solidFill>
                <a:latin typeface="Calibri" panose="020F0502020204030204" pitchFamily="34" charset="0"/>
                <a:cs typeface="Calibri" panose="020F0502020204030204" pitchFamily="34" charset="0"/>
              </a:rPr>
              <a:t>Diện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tích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mỗi</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tấm</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kính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cắt</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đi</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là</a:t>
            </a:r>
            <a:r>
              <a:rPr lang="en-US" sz="2400" b="1" dirty="0">
                <a:solidFill>
                  <a:srgbClr val="FF0000"/>
                </a:solidFill>
                <a:latin typeface="Calibri" panose="020F0502020204030204" pitchFamily="34" charset="0"/>
                <a:cs typeface="Calibri" panose="020F0502020204030204" pitchFamily="34" charset="0"/>
              </a:rPr>
              <a:t>:</a:t>
            </a:r>
          </a:p>
          <a:p>
            <a:pPr algn="ctr"/>
            <a:r>
              <a:rPr lang="en-US" sz="2400" b="1" dirty="0">
                <a:solidFill>
                  <a:srgbClr val="FF0000"/>
                </a:solidFill>
                <a:latin typeface="Calibri" panose="020F0502020204030204" pitchFamily="34" charset="0"/>
                <a:cs typeface="Calibri" panose="020F0502020204030204" pitchFamily="34" charset="0"/>
              </a:rPr>
              <a:t>80 x 10 = 800 (cm</a:t>
            </a:r>
            <a:r>
              <a:rPr lang="en-US" sz="2400" b="1" baseline="30000" dirty="0">
                <a:solidFill>
                  <a:srgbClr val="FF0000"/>
                </a:solidFill>
                <a:latin typeface="Calibri" panose="020F0502020204030204" pitchFamily="34" charset="0"/>
                <a:cs typeface="Calibri" panose="020F0502020204030204" pitchFamily="34" charset="0"/>
              </a:rPr>
              <a:t>2</a:t>
            </a:r>
            <a:r>
              <a:rPr lang="en-US" sz="2400" b="1" dirty="0">
                <a:solidFill>
                  <a:srgbClr val="FF0000"/>
                </a:solidFill>
                <a:latin typeface="Calibri" panose="020F0502020204030204" pitchFamily="34" charset="0"/>
                <a:cs typeface="Calibri" panose="020F0502020204030204" pitchFamily="34" charset="0"/>
              </a:rPr>
              <a:t>)</a:t>
            </a:r>
          </a:p>
          <a:p>
            <a:pPr algn="ctr"/>
            <a:r>
              <a:rPr lang="en-US" sz="2400" b="1" dirty="0" err="1">
                <a:solidFill>
                  <a:srgbClr val="FF0000"/>
                </a:solidFill>
                <a:latin typeface="Calibri" panose="020F0502020204030204" pitchFamily="34" charset="0"/>
                <a:cs typeface="Calibri" panose="020F0502020204030204" pitchFamily="34" charset="0"/>
              </a:rPr>
              <a:t>Diện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tích</a:t>
            </a:r>
            <a:r>
              <a:rPr lang="en-US" sz="2400" b="1" dirty="0">
                <a:solidFill>
                  <a:srgbClr val="FF0000"/>
                </a:solidFill>
                <a:latin typeface="Calibri" panose="020F0502020204030204" pitchFamily="34" charset="0"/>
                <a:cs typeface="Calibri" panose="020F0502020204030204" pitchFamily="34" charset="0"/>
              </a:rPr>
              <a:t> 3 </a:t>
            </a:r>
            <a:r>
              <a:rPr lang="en-US" sz="2400" b="1" dirty="0" err="1">
                <a:solidFill>
                  <a:srgbClr val="FF0000"/>
                </a:solidFill>
                <a:latin typeface="Calibri" panose="020F0502020204030204" pitchFamily="34" charset="0"/>
                <a:cs typeface="Calibri" panose="020F0502020204030204" pitchFamily="34" charset="0"/>
              </a:rPr>
              <a:t>tấm</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kính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cắt</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đi</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là</a:t>
            </a:r>
            <a:r>
              <a:rPr lang="en-US" sz="2400" b="1" dirty="0">
                <a:solidFill>
                  <a:srgbClr val="FF0000"/>
                </a:solidFill>
                <a:latin typeface="Calibri" panose="020F0502020204030204" pitchFamily="34" charset="0"/>
                <a:cs typeface="Calibri" panose="020F0502020204030204" pitchFamily="34" charset="0"/>
              </a:rPr>
              <a:t>: </a:t>
            </a:r>
          </a:p>
          <a:p>
            <a:pPr algn="ctr"/>
            <a:r>
              <a:rPr lang="en-US" sz="2400" b="1" dirty="0">
                <a:solidFill>
                  <a:srgbClr val="FF0000"/>
                </a:solidFill>
                <a:latin typeface="Calibri" panose="020F0502020204030204" pitchFamily="34" charset="0"/>
                <a:cs typeface="Calibri" panose="020F0502020204030204" pitchFamily="34" charset="0"/>
              </a:rPr>
              <a:t>800 x 3 = 2400 (cm</a:t>
            </a:r>
            <a:r>
              <a:rPr lang="en-US" sz="2400" b="1" baseline="30000" dirty="0">
                <a:solidFill>
                  <a:srgbClr val="FF0000"/>
                </a:solidFill>
                <a:latin typeface="Calibri" panose="020F0502020204030204" pitchFamily="34" charset="0"/>
                <a:cs typeface="Calibri" panose="020F0502020204030204" pitchFamily="34" charset="0"/>
              </a:rPr>
              <a:t>2</a:t>
            </a:r>
            <a:r>
              <a:rPr lang="en-US" sz="2400" b="1" dirty="0">
                <a:solidFill>
                  <a:srgbClr val="FF0000"/>
                </a:solidFill>
                <a:latin typeface="Calibri" panose="020F0502020204030204" pitchFamily="34" charset="0"/>
                <a:cs typeface="Calibri" panose="020F0502020204030204" pitchFamily="34" charset="0"/>
              </a:rPr>
              <a:t>)</a:t>
            </a:r>
          </a:p>
          <a:p>
            <a:pPr algn="ctr"/>
            <a:r>
              <a:rPr lang="en-US" sz="2400" b="1" dirty="0" err="1">
                <a:solidFill>
                  <a:srgbClr val="FF0000"/>
                </a:solidFill>
                <a:latin typeface="Calibri" panose="020F0502020204030204" pitchFamily="34" charset="0"/>
                <a:cs typeface="Calibri" panose="020F0502020204030204" pitchFamily="34" charset="0"/>
              </a:rPr>
              <a:t>Diện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tích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phần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tấm</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kính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còn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lại</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là</a:t>
            </a:r>
            <a:r>
              <a:rPr lang="en-US" sz="2400" b="1" dirty="0">
                <a:solidFill>
                  <a:srgbClr val="FF0000"/>
                </a:solidFill>
                <a:latin typeface="Calibri" panose="020F0502020204030204" pitchFamily="34" charset="0"/>
                <a:cs typeface="Calibri" panose="020F0502020204030204" pitchFamily="34" charset="0"/>
              </a:rPr>
              <a:t>:</a:t>
            </a:r>
          </a:p>
          <a:p>
            <a:pPr algn="ctr"/>
            <a:r>
              <a:rPr lang="en-US" sz="2400" b="1" dirty="0">
                <a:solidFill>
                  <a:srgbClr val="FF0000"/>
                </a:solidFill>
                <a:latin typeface="Calibri" panose="020F0502020204030204" pitchFamily="34" charset="0"/>
                <a:cs typeface="Calibri" panose="020F0502020204030204" pitchFamily="34" charset="0"/>
              </a:rPr>
              <a:t>2550 – 2400 = 150 (cm</a:t>
            </a:r>
            <a:r>
              <a:rPr lang="en-US" sz="2400" b="1" baseline="30000" dirty="0">
                <a:solidFill>
                  <a:srgbClr val="FF0000"/>
                </a:solidFill>
                <a:latin typeface="Calibri" panose="020F0502020204030204" pitchFamily="34" charset="0"/>
                <a:cs typeface="Calibri" panose="020F0502020204030204" pitchFamily="34" charset="0"/>
              </a:rPr>
              <a:t>2</a:t>
            </a:r>
            <a:r>
              <a:rPr lang="en-US" sz="2400" b="1" dirty="0">
                <a:solidFill>
                  <a:srgbClr val="FF0000"/>
                </a:solidFill>
                <a:latin typeface="Calibri" panose="020F0502020204030204" pitchFamily="34" charset="0"/>
                <a:cs typeface="Calibri" panose="020F0502020204030204" pitchFamily="34" charset="0"/>
              </a:rPr>
              <a:t>)</a:t>
            </a:r>
          </a:p>
          <a:p>
            <a:pPr algn="r"/>
            <a:r>
              <a:rPr lang="en-US" sz="2400" b="1" dirty="0" err="1">
                <a:solidFill>
                  <a:srgbClr val="FF0000"/>
                </a:solidFill>
                <a:latin typeface="Calibri" panose="020F0502020204030204" pitchFamily="34" charset="0"/>
                <a:cs typeface="Calibri" panose="020F0502020204030204" pitchFamily="34" charset="0"/>
              </a:rPr>
              <a:t>Đáp</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số</a:t>
            </a:r>
            <a:r>
              <a:rPr lang="en-US" sz="2400" b="1" dirty="0">
                <a:solidFill>
                  <a:srgbClr val="FF0000"/>
                </a:solidFill>
                <a:latin typeface="Calibri" panose="020F0502020204030204" pitchFamily="34" charset="0"/>
                <a:cs typeface="Calibri" panose="020F0502020204030204" pitchFamily="34" charset="0"/>
              </a:rPr>
              <a:t>: 150 cm</a:t>
            </a:r>
            <a:r>
              <a:rPr lang="en-US" sz="2400" b="1" baseline="30000" dirty="0">
                <a:solidFill>
                  <a:srgbClr val="FF0000"/>
                </a:solidFill>
                <a:latin typeface="Calibri" panose="020F0502020204030204" pitchFamily="34" charset="0"/>
                <a:cs typeface="Calibri" panose="020F0502020204030204" pitchFamily="34" charset="0"/>
              </a:rPr>
              <a:t>2</a:t>
            </a:r>
            <a:endParaRPr lang="en-US" sz="24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873887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barn(inVertical)">
                                      <p:cBhvr>
                                        <p:cTn id="22" dur="500"/>
                                        <p:tgtEl>
                                          <p:spTgt spid="1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xEl>
                                              <p:pRg st="1" end="1"/>
                                            </p:txEl>
                                          </p:spTgt>
                                        </p:tgtEl>
                                        <p:attrNameLst>
                                          <p:attrName>style.visibility</p:attrName>
                                        </p:attrNameLst>
                                      </p:cBhvr>
                                      <p:to>
                                        <p:strVal val="visible"/>
                                      </p:to>
                                    </p:set>
                                    <p:animEffect transition="in" filter="barn(inVertical)">
                                      <p:cBhvr>
                                        <p:cTn id="27" dur="500"/>
                                        <p:tgtEl>
                                          <p:spTgt spid="11">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xEl>
                                              <p:pRg st="2" end="2"/>
                                            </p:txEl>
                                          </p:spTgt>
                                        </p:tgtEl>
                                        <p:attrNameLst>
                                          <p:attrName>style.visibility</p:attrName>
                                        </p:attrNameLst>
                                      </p:cBhvr>
                                      <p:to>
                                        <p:strVal val="visible"/>
                                      </p:to>
                                    </p:set>
                                    <p:animEffect transition="in" filter="barn(inVertical)">
                                      <p:cBhvr>
                                        <p:cTn id="32" dur="500"/>
                                        <p:tgtEl>
                                          <p:spTgt spid="11">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1">
                                            <p:txEl>
                                              <p:pRg st="3" end="3"/>
                                            </p:txEl>
                                          </p:spTgt>
                                        </p:tgtEl>
                                        <p:attrNameLst>
                                          <p:attrName>style.visibility</p:attrName>
                                        </p:attrNameLst>
                                      </p:cBhvr>
                                      <p:to>
                                        <p:strVal val="visible"/>
                                      </p:to>
                                    </p:set>
                                    <p:animEffect transition="in" filter="barn(inVertical)">
                                      <p:cBhvr>
                                        <p:cTn id="37" dur="500"/>
                                        <p:tgtEl>
                                          <p:spTgt spid="11">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1">
                                            <p:txEl>
                                              <p:pRg st="4" end="4"/>
                                            </p:txEl>
                                          </p:spTgt>
                                        </p:tgtEl>
                                        <p:attrNameLst>
                                          <p:attrName>style.visibility</p:attrName>
                                        </p:attrNameLst>
                                      </p:cBhvr>
                                      <p:to>
                                        <p:strVal val="visible"/>
                                      </p:to>
                                    </p:set>
                                    <p:animEffect transition="in" filter="barn(inVertical)">
                                      <p:cBhvr>
                                        <p:cTn id="42" dur="500"/>
                                        <p:tgtEl>
                                          <p:spTgt spid="11">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1">
                                            <p:txEl>
                                              <p:pRg st="5" end="5"/>
                                            </p:txEl>
                                          </p:spTgt>
                                        </p:tgtEl>
                                        <p:attrNameLst>
                                          <p:attrName>style.visibility</p:attrName>
                                        </p:attrNameLst>
                                      </p:cBhvr>
                                      <p:to>
                                        <p:strVal val="visible"/>
                                      </p:to>
                                    </p:set>
                                    <p:animEffect transition="in" filter="barn(inVertical)">
                                      <p:cBhvr>
                                        <p:cTn id="47" dur="500"/>
                                        <p:tgtEl>
                                          <p:spTgt spid="11">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1">
                                            <p:txEl>
                                              <p:pRg st="6" end="6"/>
                                            </p:txEl>
                                          </p:spTgt>
                                        </p:tgtEl>
                                        <p:attrNameLst>
                                          <p:attrName>style.visibility</p:attrName>
                                        </p:attrNameLst>
                                      </p:cBhvr>
                                      <p:to>
                                        <p:strVal val="visible"/>
                                      </p:to>
                                    </p:set>
                                    <p:animEffect transition="in" filter="barn(inVertical)">
                                      <p:cBhvr>
                                        <p:cTn id="52" dur="500"/>
                                        <p:tgtEl>
                                          <p:spTgt spid="11">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1">
                                            <p:txEl>
                                              <p:pRg st="7" end="7"/>
                                            </p:txEl>
                                          </p:spTgt>
                                        </p:tgtEl>
                                        <p:attrNameLst>
                                          <p:attrName>style.visibility</p:attrName>
                                        </p:attrNameLst>
                                      </p:cBhvr>
                                      <p:to>
                                        <p:strVal val="visible"/>
                                      </p:to>
                                    </p:set>
                                    <p:animEffect transition="in" filter="barn(inVertical)">
                                      <p:cBhvr>
                                        <p:cTn id="57" dur="500"/>
                                        <p:tgtEl>
                                          <p:spTgt spid="11">
                                            <p:txEl>
                                              <p:pRg st="7" end="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1">
                                            <p:txEl>
                                              <p:pRg st="8" end="8"/>
                                            </p:txEl>
                                          </p:spTgt>
                                        </p:tgtEl>
                                        <p:attrNameLst>
                                          <p:attrName>style.visibility</p:attrName>
                                        </p:attrNameLst>
                                      </p:cBhvr>
                                      <p:to>
                                        <p:strVal val="visible"/>
                                      </p:to>
                                    </p:set>
                                    <p:animEffect transition="in" filter="barn(inVertical)">
                                      <p:cBhvr>
                                        <p:cTn id="62" dur="500"/>
                                        <p:tgtEl>
                                          <p:spTgt spid="11">
                                            <p:txEl>
                                              <p:pRg st="8" end="8"/>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1">
                                            <p:txEl>
                                              <p:pRg st="9" end="9"/>
                                            </p:txEl>
                                          </p:spTgt>
                                        </p:tgtEl>
                                        <p:attrNameLst>
                                          <p:attrName>style.visibility</p:attrName>
                                        </p:attrNameLst>
                                      </p:cBhvr>
                                      <p:to>
                                        <p:strVal val="visible"/>
                                      </p:to>
                                    </p:set>
                                    <p:animEffect transition="in" filter="barn(inVertical)">
                                      <p:cBhvr>
                                        <p:cTn id="67" dur="500"/>
                                        <p:tgtEl>
                                          <p:spTgt spid="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332504" y="663277"/>
            <a:ext cx="5364945" cy="1572904"/>
          </a:xfrm>
          <a:prstGeom prst="rect">
            <a:avLst/>
          </a:prstGeom>
        </p:spPr>
      </p:pic>
      <p:sp>
        <p:nvSpPr>
          <p:cNvPr id="5" name="TextBox 4"/>
          <p:cNvSpPr txBox="1"/>
          <p:nvPr/>
        </p:nvSpPr>
        <p:spPr>
          <a:xfrm>
            <a:off x="2824223" y="2801074"/>
            <a:ext cx="7138484" cy="1938992"/>
          </a:xfrm>
          <a:prstGeom prst="rect">
            <a:avLst/>
          </a:prstGeom>
          <a:noFill/>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Ôn</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lại</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lang="en-US" sz="4000" dirty="0" err="1">
                <a:solidFill>
                  <a:prstClr val="black"/>
                </a:solidFill>
                <a:latin typeface="Cambria" panose="02040503050406030204" pitchFamily="18" charset="0"/>
                <a:ea typeface="Cambria" panose="02040503050406030204" pitchFamily="18" charset="0"/>
              </a:rPr>
              <a:t>cách</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tính</a:t>
            </a:r>
            <a:r>
              <a:rPr lang="en-US" sz="4000" dirty="0">
                <a:solidFill>
                  <a:prstClr val="black"/>
                </a:solidFill>
                <a:latin typeface="Cambria" panose="02040503050406030204" pitchFamily="18" charset="0"/>
                <a:ea typeface="Cambria" panose="02040503050406030204" pitchFamily="18" charset="0"/>
              </a:rPr>
              <a:t> chu vi, </a:t>
            </a:r>
            <a:r>
              <a:rPr lang="en-US" sz="4000" dirty="0" err="1">
                <a:solidFill>
                  <a:prstClr val="black"/>
                </a:solidFill>
                <a:latin typeface="Cambria" panose="02040503050406030204" pitchFamily="18" charset="0"/>
                <a:ea typeface="Cambria" panose="02040503050406030204" pitchFamily="18" charset="0"/>
              </a:rPr>
              <a:t>diện</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tích</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các</a:t>
            </a:r>
            <a:r>
              <a:rPr lang="en-US" sz="4000" dirty="0">
                <a:solidFill>
                  <a:prstClr val="black"/>
                </a:solidFill>
                <a:latin typeface="Cambria" panose="02040503050406030204" pitchFamily="18" charset="0"/>
                <a:ea typeface="Cambria" panose="02040503050406030204" pitchFamily="18" charset="0"/>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hình</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khối</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đã</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học</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Chuẩn</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bị</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sau</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spTree>
    <p:extLst>
      <p:ext uri="{BB962C8B-B14F-4D97-AF65-F5344CB8AC3E}">
        <p14:creationId xmlns:p14="http://schemas.microsoft.com/office/powerpoint/2010/main" val="15329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8D4A82-5064-47BC-AE3B-2BFBD8744BB6}"/>
              </a:ext>
            </a:extLst>
          </p:cNvPr>
          <p:cNvPicPr>
            <a:picLocks noChangeAspect="1"/>
          </p:cNvPicPr>
          <p:nvPr/>
        </p:nvPicPr>
        <p:blipFill>
          <a:blip r:embed="rId2"/>
          <a:stretch>
            <a:fillRect/>
          </a:stretch>
        </p:blipFill>
        <p:spPr>
          <a:xfrm>
            <a:off x="1892102" y="1971041"/>
            <a:ext cx="8909400" cy="3394056"/>
          </a:xfrm>
          <a:prstGeom prst="rect">
            <a:avLst/>
          </a:prstGeom>
        </p:spPr>
      </p:pic>
    </p:spTree>
    <p:extLst>
      <p:ext uri="{BB962C8B-B14F-4D97-AF65-F5344CB8AC3E}">
        <p14:creationId xmlns:p14="http://schemas.microsoft.com/office/powerpoint/2010/main" val="8211511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직사각형 26">
            <a:extLst>
              <a:ext uri="{FF2B5EF4-FFF2-40B4-BE49-F238E27FC236}">
                <a16:creationId xmlns:a16="http://schemas.microsoft.com/office/drawing/2014/main" id="{FF30297B-207A-4CFF-8CCD-C73EADE94C87}"/>
              </a:ext>
            </a:extLst>
          </p:cNvPr>
          <p:cNvSpPr/>
          <p:nvPr/>
        </p:nvSpPr>
        <p:spPr>
          <a:xfrm>
            <a:off x="1360802" y="1752404"/>
            <a:ext cx="9812023" cy="3694345"/>
          </a:xfrm>
          <a:prstGeom prst="rect">
            <a:avLst/>
          </a:prstGeom>
        </p:spPr>
        <p:txBody>
          <a:bodyPr wrap="square">
            <a:spAutoFit/>
          </a:bodyPr>
          <a:lstStyle/>
          <a:p>
            <a:pPr lvl="0" indent="228600" algn="just">
              <a:lnSpc>
                <a:spcPct val="150000"/>
              </a:lnSpc>
            </a:pPr>
            <a:r>
              <a:rPr lang="vi-VN" altLang="ko-KR" sz="3200" b="1" dirty="0">
                <a:solidFill>
                  <a:srgbClr val="F43A85"/>
                </a:solidFill>
                <a:latin typeface="Cambria" panose="02040503050406030204" pitchFamily="18" charset="0"/>
                <a:ea typeface="Cambria" panose="02040503050406030204" pitchFamily="18" charset="0"/>
              </a:rPr>
              <a:t>- Tính được diện tích hình chữ nhật và diện tích hình vuông theo quy tắc đã nêu trong SGK.</a:t>
            </a:r>
          </a:p>
          <a:p>
            <a:pPr lvl="0" indent="228600" algn="just">
              <a:lnSpc>
                <a:spcPct val="150000"/>
              </a:lnSpc>
            </a:pPr>
            <a:r>
              <a:rPr lang="vi-VN" altLang="ko-KR" sz="3200" b="1" dirty="0">
                <a:solidFill>
                  <a:srgbClr val="F43A85"/>
                </a:solidFill>
                <a:latin typeface="Cambria" panose="02040503050406030204" pitchFamily="18" charset="0"/>
                <a:ea typeface="Cambria" panose="02040503050406030204" pitchFamily="18" charset="0"/>
              </a:rPr>
              <a:t> - Vận dụng giải các bài toán thực tế liên quan đến diện tích hình chữ nhật và diện tích hình vuông và bài toán giải bằng hai bước tính.</a:t>
            </a:r>
          </a:p>
        </p:txBody>
      </p:sp>
      <p:pic>
        <p:nvPicPr>
          <p:cNvPr id="2" name="Picture 1"/>
          <p:cNvPicPr>
            <a:picLocks noChangeAspect="1"/>
          </p:cNvPicPr>
          <p:nvPr/>
        </p:nvPicPr>
        <p:blipFill>
          <a:blip r:embed="rId2"/>
          <a:stretch>
            <a:fillRect/>
          </a:stretch>
        </p:blipFill>
        <p:spPr>
          <a:xfrm>
            <a:off x="2826885" y="675486"/>
            <a:ext cx="6803726" cy="1048603"/>
          </a:xfrm>
          <a:prstGeom prst="rect">
            <a:avLst/>
          </a:prstGeom>
        </p:spPr>
      </p:pic>
    </p:spTree>
    <p:extLst>
      <p:ext uri="{BB962C8B-B14F-4D97-AF65-F5344CB8AC3E}">
        <p14:creationId xmlns:p14="http://schemas.microsoft.com/office/powerpoint/2010/main" val="6239946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barn(inVertical)">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563371"/>
            <a:ext cx="12479594" cy="3712786"/>
          </a:xfrm>
          <a:prstGeom prst="rect">
            <a:avLst/>
          </a:prstGeom>
        </p:spPr>
      </p:pic>
    </p:spTree>
    <p:extLst>
      <p:ext uri="{BB962C8B-B14F-4D97-AF65-F5344CB8AC3E}">
        <p14:creationId xmlns:p14="http://schemas.microsoft.com/office/powerpoint/2010/main" val="18021550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id="{C28E9C3B-C877-6FAD-D813-FB21086A471F}"/>
              </a:ext>
            </a:extLst>
          </p:cNvPr>
          <p:cNvSpPr txBox="1"/>
          <p:nvPr/>
        </p:nvSpPr>
        <p:spPr>
          <a:xfrm rot="20684009">
            <a:off x="802105" y="1580195"/>
            <a:ext cx="4090737" cy="2390141"/>
          </a:xfrm>
          <a:prstGeom prst="rect">
            <a:avLst/>
          </a:prstGeom>
          <a:noFill/>
        </p:spPr>
        <p:txBody>
          <a:bodyPr wrap="square" rtlCol="0">
            <a:spAutoFit/>
          </a:bodyPr>
          <a:lstStyle/>
          <a:p>
            <a:pPr algn="ctr" defTabSz="1219170">
              <a:buClr>
                <a:srgbClr val="000000"/>
              </a:buClr>
            </a:pPr>
            <a:r>
              <a:rPr lang="en-US" sz="7466" b="1" kern="0" dirty="0">
                <a:ln w="6600">
                  <a:solidFill>
                    <a:srgbClr val="964618"/>
                  </a:solidFill>
                  <a:prstDash val="solid"/>
                </a:ln>
                <a:solidFill>
                  <a:srgbClr val="FFFFFF"/>
                </a:solidFill>
                <a:effectLst>
                  <a:outerShdw dist="38100" dir="2700000" algn="tl" rotWithShape="0">
                    <a:srgbClr val="964618"/>
                  </a:outerShdw>
                </a:effectLst>
                <a:latin typeface="SVN-Poky's"/>
                <a:cs typeface="Arial"/>
                <a:sym typeface="Arial"/>
              </a:rPr>
              <a:t>KHỞI </a:t>
            </a:r>
          </a:p>
          <a:p>
            <a:pPr algn="ctr" defTabSz="1219170">
              <a:buClr>
                <a:srgbClr val="000000"/>
              </a:buClr>
            </a:pPr>
            <a:r>
              <a:rPr lang="en-US" sz="7466" b="1" kern="0" dirty="0">
                <a:ln w="6600">
                  <a:solidFill>
                    <a:srgbClr val="964618"/>
                  </a:solidFill>
                  <a:prstDash val="solid"/>
                </a:ln>
                <a:solidFill>
                  <a:srgbClr val="FFFFFF"/>
                </a:solidFill>
                <a:effectLst>
                  <a:outerShdw dist="38100" dir="2700000" algn="tl" rotWithShape="0">
                    <a:srgbClr val="964618"/>
                  </a:outerShdw>
                </a:effectLst>
                <a:latin typeface="SVN-Poky's"/>
                <a:cs typeface="Arial"/>
                <a:sym typeface="Arial"/>
              </a:rPr>
              <a:t>ĐỘNG</a:t>
            </a:r>
          </a:p>
        </p:txBody>
      </p:sp>
      <p:grpSp>
        <p:nvGrpSpPr>
          <p:cNvPr id="3" name="Nhóm 2">
            <a:extLst>
              <a:ext uri="{FF2B5EF4-FFF2-40B4-BE49-F238E27FC236}">
                <a16:creationId xmlns:a16="http://schemas.microsoft.com/office/drawing/2014/main" id="{2A069AC0-617C-BEFA-016A-6E49235CD1A7}"/>
              </a:ext>
            </a:extLst>
          </p:cNvPr>
          <p:cNvGrpSpPr/>
          <p:nvPr/>
        </p:nvGrpSpPr>
        <p:grpSpPr>
          <a:xfrm>
            <a:off x="5139424" y="323467"/>
            <a:ext cx="6939961" cy="5989220"/>
            <a:chOff x="685801" y="400050"/>
            <a:chExt cx="8099275" cy="4510470"/>
          </a:xfrm>
        </p:grpSpPr>
        <p:sp>
          <p:nvSpPr>
            <p:cNvPr id="4" name="Hình chữ nhật: Góc Tròn 1">
              <a:extLst>
                <a:ext uri="{FF2B5EF4-FFF2-40B4-BE49-F238E27FC236}">
                  <a16:creationId xmlns:a16="http://schemas.microsoft.com/office/drawing/2014/main" id="{2420C19A-2623-C5E4-4878-EB59DE5892AA}"/>
                </a:ext>
              </a:extLst>
            </p:cNvPr>
            <p:cNvSpPr/>
            <p:nvPr/>
          </p:nvSpPr>
          <p:spPr>
            <a:xfrm>
              <a:off x="685801" y="400050"/>
              <a:ext cx="7928810" cy="4343400"/>
            </a:xfrm>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5" name="Hình chữ nhật: Góc Tròn 1">
              <a:extLst>
                <a:ext uri="{FF2B5EF4-FFF2-40B4-BE49-F238E27FC236}">
                  <a16:creationId xmlns:a16="http://schemas.microsoft.com/office/drawing/2014/main" id="{1E6B7D33-9A4B-2250-4640-728E7D13EA7D}"/>
                </a:ext>
              </a:extLst>
            </p:cNvPr>
            <p:cNvSpPr/>
            <p:nvPr/>
          </p:nvSpPr>
          <p:spPr>
            <a:xfrm>
              <a:off x="1013508" y="567120"/>
              <a:ext cx="7771568" cy="4343400"/>
            </a:xfrm>
            <a:custGeom>
              <a:avLst/>
              <a:gdLst>
                <a:gd name="connsiteX0" fmla="*/ 483512 w 7771568"/>
                <a:gd name="connsiteY0" fmla="*/ 1838840 h 4343400"/>
                <a:gd name="connsiteX1" fmla="*/ 634868 w 7771568"/>
                <a:gd name="connsiteY1" fmla="*/ 0 h 4343400"/>
                <a:gd name="connsiteX2" fmla="*/ 7018770 w 7771568"/>
                <a:gd name="connsiteY2" fmla="*/ 0 h 4343400"/>
                <a:gd name="connsiteX3" fmla="*/ 7771568 w 7771568"/>
                <a:gd name="connsiteY3" fmla="*/ 984598 h 4343400"/>
                <a:gd name="connsiteX4" fmla="*/ 7771568 w 7771568"/>
                <a:gd name="connsiteY4" fmla="*/ 3671623 h 4343400"/>
                <a:gd name="connsiteX5" fmla="*/ 7113113 w 7771568"/>
                <a:gd name="connsiteY5" fmla="*/ 4343400 h 4343400"/>
                <a:gd name="connsiteX6" fmla="*/ 658454 w 7771568"/>
                <a:gd name="connsiteY6" fmla="*/ 4343400 h 4343400"/>
                <a:gd name="connsiteX7" fmla="*/ 0 w 7771568"/>
                <a:gd name="connsiteY7" fmla="*/ 3671623 h 4343400"/>
                <a:gd name="connsiteX8" fmla="*/ 483512 w 7771568"/>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1568" h="4343400" extrusionOk="0">
                  <a:moveTo>
                    <a:pt x="483512" y="1838840"/>
                  </a:moveTo>
                  <a:cubicBezTo>
                    <a:pt x="467212" y="1496425"/>
                    <a:pt x="253490" y="-7319"/>
                    <a:pt x="634868" y="0"/>
                  </a:cubicBezTo>
                  <a:cubicBezTo>
                    <a:pt x="3197159" y="-60713"/>
                    <a:pt x="5016200" y="61072"/>
                    <a:pt x="7018770" y="0"/>
                  </a:cubicBezTo>
                  <a:cubicBezTo>
                    <a:pt x="7365461" y="5670"/>
                    <a:pt x="7767658" y="618210"/>
                    <a:pt x="7771568" y="984598"/>
                  </a:cubicBezTo>
                  <a:cubicBezTo>
                    <a:pt x="7796020" y="1987959"/>
                    <a:pt x="7839231" y="2918477"/>
                    <a:pt x="7771568" y="3671623"/>
                  </a:cubicBezTo>
                  <a:cubicBezTo>
                    <a:pt x="7785408" y="4029481"/>
                    <a:pt x="7516160" y="4345999"/>
                    <a:pt x="7113113" y="4343400"/>
                  </a:cubicBezTo>
                  <a:cubicBezTo>
                    <a:pt x="5395642" y="4269629"/>
                    <a:pt x="2748338" y="4187517"/>
                    <a:pt x="658454" y="4343400"/>
                  </a:cubicBezTo>
                  <a:cubicBezTo>
                    <a:pt x="300241" y="4344189"/>
                    <a:pt x="-5697" y="4040035"/>
                    <a:pt x="0" y="3671623"/>
                  </a:cubicBezTo>
                  <a:cubicBezTo>
                    <a:pt x="-68071" y="2796261"/>
                    <a:pt x="507960" y="2701373"/>
                    <a:pt x="483512" y="1838840"/>
                  </a:cubicBezTo>
                  <a:close/>
                </a:path>
              </a:pathLst>
            </a:custGeom>
            <a:noFill/>
            <a:ln w="38100">
              <a:solidFill>
                <a:schemeClr val="accent2"/>
              </a:solidFill>
              <a:extLst>
                <a:ext uri="{C807C97D-BFC1-408E-A445-0C87EB9F89A2}">
                  <ask:lineSketchStyleProps xmlns:ask="http://schemas.microsoft.com/office/drawing/2018/sketchyshapes" xmlns="" sd="981765707">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sp>
        <p:nvSpPr>
          <p:cNvPr id="8" name="Hộp Văn bản 7">
            <a:extLst>
              <a:ext uri="{FF2B5EF4-FFF2-40B4-BE49-F238E27FC236}">
                <a16:creationId xmlns:a16="http://schemas.microsoft.com/office/drawing/2014/main" id="{9F3B6B00-A0BD-3F22-9534-87A57FEA2490}"/>
              </a:ext>
            </a:extLst>
          </p:cNvPr>
          <p:cNvSpPr txBox="1"/>
          <p:nvPr/>
        </p:nvSpPr>
        <p:spPr>
          <a:xfrm>
            <a:off x="7644464" y="815253"/>
            <a:ext cx="4557849" cy="2636556"/>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defTabSz="1219170">
              <a:buClr>
                <a:srgbClr val="000000"/>
              </a:buClr>
            </a:pPr>
            <a:r>
              <a:rPr lang="en-US" sz="16533" b="1" kern="0" dirty="0">
                <a:ln w="76200">
                  <a:solidFill>
                    <a:srgbClr val="964618"/>
                  </a:solidFill>
                  <a:prstDash val="solid"/>
                </a:ln>
                <a:solidFill>
                  <a:srgbClr val="964618">
                    <a:lumMod val="40000"/>
                    <a:lumOff val="60000"/>
                  </a:srgbClr>
                </a:solidFill>
                <a:effectLst>
                  <a:glow rad="63500">
                    <a:srgbClr val="FFC200">
                      <a:satMod val="175000"/>
                      <a:alpha val="40000"/>
                    </a:srgbClr>
                  </a:glow>
                </a:effectLst>
                <a:latin typeface="SVN-Poky's"/>
                <a:cs typeface="Arial"/>
                <a:sym typeface="Arial"/>
              </a:rPr>
              <a:t>ĐỐ</a:t>
            </a:r>
          </a:p>
        </p:txBody>
      </p:sp>
      <p:sp>
        <p:nvSpPr>
          <p:cNvPr id="9" name="Hộp Văn bản 8">
            <a:extLst>
              <a:ext uri="{FF2B5EF4-FFF2-40B4-BE49-F238E27FC236}">
                <a16:creationId xmlns:a16="http://schemas.microsoft.com/office/drawing/2014/main" id="{613990C7-199C-1907-27D8-B5F61330321C}"/>
              </a:ext>
            </a:extLst>
          </p:cNvPr>
          <p:cNvSpPr txBox="1"/>
          <p:nvPr/>
        </p:nvSpPr>
        <p:spPr>
          <a:xfrm>
            <a:off x="6470878" y="3333738"/>
            <a:ext cx="4557849" cy="2636556"/>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defTabSz="1219170">
              <a:buClr>
                <a:srgbClr val="000000"/>
              </a:buClr>
            </a:pPr>
            <a:r>
              <a:rPr lang="en-US" sz="16533" b="1" kern="0" dirty="0">
                <a:ln w="76200">
                  <a:solidFill>
                    <a:srgbClr val="964618"/>
                  </a:solidFill>
                  <a:prstDash val="solid"/>
                </a:ln>
                <a:solidFill>
                  <a:srgbClr val="964618">
                    <a:lumMod val="40000"/>
                    <a:lumOff val="60000"/>
                  </a:srgbClr>
                </a:solidFill>
                <a:effectLst>
                  <a:glow rad="63500">
                    <a:srgbClr val="FFC200">
                      <a:satMod val="175000"/>
                      <a:alpha val="40000"/>
                    </a:srgbClr>
                  </a:glow>
                </a:effectLst>
                <a:latin typeface="SVN-Poky's"/>
                <a:cs typeface="Arial"/>
                <a:sym typeface="Arial"/>
              </a:rPr>
              <a:t>BẠN</a:t>
            </a:r>
          </a:p>
        </p:txBody>
      </p:sp>
      <p:pic>
        <p:nvPicPr>
          <p:cNvPr id="11" name="Hình ảnh 10" descr="Ảnh có chứa đồ chơi, búp bê, đồ họa véc-tơ&#10;&#10;Mô tả được tạo tự động">
            <a:extLst>
              <a:ext uri="{FF2B5EF4-FFF2-40B4-BE49-F238E27FC236}">
                <a16:creationId xmlns:a16="http://schemas.microsoft.com/office/drawing/2014/main" id="{C0724286-B94F-0915-E77E-393A8D5A6E0B}"/>
              </a:ext>
            </a:extLst>
          </p:cNvPr>
          <p:cNvPicPr>
            <a:picLocks noChangeAspect="1"/>
          </p:cNvPicPr>
          <p:nvPr/>
        </p:nvPicPr>
        <p:blipFill>
          <a:blip r:embed="rId2"/>
          <a:stretch>
            <a:fillRect/>
          </a:stretch>
        </p:blipFill>
        <p:spPr>
          <a:xfrm>
            <a:off x="5566285" y="1019486"/>
            <a:ext cx="3073443" cy="2731305"/>
          </a:xfrm>
          <a:prstGeom prst="rect">
            <a:avLst/>
          </a:prstGeom>
        </p:spPr>
      </p:pic>
    </p:spTree>
    <p:extLst>
      <p:ext uri="{BB962C8B-B14F-4D97-AF65-F5344CB8AC3E}">
        <p14:creationId xmlns:p14="http://schemas.microsoft.com/office/powerpoint/2010/main" val="4093205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53" presetClass="entr" presetSubtype="16"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p:cTn id="10" dur="500" fill="hold"/>
                                        <p:tgtEl>
                                          <p:spTgt spid="11"/>
                                        </p:tgtEl>
                                        <p:attrNameLst>
                                          <p:attrName>ppt_w</p:attrName>
                                        </p:attrNameLst>
                                      </p:cBhvr>
                                      <p:tavLst>
                                        <p:tav tm="0">
                                          <p:val>
                                            <p:fltVal val="0"/>
                                          </p:val>
                                        </p:tav>
                                        <p:tav tm="100000">
                                          <p:val>
                                            <p:strVal val="#ppt_w"/>
                                          </p:val>
                                        </p:tav>
                                      </p:tavLst>
                                    </p:anim>
                                    <p:anim calcmode="lin" valueType="num">
                                      <p:cBhvr>
                                        <p:cTn id="11" dur="500" fill="hold"/>
                                        <p:tgtEl>
                                          <p:spTgt spid="11"/>
                                        </p:tgtEl>
                                        <p:attrNameLst>
                                          <p:attrName>ppt_h</p:attrName>
                                        </p:attrNameLst>
                                      </p:cBhvr>
                                      <p:tavLst>
                                        <p:tav tm="0">
                                          <p:val>
                                            <p:fltVal val="0"/>
                                          </p:val>
                                        </p:tav>
                                        <p:tav tm="100000">
                                          <p:val>
                                            <p:strVal val="#ppt_h"/>
                                          </p:val>
                                        </p:tav>
                                      </p:tavLst>
                                    </p:anim>
                                    <p:animEffect transition="in" filter="fade">
                                      <p:cBhvr>
                                        <p:cTn id="12" dur="500"/>
                                        <p:tgtEl>
                                          <p:spTgt spid="11"/>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Nhóm 8">
            <a:extLst>
              <a:ext uri="{FF2B5EF4-FFF2-40B4-BE49-F238E27FC236}">
                <a16:creationId xmlns:a16="http://schemas.microsoft.com/office/drawing/2014/main" id="{92D60373-24D0-5E2F-DA3B-AE12456FA0D9}"/>
              </a:ext>
            </a:extLst>
          </p:cNvPr>
          <p:cNvGrpSpPr/>
          <p:nvPr/>
        </p:nvGrpSpPr>
        <p:grpSpPr>
          <a:xfrm flipH="1">
            <a:off x="769182" y="462798"/>
            <a:ext cx="11074399" cy="5932404"/>
            <a:chOff x="685801" y="400050"/>
            <a:chExt cx="8033083" cy="4449303"/>
          </a:xfrm>
        </p:grpSpPr>
        <p:sp>
          <p:nvSpPr>
            <p:cNvPr id="10" name="Hình chữ nhật: Góc Tròn 1">
              <a:extLst>
                <a:ext uri="{FF2B5EF4-FFF2-40B4-BE49-F238E27FC236}">
                  <a16:creationId xmlns:a16="http://schemas.microsoft.com/office/drawing/2014/main" id="{88A29E22-2642-0864-46D1-67517F64B4C9}"/>
                </a:ext>
              </a:extLst>
            </p:cNvPr>
            <p:cNvSpPr/>
            <p:nvPr/>
          </p:nvSpPr>
          <p:spPr>
            <a:xfrm>
              <a:off x="685801" y="400050"/>
              <a:ext cx="7928810" cy="4343400"/>
            </a:xfrm>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11" name="Hình chữ nhật: Góc Tròn 1">
              <a:extLst>
                <a:ext uri="{FF2B5EF4-FFF2-40B4-BE49-F238E27FC236}">
                  <a16:creationId xmlns:a16="http://schemas.microsoft.com/office/drawing/2014/main" id="{3F3CA053-860E-903B-F5AA-586ED6399B8F}"/>
                </a:ext>
              </a:extLst>
            </p:cNvPr>
            <p:cNvSpPr/>
            <p:nvPr/>
          </p:nvSpPr>
          <p:spPr>
            <a:xfrm>
              <a:off x="790074" y="505953"/>
              <a:ext cx="7928810" cy="4343400"/>
            </a:xfrm>
            <a:custGeom>
              <a:avLst/>
              <a:gdLst>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extrusionOk="0">
                  <a:moveTo>
                    <a:pt x="493295" y="1838840"/>
                  </a:moveTo>
                  <a:cubicBezTo>
                    <a:pt x="480229" y="1490752"/>
                    <a:pt x="242953" y="-13936"/>
                    <a:pt x="647714" y="0"/>
                  </a:cubicBezTo>
                  <a:cubicBezTo>
                    <a:pt x="3750692" y="-60713"/>
                    <a:pt x="4868337" y="61072"/>
                    <a:pt x="7160781" y="0"/>
                  </a:cubicBezTo>
                  <a:cubicBezTo>
                    <a:pt x="7514830" y="5670"/>
                    <a:pt x="7924900" y="618210"/>
                    <a:pt x="7928810" y="984598"/>
                  </a:cubicBezTo>
                  <a:cubicBezTo>
                    <a:pt x="7953262" y="1987959"/>
                    <a:pt x="7996473" y="2918477"/>
                    <a:pt x="7928810" y="3671623"/>
                  </a:cubicBezTo>
                  <a:cubicBezTo>
                    <a:pt x="7962136" y="4010960"/>
                    <a:pt x="7700590" y="4348187"/>
                    <a:pt x="7257033" y="4343400"/>
                  </a:cubicBezTo>
                  <a:cubicBezTo>
                    <a:pt x="5064265" y="4269629"/>
                    <a:pt x="2934583" y="4187517"/>
                    <a:pt x="671777" y="4343400"/>
                  </a:cubicBezTo>
                  <a:cubicBezTo>
                    <a:pt x="306206" y="4344189"/>
                    <a:pt x="-5697" y="4040035"/>
                    <a:pt x="0" y="3671623"/>
                  </a:cubicBezTo>
                  <a:cubicBezTo>
                    <a:pt x="-43347" y="2788883"/>
                    <a:pt x="502953" y="2721423"/>
                    <a:pt x="493295" y="1838840"/>
                  </a:cubicBezTo>
                  <a:close/>
                </a:path>
              </a:pathLst>
            </a:custGeom>
            <a:noFill/>
            <a:ln w="38100">
              <a:solidFill>
                <a:schemeClr val="accent2"/>
              </a:solidFill>
              <a:extLst>
                <a:ext uri="{C807C97D-BFC1-408E-A445-0C87EB9F89A2}">
                  <ask:lineSketchStyleProps xmlns:ask="http://schemas.microsoft.com/office/drawing/2018/sketchyshapes" xmlns="" sd="981765707">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sp>
        <p:nvSpPr>
          <p:cNvPr id="13" name="Hộp Văn bản 12">
            <a:extLst>
              <a:ext uri="{FF2B5EF4-FFF2-40B4-BE49-F238E27FC236}">
                <a16:creationId xmlns:a16="http://schemas.microsoft.com/office/drawing/2014/main" id="{81AF9845-98F8-255E-B7CD-A2BCDDF3F4F4}"/>
              </a:ext>
            </a:extLst>
          </p:cNvPr>
          <p:cNvSpPr txBox="1"/>
          <p:nvPr/>
        </p:nvSpPr>
        <p:spPr>
          <a:xfrm>
            <a:off x="2890901" y="619331"/>
            <a:ext cx="6160171" cy="913007"/>
          </a:xfrm>
          <a:prstGeom prst="rect">
            <a:avLst/>
          </a:prstGeom>
          <a:noFill/>
        </p:spPr>
        <p:txBody>
          <a:bodyPr wrap="square" rtlCol="0">
            <a:spAutoFit/>
          </a:bodyPr>
          <a:lstStyle/>
          <a:p>
            <a:pPr algn="ctr" defTabSz="1219170">
              <a:buClr>
                <a:srgbClr val="000000"/>
              </a:buClr>
            </a:pPr>
            <a:r>
              <a:rPr lang="en-US" sz="5333" b="1" kern="0" dirty="0" err="1">
                <a:ln w="22225">
                  <a:solidFill>
                    <a:srgbClr val="964618"/>
                  </a:solidFill>
                  <a:prstDash val="solid"/>
                </a:ln>
                <a:solidFill>
                  <a:srgbClr val="964618">
                    <a:lumMod val="40000"/>
                    <a:lumOff val="60000"/>
                  </a:srgbClr>
                </a:solidFill>
                <a:latin typeface="SVN-Poky's"/>
                <a:cs typeface="Arial"/>
                <a:sym typeface="Arial"/>
              </a:rPr>
              <a:t>Luật</a:t>
            </a:r>
            <a:r>
              <a:rPr lang="en-US" sz="5333" b="1" kern="0" dirty="0">
                <a:ln w="22225">
                  <a:solidFill>
                    <a:srgbClr val="964618"/>
                  </a:solidFill>
                  <a:prstDash val="solid"/>
                </a:ln>
                <a:solidFill>
                  <a:srgbClr val="964618">
                    <a:lumMod val="40000"/>
                    <a:lumOff val="60000"/>
                  </a:srgbClr>
                </a:solidFill>
                <a:latin typeface="SVN-Poky's"/>
                <a:cs typeface="Arial"/>
                <a:sym typeface="Arial"/>
              </a:rPr>
              <a:t> </a:t>
            </a:r>
            <a:r>
              <a:rPr lang="en-US" sz="5333" b="1" kern="0" dirty="0" err="1">
                <a:ln w="22225">
                  <a:solidFill>
                    <a:srgbClr val="964618"/>
                  </a:solidFill>
                  <a:prstDash val="solid"/>
                </a:ln>
                <a:solidFill>
                  <a:srgbClr val="964618">
                    <a:lumMod val="40000"/>
                    <a:lumOff val="60000"/>
                  </a:srgbClr>
                </a:solidFill>
                <a:latin typeface="SVN-Poky's"/>
                <a:cs typeface="Arial"/>
                <a:sym typeface="Arial"/>
              </a:rPr>
              <a:t>chơi</a:t>
            </a:r>
            <a:endParaRPr lang="en-US" sz="5333" b="1" kern="0" dirty="0">
              <a:ln w="22225">
                <a:solidFill>
                  <a:srgbClr val="964618"/>
                </a:solidFill>
                <a:prstDash val="solid"/>
              </a:ln>
              <a:solidFill>
                <a:srgbClr val="964618">
                  <a:lumMod val="40000"/>
                  <a:lumOff val="60000"/>
                </a:srgbClr>
              </a:solidFill>
              <a:latin typeface="SVN-Poky's"/>
              <a:cs typeface="Arial"/>
              <a:sym typeface="Arial"/>
            </a:endParaRPr>
          </a:p>
        </p:txBody>
      </p:sp>
      <p:sp>
        <p:nvSpPr>
          <p:cNvPr id="2" name="Hộp Văn bản 1">
            <a:extLst>
              <a:ext uri="{FF2B5EF4-FFF2-40B4-BE49-F238E27FC236}">
                <a16:creationId xmlns:a16="http://schemas.microsoft.com/office/drawing/2014/main" id="{39BA594B-3408-507D-7B2E-12EE4ABDEE56}"/>
              </a:ext>
            </a:extLst>
          </p:cNvPr>
          <p:cNvSpPr txBox="1"/>
          <p:nvPr/>
        </p:nvSpPr>
        <p:spPr>
          <a:xfrm>
            <a:off x="1586435" y="1696985"/>
            <a:ext cx="8195733" cy="748988"/>
          </a:xfrm>
          <a:prstGeom prst="rect">
            <a:avLst/>
          </a:prstGeom>
          <a:noFill/>
        </p:spPr>
        <p:txBody>
          <a:bodyPr wrap="square" rtlCol="0">
            <a:spAutoFit/>
          </a:bodyPr>
          <a:lstStyle/>
          <a:p>
            <a:pPr algn="ctr" defTabSz="1219170">
              <a:buClr>
                <a:srgbClr val="000000"/>
              </a:buClr>
            </a:pPr>
            <a:r>
              <a:rPr lang="en-US" sz="4267" b="1" kern="0" dirty="0" err="1">
                <a:solidFill>
                  <a:srgbClr val="251C00"/>
                </a:solidFill>
                <a:latin typeface="Calibri"/>
                <a:cs typeface="Arial"/>
                <a:sym typeface="Arial"/>
              </a:rPr>
              <a:t>Viết</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câu</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trả</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lời</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vào</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bảng</a:t>
            </a:r>
            <a:r>
              <a:rPr lang="en-US" sz="4267" b="1" kern="0" dirty="0">
                <a:solidFill>
                  <a:srgbClr val="251C00"/>
                </a:solidFill>
                <a:latin typeface="Calibri"/>
                <a:cs typeface="Arial"/>
                <a:sym typeface="Arial"/>
              </a:rPr>
              <a:t> con</a:t>
            </a:r>
          </a:p>
        </p:txBody>
      </p:sp>
      <p:pic>
        <p:nvPicPr>
          <p:cNvPr id="7" name="Hình ảnh 6">
            <a:extLst>
              <a:ext uri="{FF2B5EF4-FFF2-40B4-BE49-F238E27FC236}">
                <a16:creationId xmlns:a16="http://schemas.microsoft.com/office/drawing/2014/main" id="{6B4CF4F2-E43F-FFB6-F34F-0C3689A50833}"/>
              </a:ext>
            </a:extLst>
          </p:cNvPr>
          <p:cNvPicPr>
            <a:picLocks noChangeAspect="1"/>
          </p:cNvPicPr>
          <p:nvPr/>
        </p:nvPicPr>
        <p:blipFill rotWithShape="1">
          <a:blip r:embed="rId2"/>
          <a:srcRect t="54376" r="48989"/>
          <a:stretch/>
        </p:blipFill>
        <p:spPr>
          <a:xfrm>
            <a:off x="1224472" y="2419375"/>
            <a:ext cx="1882056" cy="1683300"/>
          </a:xfrm>
          <a:prstGeom prst="rect">
            <a:avLst/>
          </a:prstGeom>
        </p:spPr>
      </p:pic>
      <p:grpSp>
        <p:nvGrpSpPr>
          <p:cNvPr id="17" name="Nhóm 16">
            <a:extLst>
              <a:ext uri="{FF2B5EF4-FFF2-40B4-BE49-F238E27FC236}">
                <a16:creationId xmlns:a16="http://schemas.microsoft.com/office/drawing/2014/main" id="{4D3CED04-A9FA-16F8-AC71-887C8F358112}"/>
              </a:ext>
            </a:extLst>
          </p:cNvPr>
          <p:cNvGrpSpPr/>
          <p:nvPr/>
        </p:nvGrpSpPr>
        <p:grpSpPr>
          <a:xfrm>
            <a:off x="1192031" y="4029389"/>
            <a:ext cx="1882056" cy="1683300"/>
            <a:chOff x="1183771" y="3274004"/>
            <a:chExt cx="1411542" cy="1262475"/>
          </a:xfrm>
        </p:grpSpPr>
        <p:pic>
          <p:nvPicPr>
            <p:cNvPr id="8" name="Hình ảnh 7">
              <a:extLst>
                <a:ext uri="{FF2B5EF4-FFF2-40B4-BE49-F238E27FC236}">
                  <a16:creationId xmlns:a16="http://schemas.microsoft.com/office/drawing/2014/main" id="{6202CD80-CF6E-EA16-A600-517FEC14430B}"/>
                </a:ext>
              </a:extLst>
            </p:cNvPr>
            <p:cNvPicPr>
              <a:picLocks noChangeAspect="1"/>
            </p:cNvPicPr>
            <p:nvPr/>
          </p:nvPicPr>
          <p:blipFill rotWithShape="1">
            <a:blip r:embed="rId2"/>
            <a:srcRect t="54376" r="48989"/>
            <a:stretch/>
          </p:blipFill>
          <p:spPr>
            <a:xfrm>
              <a:off x="1183771" y="3274004"/>
              <a:ext cx="1411542" cy="1262475"/>
            </a:xfrm>
            <a:prstGeom prst="rect">
              <a:avLst/>
            </a:prstGeom>
          </p:spPr>
        </p:pic>
        <p:cxnSp>
          <p:nvCxnSpPr>
            <p:cNvPr id="4" name="Đường nối Thẳng 3">
              <a:extLst>
                <a:ext uri="{FF2B5EF4-FFF2-40B4-BE49-F238E27FC236}">
                  <a16:creationId xmlns:a16="http://schemas.microsoft.com/office/drawing/2014/main" id="{2BB3DBB5-8995-2C3A-2D84-6A0DA4C62B6A}"/>
                </a:ext>
              </a:extLst>
            </p:cNvPr>
            <p:cNvCxnSpPr>
              <a:cxnSpLocks/>
            </p:cNvCxnSpPr>
            <p:nvPr/>
          </p:nvCxnSpPr>
          <p:spPr>
            <a:xfrm flipH="1">
              <a:off x="1479574" y="3457601"/>
              <a:ext cx="865394" cy="966707"/>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Đường nối Thẳng 11">
              <a:extLst>
                <a:ext uri="{FF2B5EF4-FFF2-40B4-BE49-F238E27FC236}">
                  <a16:creationId xmlns:a16="http://schemas.microsoft.com/office/drawing/2014/main" id="{A0127C2F-5665-B8B2-1DED-870C6A6DA3FD}"/>
                </a:ext>
              </a:extLst>
            </p:cNvPr>
            <p:cNvCxnSpPr>
              <a:cxnSpLocks/>
            </p:cNvCxnSpPr>
            <p:nvPr/>
          </p:nvCxnSpPr>
          <p:spPr>
            <a:xfrm>
              <a:off x="1574800" y="3524250"/>
              <a:ext cx="822785" cy="78669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8" name="Hộp Văn bản 17">
            <a:extLst>
              <a:ext uri="{FF2B5EF4-FFF2-40B4-BE49-F238E27FC236}">
                <a16:creationId xmlns:a16="http://schemas.microsoft.com/office/drawing/2014/main" id="{B71F6741-3DFB-6684-ECD4-5842C6E92A62}"/>
              </a:ext>
            </a:extLst>
          </p:cNvPr>
          <p:cNvSpPr txBox="1"/>
          <p:nvPr/>
        </p:nvSpPr>
        <p:spPr>
          <a:xfrm>
            <a:off x="2700859" y="2885189"/>
            <a:ext cx="8195733" cy="748988"/>
          </a:xfrm>
          <a:prstGeom prst="rect">
            <a:avLst/>
          </a:prstGeom>
          <a:noFill/>
        </p:spPr>
        <p:txBody>
          <a:bodyPr wrap="square" rtlCol="0">
            <a:spAutoFit/>
          </a:bodyPr>
          <a:lstStyle/>
          <a:p>
            <a:pPr algn="ctr" defTabSz="1219170">
              <a:buClr>
                <a:srgbClr val="000000"/>
              </a:buClr>
            </a:pPr>
            <a:r>
              <a:rPr lang="en-US" sz="4267" b="1" kern="0" dirty="0" err="1">
                <a:solidFill>
                  <a:srgbClr val="251C00"/>
                </a:solidFill>
                <a:latin typeface="Calibri"/>
                <a:cs typeface="Arial"/>
                <a:sym typeface="Arial"/>
              </a:rPr>
              <a:t>Trả</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lời</a:t>
            </a:r>
            <a:r>
              <a:rPr lang="en-US" sz="4267" b="1" kern="0" dirty="0">
                <a:solidFill>
                  <a:srgbClr val="251C00"/>
                </a:solidFill>
                <a:latin typeface="Calibri"/>
                <a:cs typeface="Arial"/>
                <a:sym typeface="Arial"/>
              </a:rPr>
              <a:t> </a:t>
            </a:r>
            <a:r>
              <a:rPr lang="en-US" sz="4267" b="1" kern="0" dirty="0" err="1">
                <a:solidFill>
                  <a:srgbClr val="00B050"/>
                </a:solidFill>
                <a:highlight>
                  <a:srgbClr val="FFFF00"/>
                </a:highlight>
                <a:latin typeface="Calibri"/>
                <a:cs typeface="Arial"/>
                <a:sym typeface="Arial"/>
              </a:rPr>
              <a:t>đúng</a:t>
            </a:r>
            <a:r>
              <a:rPr lang="en-US" sz="4267" b="1" kern="0" dirty="0">
                <a:solidFill>
                  <a:srgbClr val="000000"/>
                </a:solidFill>
                <a:latin typeface="Calibri"/>
                <a:cs typeface="Arial"/>
                <a:sym typeface="Arial"/>
              </a:rPr>
              <a:t> </a:t>
            </a:r>
            <a:r>
              <a:rPr lang="en-US" sz="4267" b="1" kern="0" dirty="0" err="1">
                <a:solidFill>
                  <a:srgbClr val="251C00"/>
                </a:solidFill>
                <a:latin typeface="Calibri"/>
                <a:cs typeface="Arial"/>
                <a:sym typeface="Arial"/>
              </a:rPr>
              <a:t>được</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thưởng</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quà</a:t>
            </a:r>
            <a:r>
              <a:rPr lang="en-US" sz="4267" b="1" kern="0" dirty="0">
                <a:solidFill>
                  <a:srgbClr val="251C00"/>
                </a:solidFill>
                <a:latin typeface="Calibri"/>
                <a:cs typeface="Arial"/>
                <a:sym typeface="Arial"/>
              </a:rPr>
              <a:t>.</a:t>
            </a:r>
          </a:p>
        </p:txBody>
      </p:sp>
      <p:sp>
        <p:nvSpPr>
          <p:cNvPr id="19" name="Hộp Văn bản 18">
            <a:extLst>
              <a:ext uri="{FF2B5EF4-FFF2-40B4-BE49-F238E27FC236}">
                <a16:creationId xmlns:a16="http://schemas.microsoft.com/office/drawing/2014/main" id="{9DA9EE57-C795-7C83-E9C1-28DCABFF7739}"/>
              </a:ext>
            </a:extLst>
          </p:cNvPr>
          <p:cNvSpPr txBox="1"/>
          <p:nvPr/>
        </p:nvSpPr>
        <p:spPr>
          <a:xfrm>
            <a:off x="3178403" y="4578394"/>
            <a:ext cx="8195733" cy="748988"/>
          </a:xfrm>
          <a:prstGeom prst="rect">
            <a:avLst/>
          </a:prstGeom>
          <a:noFill/>
        </p:spPr>
        <p:txBody>
          <a:bodyPr wrap="square" rtlCol="0">
            <a:spAutoFit/>
          </a:bodyPr>
          <a:lstStyle/>
          <a:p>
            <a:pPr algn="ctr" defTabSz="1219170">
              <a:buClr>
                <a:srgbClr val="000000"/>
              </a:buClr>
            </a:pPr>
            <a:r>
              <a:rPr lang="en-US" sz="4267" b="1" kern="0" dirty="0" err="1">
                <a:solidFill>
                  <a:srgbClr val="251C00"/>
                </a:solidFill>
                <a:latin typeface="Calibri"/>
                <a:cs typeface="Arial"/>
                <a:sym typeface="Arial"/>
              </a:rPr>
              <a:t>Trả</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lời</a:t>
            </a:r>
            <a:r>
              <a:rPr lang="en-US" sz="4267" b="1" kern="0" dirty="0">
                <a:solidFill>
                  <a:srgbClr val="251C00"/>
                </a:solidFill>
                <a:latin typeface="Calibri"/>
                <a:cs typeface="Arial"/>
                <a:sym typeface="Arial"/>
              </a:rPr>
              <a:t> </a:t>
            </a:r>
            <a:r>
              <a:rPr lang="en-US" sz="4267" b="1" kern="0" dirty="0" err="1">
                <a:solidFill>
                  <a:srgbClr val="DF3129"/>
                </a:solidFill>
                <a:highlight>
                  <a:srgbClr val="FFFF00"/>
                </a:highlight>
                <a:latin typeface="Calibri"/>
                <a:cs typeface="Arial"/>
                <a:sym typeface="Arial"/>
              </a:rPr>
              <a:t>sai</a:t>
            </a:r>
            <a:r>
              <a:rPr lang="en-US" sz="4267" b="1" kern="0" dirty="0">
                <a:solidFill>
                  <a:srgbClr val="000000"/>
                </a:solidFill>
                <a:latin typeface="Calibri"/>
                <a:cs typeface="Arial"/>
                <a:sym typeface="Arial"/>
              </a:rPr>
              <a:t> </a:t>
            </a:r>
            <a:r>
              <a:rPr lang="en-US" sz="4267" b="1" kern="0" dirty="0" err="1">
                <a:solidFill>
                  <a:srgbClr val="251C00"/>
                </a:solidFill>
                <a:latin typeface="Calibri"/>
                <a:cs typeface="Arial"/>
                <a:sym typeface="Arial"/>
              </a:rPr>
              <a:t>không</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được</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thưởngquà</a:t>
            </a:r>
            <a:r>
              <a:rPr lang="en-US" sz="4267" b="1" kern="0" dirty="0">
                <a:solidFill>
                  <a:srgbClr val="251C00"/>
                </a:solidFill>
                <a:latin typeface="Calibri"/>
                <a:cs typeface="Arial"/>
                <a:sym typeface="Arial"/>
              </a:rPr>
              <a:t>.</a:t>
            </a:r>
          </a:p>
        </p:txBody>
      </p:sp>
    </p:spTree>
    <p:extLst>
      <p:ext uri="{BB962C8B-B14F-4D97-AF65-F5344CB8AC3E}">
        <p14:creationId xmlns:p14="http://schemas.microsoft.com/office/powerpoint/2010/main" val="91735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53" presetClass="entr" presetSubtype="16" fill="hold"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 calcmode="lin" valueType="num">
                                      <p:cBhvr>
                                        <p:cTn id="10"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11"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12" dur="500"/>
                                        <p:tgtEl>
                                          <p:spTgt spid="13">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1250"/>
                                        <p:tgtEl>
                                          <p:spTgt spid="2"/>
                                        </p:tgtEl>
                                      </p:cBhvr>
                                    </p:animEffect>
                                  </p:childTnLst>
                                </p:cTn>
                              </p:par>
                            </p:childTnLst>
                          </p:cTn>
                        </p:par>
                        <p:par>
                          <p:cTn id="16" fill="hold">
                            <p:stCondLst>
                              <p:cond delay="1250"/>
                            </p:stCondLst>
                            <p:childTnLst>
                              <p:par>
                                <p:cTn id="17" presetID="26"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290">
                                          <p:stCondLst>
                                            <p:cond delay="0"/>
                                          </p:stCondLst>
                                        </p:cTn>
                                        <p:tgtEl>
                                          <p:spTgt spid="7"/>
                                        </p:tgtEl>
                                      </p:cBhvr>
                                    </p:animEffect>
                                    <p:anim calcmode="lin" valueType="num">
                                      <p:cBhvr>
                                        <p:cTn id="20" dur="911"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7"/>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7"/>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7"/>
                                        </p:tgtEl>
                                        <p:attrNameLst>
                                          <p:attrName>ppt_y</p:attrName>
                                        </p:attrNameLst>
                                      </p:cBhvr>
                                      <p:tavLst>
                                        <p:tav tm="0" fmla="#ppt_y-sin(pi*$)/81">
                                          <p:val>
                                            <p:fltVal val="0"/>
                                          </p:val>
                                        </p:tav>
                                        <p:tav tm="100000">
                                          <p:val>
                                            <p:fltVal val="1"/>
                                          </p:val>
                                        </p:tav>
                                      </p:tavLst>
                                    </p:anim>
                                    <p:animScale>
                                      <p:cBhvr>
                                        <p:cTn id="25" dur="13">
                                          <p:stCondLst>
                                            <p:cond delay="325"/>
                                          </p:stCondLst>
                                        </p:cTn>
                                        <p:tgtEl>
                                          <p:spTgt spid="7"/>
                                        </p:tgtEl>
                                      </p:cBhvr>
                                      <p:to x="100000" y="60000"/>
                                    </p:animScale>
                                    <p:animScale>
                                      <p:cBhvr>
                                        <p:cTn id="26" dur="83" decel="50000">
                                          <p:stCondLst>
                                            <p:cond delay="338"/>
                                          </p:stCondLst>
                                        </p:cTn>
                                        <p:tgtEl>
                                          <p:spTgt spid="7"/>
                                        </p:tgtEl>
                                      </p:cBhvr>
                                      <p:to x="100000" y="100000"/>
                                    </p:animScale>
                                    <p:animScale>
                                      <p:cBhvr>
                                        <p:cTn id="27" dur="13">
                                          <p:stCondLst>
                                            <p:cond delay="656"/>
                                          </p:stCondLst>
                                        </p:cTn>
                                        <p:tgtEl>
                                          <p:spTgt spid="7"/>
                                        </p:tgtEl>
                                      </p:cBhvr>
                                      <p:to x="100000" y="80000"/>
                                    </p:animScale>
                                    <p:animScale>
                                      <p:cBhvr>
                                        <p:cTn id="28" dur="83" decel="50000">
                                          <p:stCondLst>
                                            <p:cond delay="669"/>
                                          </p:stCondLst>
                                        </p:cTn>
                                        <p:tgtEl>
                                          <p:spTgt spid="7"/>
                                        </p:tgtEl>
                                      </p:cBhvr>
                                      <p:to x="100000" y="100000"/>
                                    </p:animScale>
                                    <p:animScale>
                                      <p:cBhvr>
                                        <p:cTn id="29" dur="13">
                                          <p:stCondLst>
                                            <p:cond delay="821"/>
                                          </p:stCondLst>
                                        </p:cTn>
                                        <p:tgtEl>
                                          <p:spTgt spid="7"/>
                                        </p:tgtEl>
                                      </p:cBhvr>
                                      <p:to x="100000" y="90000"/>
                                    </p:animScale>
                                    <p:animScale>
                                      <p:cBhvr>
                                        <p:cTn id="30" dur="83" decel="50000">
                                          <p:stCondLst>
                                            <p:cond delay="834"/>
                                          </p:stCondLst>
                                        </p:cTn>
                                        <p:tgtEl>
                                          <p:spTgt spid="7"/>
                                        </p:tgtEl>
                                      </p:cBhvr>
                                      <p:to x="100000" y="100000"/>
                                    </p:animScale>
                                    <p:animScale>
                                      <p:cBhvr>
                                        <p:cTn id="31" dur="13">
                                          <p:stCondLst>
                                            <p:cond delay="904"/>
                                          </p:stCondLst>
                                        </p:cTn>
                                        <p:tgtEl>
                                          <p:spTgt spid="7"/>
                                        </p:tgtEl>
                                      </p:cBhvr>
                                      <p:to x="100000" y="95000"/>
                                    </p:animScale>
                                    <p:animScale>
                                      <p:cBhvr>
                                        <p:cTn id="32" dur="83" decel="50000">
                                          <p:stCondLst>
                                            <p:cond delay="917"/>
                                          </p:stCondLst>
                                        </p:cTn>
                                        <p:tgtEl>
                                          <p:spTgt spid="7"/>
                                        </p:tgtEl>
                                      </p:cBhvr>
                                      <p:to x="100000" y="100000"/>
                                    </p:animScale>
                                  </p:childTnLst>
                                </p:cTn>
                              </p:par>
                            </p:childTnLst>
                          </p:cTn>
                        </p:par>
                        <p:par>
                          <p:cTn id="33" fill="hold">
                            <p:stCondLst>
                              <p:cond delay="2250"/>
                            </p:stCondLst>
                            <p:childTnLst>
                              <p:par>
                                <p:cTn id="34" presetID="22" presetClass="entr" presetSubtype="8"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left)">
                                      <p:cBhvr>
                                        <p:cTn id="36" dur="500"/>
                                        <p:tgtEl>
                                          <p:spTgt spid="18"/>
                                        </p:tgtEl>
                                      </p:cBhvr>
                                    </p:animEffect>
                                  </p:childTnLst>
                                </p:cTn>
                              </p:par>
                            </p:childTnLst>
                          </p:cTn>
                        </p:par>
                        <p:par>
                          <p:cTn id="37" fill="hold">
                            <p:stCondLst>
                              <p:cond delay="2750"/>
                            </p:stCondLst>
                            <p:childTnLst>
                              <p:par>
                                <p:cTn id="38" presetID="26"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down)">
                                      <p:cBhvr>
                                        <p:cTn id="40" dur="290">
                                          <p:stCondLst>
                                            <p:cond delay="0"/>
                                          </p:stCondLst>
                                        </p:cTn>
                                        <p:tgtEl>
                                          <p:spTgt spid="17"/>
                                        </p:tgtEl>
                                      </p:cBhvr>
                                    </p:animEffect>
                                    <p:anim calcmode="lin" valueType="num">
                                      <p:cBhvr>
                                        <p:cTn id="41" dur="911"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42" dur="332"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43" dur="332" tmFilter="0, 0; 0.125,0.2665; 0.25,0.4; 0.375,0.465; 0.5,0.5;  0.625,0.535; 0.75,0.6; 0.875,0.7335; 1,1">
                                          <p:stCondLst>
                                            <p:cond delay="332"/>
                                          </p:stCondLst>
                                        </p:cTn>
                                        <p:tgtEl>
                                          <p:spTgt spid="17"/>
                                        </p:tgtEl>
                                        <p:attrNameLst>
                                          <p:attrName>ppt_y</p:attrName>
                                        </p:attrNameLst>
                                      </p:cBhvr>
                                      <p:tavLst>
                                        <p:tav tm="0" fmla="#ppt_y-sin(pi*$)/9">
                                          <p:val>
                                            <p:fltVal val="0"/>
                                          </p:val>
                                        </p:tav>
                                        <p:tav tm="100000">
                                          <p:val>
                                            <p:fltVal val="1"/>
                                          </p:val>
                                        </p:tav>
                                      </p:tavLst>
                                    </p:anim>
                                    <p:anim calcmode="lin" valueType="num">
                                      <p:cBhvr>
                                        <p:cTn id="44" dur="166" tmFilter="0, 0; 0.125,0.2665; 0.25,0.4; 0.375,0.465; 0.5,0.5;  0.625,0.535; 0.75,0.6; 0.875,0.7335; 1,1">
                                          <p:stCondLst>
                                            <p:cond delay="662"/>
                                          </p:stCondLst>
                                        </p:cTn>
                                        <p:tgtEl>
                                          <p:spTgt spid="17"/>
                                        </p:tgtEl>
                                        <p:attrNameLst>
                                          <p:attrName>ppt_y</p:attrName>
                                        </p:attrNameLst>
                                      </p:cBhvr>
                                      <p:tavLst>
                                        <p:tav tm="0" fmla="#ppt_y-sin(pi*$)/27">
                                          <p:val>
                                            <p:fltVal val="0"/>
                                          </p:val>
                                        </p:tav>
                                        <p:tav tm="100000">
                                          <p:val>
                                            <p:fltVal val="1"/>
                                          </p:val>
                                        </p:tav>
                                      </p:tavLst>
                                    </p:anim>
                                    <p:anim calcmode="lin" valueType="num">
                                      <p:cBhvr>
                                        <p:cTn id="45" dur="82" tmFilter="0, 0; 0.125,0.2665; 0.25,0.4; 0.375,0.465; 0.5,0.5;  0.625,0.535; 0.75,0.6; 0.875,0.7335; 1,1">
                                          <p:stCondLst>
                                            <p:cond delay="828"/>
                                          </p:stCondLst>
                                        </p:cTn>
                                        <p:tgtEl>
                                          <p:spTgt spid="17"/>
                                        </p:tgtEl>
                                        <p:attrNameLst>
                                          <p:attrName>ppt_y</p:attrName>
                                        </p:attrNameLst>
                                      </p:cBhvr>
                                      <p:tavLst>
                                        <p:tav tm="0" fmla="#ppt_y-sin(pi*$)/81">
                                          <p:val>
                                            <p:fltVal val="0"/>
                                          </p:val>
                                        </p:tav>
                                        <p:tav tm="100000">
                                          <p:val>
                                            <p:fltVal val="1"/>
                                          </p:val>
                                        </p:tav>
                                      </p:tavLst>
                                    </p:anim>
                                    <p:animScale>
                                      <p:cBhvr>
                                        <p:cTn id="46" dur="13">
                                          <p:stCondLst>
                                            <p:cond delay="325"/>
                                          </p:stCondLst>
                                        </p:cTn>
                                        <p:tgtEl>
                                          <p:spTgt spid="17"/>
                                        </p:tgtEl>
                                      </p:cBhvr>
                                      <p:to x="100000" y="60000"/>
                                    </p:animScale>
                                    <p:animScale>
                                      <p:cBhvr>
                                        <p:cTn id="47" dur="83" decel="50000">
                                          <p:stCondLst>
                                            <p:cond delay="338"/>
                                          </p:stCondLst>
                                        </p:cTn>
                                        <p:tgtEl>
                                          <p:spTgt spid="17"/>
                                        </p:tgtEl>
                                      </p:cBhvr>
                                      <p:to x="100000" y="100000"/>
                                    </p:animScale>
                                    <p:animScale>
                                      <p:cBhvr>
                                        <p:cTn id="48" dur="13">
                                          <p:stCondLst>
                                            <p:cond delay="656"/>
                                          </p:stCondLst>
                                        </p:cTn>
                                        <p:tgtEl>
                                          <p:spTgt spid="17"/>
                                        </p:tgtEl>
                                      </p:cBhvr>
                                      <p:to x="100000" y="80000"/>
                                    </p:animScale>
                                    <p:animScale>
                                      <p:cBhvr>
                                        <p:cTn id="49" dur="83" decel="50000">
                                          <p:stCondLst>
                                            <p:cond delay="669"/>
                                          </p:stCondLst>
                                        </p:cTn>
                                        <p:tgtEl>
                                          <p:spTgt spid="17"/>
                                        </p:tgtEl>
                                      </p:cBhvr>
                                      <p:to x="100000" y="100000"/>
                                    </p:animScale>
                                    <p:animScale>
                                      <p:cBhvr>
                                        <p:cTn id="50" dur="13">
                                          <p:stCondLst>
                                            <p:cond delay="821"/>
                                          </p:stCondLst>
                                        </p:cTn>
                                        <p:tgtEl>
                                          <p:spTgt spid="17"/>
                                        </p:tgtEl>
                                      </p:cBhvr>
                                      <p:to x="100000" y="90000"/>
                                    </p:animScale>
                                    <p:animScale>
                                      <p:cBhvr>
                                        <p:cTn id="51" dur="83" decel="50000">
                                          <p:stCondLst>
                                            <p:cond delay="834"/>
                                          </p:stCondLst>
                                        </p:cTn>
                                        <p:tgtEl>
                                          <p:spTgt spid="17"/>
                                        </p:tgtEl>
                                      </p:cBhvr>
                                      <p:to x="100000" y="100000"/>
                                    </p:animScale>
                                    <p:animScale>
                                      <p:cBhvr>
                                        <p:cTn id="52" dur="13">
                                          <p:stCondLst>
                                            <p:cond delay="904"/>
                                          </p:stCondLst>
                                        </p:cTn>
                                        <p:tgtEl>
                                          <p:spTgt spid="17"/>
                                        </p:tgtEl>
                                      </p:cBhvr>
                                      <p:to x="100000" y="95000"/>
                                    </p:animScale>
                                    <p:animScale>
                                      <p:cBhvr>
                                        <p:cTn id="53" dur="83" decel="50000">
                                          <p:stCondLst>
                                            <p:cond delay="917"/>
                                          </p:stCondLst>
                                        </p:cTn>
                                        <p:tgtEl>
                                          <p:spTgt spid="17"/>
                                        </p:tgtEl>
                                      </p:cBhvr>
                                      <p:to x="100000" y="100000"/>
                                    </p:animScale>
                                  </p:childTnLst>
                                </p:cTn>
                              </p:par>
                            </p:childTnLst>
                          </p:cTn>
                        </p:par>
                        <p:par>
                          <p:cTn id="54" fill="hold">
                            <p:stCondLst>
                              <p:cond delay="3750"/>
                            </p:stCondLst>
                            <p:childTnLst>
                              <p:par>
                                <p:cTn id="55" presetID="22" presetClass="entr" presetSubtype="8"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left)">
                                      <p:cBhvr>
                                        <p:cTn id="5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Nhóm 8">
            <a:extLst>
              <a:ext uri="{FF2B5EF4-FFF2-40B4-BE49-F238E27FC236}">
                <a16:creationId xmlns:a16="http://schemas.microsoft.com/office/drawing/2014/main" id="{92D60373-24D0-5E2F-DA3B-AE12456FA0D9}"/>
              </a:ext>
            </a:extLst>
          </p:cNvPr>
          <p:cNvGrpSpPr/>
          <p:nvPr/>
        </p:nvGrpSpPr>
        <p:grpSpPr>
          <a:xfrm flipH="1">
            <a:off x="914402" y="462798"/>
            <a:ext cx="10710777" cy="5932404"/>
            <a:chOff x="685801" y="400050"/>
            <a:chExt cx="8033083" cy="4449303"/>
          </a:xfrm>
        </p:grpSpPr>
        <p:sp>
          <p:nvSpPr>
            <p:cNvPr id="10" name="Hình chữ nhật: Góc Tròn 1">
              <a:extLst>
                <a:ext uri="{FF2B5EF4-FFF2-40B4-BE49-F238E27FC236}">
                  <a16:creationId xmlns:a16="http://schemas.microsoft.com/office/drawing/2014/main" id="{88A29E22-2642-0864-46D1-67517F64B4C9}"/>
                </a:ext>
              </a:extLst>
            </p:cNvPr>
            <p:cNvSpPr/>
            <p:nvPr/>
          </p:nvSpPr>
          <p:spPr>
            <a:xfrm>
              <a:off x="685801" y="400050"/>
              <a:ext cx="7928810" cy="4343400"/>
            </a:xfrm>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11" name="Hình chữ nhật: Góc Tròn 1">
              <a:extLst>
                <a:ext uri="{FF2B5EF4-FFF2-40B4-BE49-F238E27FC236}">
                  <a16:creationId xmlns:a16="http://schemas.microsoft.com/office/drawing/2014/main" id="{3F3CA053-860E-903B-F5AA-586ED6399B8F}"/>
                </a:ext>
              </a:extLst>
            </p:cNvPr>
            <p:cNvSpPr/>
            <p:nvPr/>
          </p:nvSpPr>
          <p:spPr>
            <a:xfrm>
              <a:off x="790074" y="505953"/>
              <a:ext cx="7928810" cy="4343400"/>
            </a:xfrm>
            <a:custGeom>
              <a:avLst/>
              <a:gdLst>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extrusionOk="0">
                  <a:moveTo>
                    <a:pt x="493295" y="1838840"/>
                  </a:moveTo>
                  <a:cubicBezTo>
                    <a:pt x="480229" y="1490752"/>
                    <a:pt x="242953" y="-13936"/>
                    <a:pt x="647714" y="0"/>
                  </a:cubicBezTo>
                  <a:cubicBezTo>
                    <a:pt x="3750692" y="-60713"/>
                    <a:pt x="4868337" y="61072"/>
                    <a:pt x="7160781" y="0"/>
                  </a:cubicBezTo>
                  <a:cubicBezTo>
                    <a:pt x="7514830" y="5670"/>
                    <a:pt x="7924900" y="618210"/>
                    <a:pt x="7928810" y="984598"/>
                  </a:cubicBezTo>
                  <a:cubicBezTo>
                    <a:pt x="7953262" y="1987959"/>
                    <a:pt x="7996473" y="2918477"/>
                    <a:pt x="7928810" y="3671623"/>
                  </a:cubicBezTo>
                  <a:cubicBezTo>
                    <a:pt x="7962136" y="4010960"/>
                    <a:pt x="7700590" y="4348187"/>
                    <a:pt x="7257033" y="4343400"/>
                  </a:cubicBezTo>
                  <a:cubicBezTo>
                    <a:pt x="5064265" y="4269629"/>
                    <a:pt x="2934583" y="4187517"/>
                    <a:pt x="671777" y="4343400"/>
                  </a:cubicBezTo>
                  <a:cubicBezTo>
                    <a:pt x="306206" y="4344189"/>
                    <a:pt x="-5697" y="4040035"/>
                    <a:pt x="0" y="3671623"/>
                  </a:cubicBezTo>
                  <a:cubicBezTo>
                    <a:pt x="-43347" y="2788883"/>
                    <a:pt x="502953" y="2721423"/>
                    <a:pt x="493295" y="1838840"/>
                  </a:cubicBezTo>
                  <a:close/>
                </a:path>
              </a:pathLst>
            </a:custGeom>
            <a:noFill/>
            <a:ln w="38100">
              <a:solidFill>
                <a:schemeClr val="accent2"/>
              </a:solidFill>
              <a:extLst>
                <a:ext uri="{C807C97D-BFC1-408E-A445-0C87EB9F89A2}">
                  <ask:lineSketchStyleProps xmlns:ask="http://schemas.microsoft.com/office/drawing/2018/sketchyshapes" xmlns="" sd="981765707">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grpSp>
        <p:nvGrpSpPr>
          <p:cNvPr id="6" name="Group 2">
            <a:extLst>
              <a:ext uri="{FF2B5EF4-FFF2-40B4-BE49-F238E27FC236}">
                <a16:creationId xmlns:a16="http://schemas.microsoft.com/office/drawing/2014/main" id="{525A0CB5-3F94-D49D-8C3B-F1EC35FAED30}"/>
              </a:ext>
            </a:extLst>
          </p:cNvPr>
          <p:cNvGrpSpPr/>
          <p:nvPr/>
        </p:nvGrpSpPr>
        <p:grpSpPr>
          <a:xfrm>
            <a:off x="3245295" y="2382447"/>
            <a:ext cx="5159544" cy="2907061"/>
            <a:chOff x="7962634" y="4022549"/>
            <a:chExt cx="3304011" cy="1850571"/>
          </a:xfrm>
        </p:grpSpPr>
        <p:pic>
          <p:nvPicPr>
            <p:cNvPr id="7" name="Picture 5" descr="Shape, rectangle&#10;&#10;Description automatically generated">
              <a:extLst>
                <a:ext uri="{FF2B5EF4-FFF2-40B4-BE49-F238E27FC236}">
                  <a16:creationId xmlns:a16="http://schemas.microsoft.com/office/drawing/2014/main" id="{B75F47E0-D209-6197-78F4-D5EA434F77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8" name="TextBox 7">
              <a:extLst>
                <a:ext uri="{FF2B5EF4-FFF2-40B4-BE49-F238E27FC236}">
                  <a16:creationId xmlns:a16="http://schemas.microsoft.com/office/drawing/2014/main" id="{4D6CB62B-1E07-48DB-95B6-C4328DA96FEE}"/>
                </a:ext>
              </a:extLst>
            </p:cNvPr>
            <p:cNvSpPr txBox="1"/>
            <p:nvPr/>
          </p:nvSpPr>
          <p:spPr>
            <a:xfrm>
              <a:off x="8141798" y="4386187"/>
              <a:ext cx="2945684" cy="1103623"/>
            </a:xfrm>
            <a:prstGeom prst="rect">
              <a:avLst/>
            </a:prstGeom>
            <a:noFill/>
          </p:spPr>
          <p:txBody>
            <a:bodyPr wrap="square" rtlCol="0">
              <a:spAutoFit/>
            </a:bodyPr>
            <a:lstStyle/>
            <a:p>
              <a:pPr algn="ctr" defTabSz="1219170">
                <a:defRPr/>
              </a:pPr>
              <a:r>
                <a:rPr lang="en-US" sz="10666" dirty="0">
                  <a:solidFill>
                    <a:srgbClr val="FFFFFF"/>
                  </a:solidFill>
                  <a:latin typeface="Calibri"/>
                  <a:cs typeface="Arial"/>
                  <a:sym typeface="Arial"/>
                </a:rPr>
                <a:t>.?.</a:t>
              </a:r>
            </a:p>
          </p:txBody>
        </p:sp>
      </p:grpSp>
      <p:sp>
        <p:nvSpPr>
          <p:cNvPr id="2" name="Hộp Văn bản 1">
            <a:extLst>
              <a:ext uri="{FF2B5EF4-FFF2-40B4-BE49-F238E27FC236}">
                <a16:creationId xmlns:a16="http://schemas.microsoft.com/office/drawing/2014/main" id="{28161803-915F-2355-5E73-35EA6F67C427}"/>
              </a:ext>
            </a:extLst>
          </p:cNvPr>
          <p:cNvSpPr txBox="1"/>
          <p:nvPr/>
        </p:nvSpPr>
        <p:spPr>
          <a:xfrm>
            <a:off x="1031359" y="1010138"/>
            <a:ext cx="9750056" cy="707886"/>
          </a:xfrm>
          <a:prstGeom prst="rect">
            <a:avLst/>
          </a:prstGeom>
          <a:noFill/>
        </p:spPr>
        <p:txBody>
          <a:bodyPr wrap="square" rtlCol="0">
            <a:spAutoFit/>
          </a:bodyPr>
          <a:lstStyle/>
          <a:p>
            <a:pPr algn="ctr" defTabSz="1219170">
              <a:buClr>
                <a:srgbClr val="000000"/>
              </a:buClr>
            </a:pPr>
            <a:r>
              <a:rPr lang="en-US" sz="4000" b="1" kern="0" dirty="0">
                <a:solidFill>
                  <a:srgbClr val="964618"/>
                </a:solidFill>
                <a:cs typeface="Arial"/>
                <a:sym typeface="Arial"/>
              </a:rPr>
              <a:t>1. </a:t>
            </a:r>
            <a:r>
              <a:rPr lang="en-US" sz="4000" b="1" kern="0" dirty="0" err="1">
                <a:solidFill>
                  <a:srgbClr val="964618"/>
                </a:solidFill>
                <a:cs typeface="Arial"/>
                <a:sym typeface="Arial"/>
              </a:rPr>
              <a:t>Nêu</a:t>
            </a:r>
            <a:r>
              <a:rPr lang="en-US" sz="4000" b="1" kern="0" dirty="0">
                <a:solidFill>
                  <a:srgbClr val="964618"/>
                </a:solidFill>
                <a:cs typeface="Arial"/>
                <a:sym typeface="Arial"/>
              </a:rPr>
              <a:t> </a:t>
            </a:r>
            <a:r>
              <a:rPr lang="en-US" sz="4000" b="1" kern="0" dirty="0" err="1">
                <a:solidFill>
                  <a:srgbClr val="964618"/>
                </a:solidFill>
                <a:cs typeface="Arial"/>
                <a:sym typeface="Arial"/>
              </a:rPr>
              <a:t>quy</a:t>
            </a:r>
            <a:r>
              <a:rPr lang="en-US" sz="4000" b="1" kern="0" dirty="0">
                <a:solidFill>
                  <a:srgbClr val="964618"/>
                </a:solidFill>
                <a:cs typeface="Arial"/>
                <a:sym typeface="Arial"/>
              </a:rPr>
              <a:t> </a:t>
            </a:r>
            <a:r>
              <a:rPr lang="en-US" sz="4000" b="1" kern="0" dirty="0" err="1">
                <a:solidFill>
                  <a:srgbClr val="964618"/>
                </a:solidFill>
                <a:cs typeface="Arial"/>
                <a:sym typeface="Arial"/>
              </a:rPr>
              <a:t>tắc</a:t>
            </a:r>
            <a:r>
              <a:rPr lang="en-US" sz="4000" b="1" kern="0" dirty="0">
                <a:solidFill>
                  <a:srgbClr val="964618"/>
                </a:solidFill>
                <a:cs typeface="Arial"/>
                <a:sym typeface="Arial"/>
              </a:rPr>
              <a:t> </a:t>
            </a:r>
            <a:r>
              <a:rPr lang="en-US" sz="4000" b="1" kern="0" dirty="0" err="1">
                <a:solidFill>
                  <a:srgbClr val="964618"/>
                </a:solidFill>
                <a:cs typeface="Arial"/>
                <a:sym typeface="Arial"/>
              </a:rPr>
              <a:t>tính</a:t>
            </a:r>
            <a:r>
              <a:rPr lang="en-US" sz="4000" b="1" kern="0" dirty="0">
                <a:solidFill>
                  <a:srgbClr val="964618"/>
                </a:solidFill>
                <a:cs typeface="Arial"/>
                <a:sym typeface="Arial"/>
              </a:rPr>
              <a:t> </a:t>
            </a:r>
            <a:r>
              <a:rPr lang="en-US" sz="4000" b="1" kern="0" dirty="0" err="1">
                <a:solidFill>
                  <a:srgbClr val="964618"/>
                </a:solidFill>
                <a:cs typeface="Arial"/>
                <a:sym typeface="Arial"/>
              </a:rPr>
              <a:t>diện</a:t>
            </a:r>
            <a:r>
              <a:rPr lang="en-US" sz="4000" b="1" kern="0" dirty="0">
                <a:solidFill>
                  <a:srgbClr val="964618"/>
                </a:solidFill>
                <a:cs typeface="Arial"/>
                <a:sym typeface="Arial"/>
              </a:rPr>
              <a:t> </a:t>
            </a:r>
            <a:r>
              <a:rPr lang="en-US" sz="4000" b="1" kern="0" dirty="0" err="1">
                <a:solidFill>
                  <a:srgbClr val="964618"/>
                </a:solidFill>
                <a:cs typeface="Arial"/>
                <a:sym typeface="Arial"/>
              </a:rPr>
              <a:t>tích</a:t>
            </a:r>
            <a:r>
              <a:rPr lang="en-US" sz="4000" b="1" kern="0" dirty="0">
                <a:solidFill>
                  <a:srgbClr val="964618"/>
                </a:solidFill>
                <a:cs typeface="Arial"/>
                <a:sym typeface="Arial"/>
              </a:rPr>
              <a:t> </a:t>
            </a:r>
            <a:r>
              <a:rPr lang="en-US" sz="4000" b="1" kern="0" dirty="0" err="1">
                <a:solidFill>
                  <a:srgbClr val="964618"/>
                </a:solidFill>
                <a:cs typeface="Arial"/>
                <a:sym typeface="Arial"/>
              </a:rPr>
              <a:t>hình</a:t>
            </a:r>
            <a:r>
              <a:rPr lang="en-US" sz="4000" b="1" kern="0" dirty="0">
                <a:solidFill>
                  <a:srgbClr val="964618"/>
                </a:solidFill>
                <a:cs typeface="Arial"/>
                <a:sym typeface="Arial"/>
              </a:rPr>
              <a:t> </a:t>
            </a:r>
            <a:r>
              <a:rPr lang="en-US" sz="4000" b="1" kern="0" dirty="0" err="1">
                <a:solidFill>
                  <a:srgbClr val="964618"/>
                </a:solidFill>
                <a:cs typeface="Arial"/>
                <a:sym typeface="Arial"/>
              </a:rPr>
              <a:t>chữ</a:t>
            </a:r>
            <a:r>
              <a:rPr lang="en-US" sz="4000" b="1" kern="0" dirty="0">
                <a:solidFill>
                  <a:srgbClr val="964618"/>
                </a:solidFill>
                <a:cs typeface="Arial"/>
                <a:sym typeface="Arial"/>
              </a:rPr>
              <a:t> </a:t>
            </a:r>
            <a:r>
              <a:rPr lang="en-US" sz="4000" b="1" kern="0" dirty="0" err="1">
                <a:solidFill>
                  <a:srgbClr val="964618"/>
                </a:solidFill>
                <a:cs typeface="Arial"/>
                <a:sym typeface="Arial"/>
              </a:rPr>
              <a:t>nhật</a:t>
            </a:r>
            <a:r>
              <a:rPr lang="en-US" sz="4000" b="1" kern="0" dirty="0">
                <a:solidFill>
                  <a:srgbClr val="964618"/>
                </a:solidFill>
                <a:cs typeface="Arial"/>
                <a:sym typeface="Arial"/>
              </a:rPr>
              <a:t>?</a:t>
            </a:r>
            <a:endParaRPr lang="en-US" sz="4000" b="1" kern="0" dirty="0">
              <a:solidFill>
                <a:srgbClr val="964618"/>
              </a:solidFill>
              <a:latin typeface="Calibri"/>
              <a:cs typeface="Arial"/>
              <a:sym typeface="Arial"/>
            </a:endParaRPr>
          </a:p>
        </p:txBody>
      </p:sp>
      <p:pic>
        <p:nvPicPr>
          <p:cNvPr id="4" name="Hình ảnh 3" descr="Ảnh có chứa văn bản, đồ chơi, đồ họa véc-tơ, danh thiếp&#10;&#10;Mô tả được tạo tự động">
            <a:extLst>
              <a:ext uri="{FF2B5EF4-FFF2-40B4-BE49-F238E27FC236}">
                <a16:creationId xmlns:a16="http://schemas.microsoft.com/office/drawing/2014/main" id="{567E22EE-2E9C-B0F3-E22D-A763631DB9C4}"/>
              </a:ext>
            </a:extLst>
          </p:cNvPr>
          <p:cNvPicPr>
            <a:picLocks noChangeAspect="1"/>
          </p:cNvPicPr>
          <p:nvPr/>
        </p:nvPicPr>
        <p:blipFill>
          <a:blip r:embed="rId3"/>
          <a:stretch>
            <a:fillRect/>
          </a:stretch>
        </p:blipFill>
        <p:spPr>
          <a:xfrm>
            <a:off x="7794926" y="2987233"/>
            <a:ext cx="4281733" cy="3789859"/>
          </a:xfrm>
          <a:prstGeom prst="rect">
            <a:avLst/>
          </a:prstGeom>
        </p:spPr>
      </p:pic>
      <p:grpSp>
        <p:nvGrpSpPr>
          <p:cNvPr id="14" name="Group 2">
            <a:extLst>
              <a:ext uri="{FF2B5EF4-FFF2-40B4-BE49-F238E27FC236}">
                <a16:creationId xmlns:a16="http://schemas.microsoft.com/office/drawing/2014/main" id="{DF020F3F-D1B4-7B01-D6F6-1440C809AB15}"/>
              </a:ext>
            </a:extLst>
          </p:cNvPr>
          <p:cNvGrpSpPr/>
          <p:nvPr/>
        </p:nvGrpSpPr>
        <p:grpSpPr>
          <a:xfrm>
            <a:off x="1105785" y="1541053"/>
            <a:ext cx="8229601" cy="4572668"/>
            <a:chOff x="7962634" y="4022549"/>
            <a:chExt cx="3304011" cy="1850571"/>
          </a:xfrm>
        </p:grpSpPr>
        <p:pic>
          <p:nvPicPr>
            <p:cNvPr id="15" name="Picture 5" descr="Shape, rectangle&#10;&#10;Description automatically generated">
              <a:extLst>
                <a:ext uri="{FF2B5EF4-FFF2-40B4-BE49-F238E27FC236}">
                  <a16:creationId xmlns:a16="http://schemas.microsoft.com/office/drawing/2014/main" id="{A966F830-9D5A-31CE-5A11-79A8DE4899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16" name="TextBox 7">
              <a:extLst>
                <a:ext uri="{FF2B5EF4-FFF2-40B4-BE49-F238E27FC236}">
                  <a16:creationId xmlns:a16="http://schemas.microsoft.com/office/drawing/2014/main" id="{20AB3E40-9075-C1B7-FA49-A48E01A3E14E}"/>
                </a:ext>
              </a:extLst>
            </p:cNvPr>
            <p:cNvSpPr txBox="1"/>
            <p:nvPr/>
          </p:nvSpPr>
          <p:spPr>
            <a:xfrm>
              <a:off x="8299865" y="4386187"/>
              <a:ext cx="2650892" cy="1133478"/>
            </a:xfrm>
            <a:prstGeom prst="rect">
              <a:avLst/>
            </a:prstGeom>
            <a:noFill/>
          </p:spPr>
          <p:txBody>
            <a:bodyPr wrap="square" rtlCol="0">
              <a:spAutoFit/>
            </a:bodyPr>
            <a:lstStyle/>
            <a:p>
              <a:pPr algn="ctr"/>
              <a:r>
                <a:rPr lang="en-US" sz="4400" b="1" i="1" dirty="0" err="1">
                  <a:solidFill>
                    <a:schemeClr val="bg1"/>
                  </a:solidFill>
                  <a:effectLst/>
                  <a:ea typeface="Times New Roman" panose="02020603050405020304" pitchFamily="18" charset="0"/>
                  <a:cs typeface="Times New Roman" panose="02020603050405020304" pitchFamily="18" charset="0"/>
                </a:rPr>
                <a:t>Muốn</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tính</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diện</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tích</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hình</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chữ</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nhật</a:t>
              </a:r>
              <a:r>
                <a:rPr lang="en-US" sz="4400" b="1" i="1" dirty="0">
                  <a:solidFill>
                    <a:schemeClr val="bg1"/>
                  </a:solidFill>
                  <a:effectLst/>
                  <a:ea typeface="Times New Roman" panose="02020603050405020304" pitchFamily="18" charset="0"/>
                  <a:cs typeface="Times New Roman" panose="02020603050405020304" pitchFamily="18" charset="0"/>
                </a:rPr>
                <a:t> ta </a:t>
              </a:r>
              <a:r>
                <a:rPr lang="en-US" sz="4400" b="1" i="1" dirty="0" err="1">
                  <a:solidFill>
                    <a:schemeClr val="bg1"/>
                  </a:solidFill>
                  <a:effectLst/>
                  <a:ea typeface="Times New Roman" panose="02020603050405020304" pitchFamily="18" charset="0"/>
                  <a:cs typeface="Times New Roman" panose="02020603050405020304" pitchFamily="18" charset="0"/>
                </a:rPr>
                <a:t>lấy</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chiều</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dài</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nhân</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với</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chiều</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rộng</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cùng</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đơn</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vị</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đo</a:t>
              </a:r>
              <a:r>
                <a:rPr lang="en-US" sz="4400" b="1" i="1" dirty="0">
                  <a:solidFill>
                    <a:schemeClr val="bg1"/>
                  </a:solidFill>
                  <a:effectLst/>
                  <a:ea typeface="Times New Roman" panose="02020603050405020304" pitchFamily="18" charset="0"/>
                  <a:cs typeface="Times New Roman" panose="02020603050405020304" pitchFamily="18" charset="0"/>
                </a:rPr>
                <a:t>)</a:t>
              </a:r>
              <a:endParaRPr lang="en-US" sz="4400" b="1" dirty="0">
                <a:solidFill>
                  <a:schemeClr val="bg1"/>
                </a:solidFill>
                <a:cs typeface="Times New Roman" panose="02020603050405020304" pitchFamily="18" charset="0"/>
              </a:endParaRPr>
            </a:p>
          </p:txBody>
        </p:sp>
      </p:grpSp>
    </p:spTree>
    <p:extLst>
      <p:ext uri="{BB962C8B-B14F-4D97-AF65-F5344CB8AC3E}">
        <p14:creationId xmlns:p14="http://schemas.microsoft.com/office/powerpoint/2010/main" val="1349331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750" fill="hold"/>
                                        <p:tgtEl>
                                          <p:spTgt spid="4"/>
                                        </p:tgtEl>
                                        <p:attrNameLst>
                                          <p:attrName>ppt_w</p:attrName>
                                        </p:attrNameLst>
                                      </p:cBhvr>
                                      <p:tavLst>
                                        <p:tav tm="0">
                                          <p:val>
                                            <p:fltVal val="0"/>
                                          </p:val>
                                        </p:tav>
                                        <p:tav tm="100000">
                                          <p:val>
                                            <p:strVal val="#ppt_w"/>
                                          </p:val>
                                        </p:tav>
                                      </p:tavLst>
                                    </p:anim>
                                    <p:anim calcmode="lin" valueType="num">
                                      <p:cBhvr>
                                        <p:cTn id="18" dur="750" fill="hold"/>
                                        <p:tgtEl>
                                          <p:spTgt spid="4"/>
                                        </p:tgtEl>
                                        <p:attrNameLst>
                                          <p:attrName>ppt_h</p:attrName>
                                        </p:attrNameLst>
                                      </p:cBhvr>
                                      <p:tavLst>
                                        <p:tav tm="0">
                                          <p:val>
                                            <p:fltVal val="0"/>
                                          </p:val>
                                        </p:tav>
                                        <p:tav tm="100000">
                                          <p:val>
                                            <p:strVal val="#ppt_h"/>
                                          </p:val>
                                        </p:tav>
                                      </p:tavLst>
                                    </p:anim>
                                    <p:animEffect transition="in" filter="fade">
                                      <p:cBhvr>
                                        <p:cTn id="19" dur="750"/>
                                        <p:tgtEl>
                                          <p:spTgt spid="4"/>
                                        </p:tgtEl>
                                      </p:cBhvr>
                                    </p:animEffect>
                                  </p:childTnLst>
                                </p:cTn>
                              </p:par>
                            </p:childTnLst>
                          </p:cTn>
                        </p:par>
                        <p:par>
                          <p:cTn id="20" fill="hold">
                            <p:stCondLst>
                              <p:cond delay="2250"/>
                            </p:stCondLst>
                            <p:childTnLst>
                              <p:par>
                                <p:cTn id="21" presetID="2" presetClass="entr" presetSubtype="4"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750" fill="hold"/>
                                        <p:tgtEl>
                                          <p:spTgt spid="6"/>
                                        </p:tgtEl>
                                        <p:attrNameLst>
                                          <p:attrName>ppt_x</p:attrName>
                                        </p:attrNameLst>
                                      </p:cBhvr>
                                      <p:tavLst>
                                        <p:tav tm="0">
                                          <p:val>
                                            <p:strVal val="#ppt_x"/>
                                          </p:val>
                                        </p:tav>
                                        <p:tav tm="100000">
                                          <p:val>
                                            <p:strVal val="#ppt_x"/>
                                          </p:val>
                                        </p:tav>
                                      </p:tavLst>
                                    </p:anim>
                                    <p:anim calcmode="lin" valueType="num">
                                      <p:cBhvr additive="base">
                                        <p:cTn id="24" dur="75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6"/>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Nhóm 8">
            <a:extLst>
              <a:ext uri="{FF2B5EF4-FFF2-40B4-BE49-F238E27FC236}">
                <a16:creationId xmlns:a16="http://schemas.microsoft.com/office/drawing/2014/main" id="{92D60373-24D0-5E2F-DA3B-AE12456FA0D9}"/>
              </a:ext>
            </a:extLst>
          </p:cNvPr>
          <p:cNvGrpSpPr/>
          <p:nvPr/>
        </p:nvGrpSpPr>
        <p:grpSpPr>
          <a:xfrm flipH="1">
            <a:off x="914402" y="462798"/>
            <a:ext cx="10710777" cy="5932404"/>
            <a:chOff x="685801" y="400050"/>
            <a:chExt cx="8033083" cy="4449303"/>
          </a:xfrm>
        </p:grpSpPr>
        <p:sp>
          <p:nvSpPr>
            <p:cNvPr id="10" name="Hình chữ nhật: Góc Tròn 1">
              <a:extLst>
                <a:ext uri="{FF2B5EF4-FFF2-40B4-BE49-F238E27FC236}">
                  <a16:creationId xmlns:a16="http://schemas.microsoft.com/office/drawing/2014/main" id="{88A29E22-2642-0864-46D1-67517F64B4C9}"/>
                </a:ext>
              </a:extLst>
            </p:cNvPr>
            <p:cNvSpPr/>
            <p:nvPr/>
          </p:nvSpPr>
          <p:spPr>
            <a:xfrm>
              <a:off x="685801" y="400050"/>
              <a:ext cx="7928810" cy="4343400"/>
            </a:xfrm>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sp>
          <p:nvSpPr>
            <p:cNvPr id="11" name="Hình chữ nhật: Góc Tròn 1">
              <a:extLst>
                <a:ext uri="{FF2B5EF4-FFF2-40B4-BE49-F238E27FC236}">
                  <a16:creationId xmlns:a16="http://schemas.microsoft.com/office/drawing/2014/main" id="{3F3CA053-860E-903B-F5AA-586ED6399B8F}"/>
                </a:ext>
              </a:extLst>
            </p:cNvPr>
            <p:cNvSpPr/>
            <p:nvPr/>
          </p:nvSpPr>
          <p:spPr>
            <a:xfrm>
              <a:off x="790074" y="505953"/>
              <a:ext cx="7928810" cy="4343400"/>
            </a:xfrm>
            <a:custGeom>
              <a:avLst/>
              <a:gdLst>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extrusionOk="0">
                  <a:moveTo>
                    <a:pt x="493295" y="1838840"/>
                  </a:moveTo>
                  <a:cubicBezTo>
                    <a:pt x="480229" y="1490752"/>
                    <a:pt x="242953" y="-13936"/>
                    <a:pt x="647714" y="0"/>
                  </a:cubicBezTo>
                  <a:cubicBezTo>
                    <a:pt x="3750692" y="-60713"/>
                    <a:pt x="4868337" y="61072"/>
                    <a:pt x="7160781" y="0"/>
                  </a:cubicBezTo>
                  <a:cubicBezTo>
                    <a:pt x="7514830" y="5670"/>
                    <a:pt x="7924900" y="618210"/>
                    <a:pt x="7928810" y="984598"/>
                  </a:cubicBezTo>
                  <a:cubicBezTo>
                    <a:pt x="7953262" y="1987959"/>
                    <a:pt x="7996473" y="2918477"/>
                    <a:pt x="7928810" y="3671623"/>
                  </a:cubicBezTo>
                  <a:cubicBezTo>
                    <a:pt x="7962136" y="4010960"/>
                    <a:pt x="7700590" y="4348187"/>
                    <a:pt x="7257033" y="4343400"/>
                  </a:cubicBezTo>
                  <a:cubicBezTo>
                    <a:pt x="5064265" y="4269629"/>
                    <a:pt x="2934583" y="4187517"/>
                    <a:pt x="671777" y="4343400"/>
                  </a:cubicBezTo>
                  <a:cubicBezTo>
                    <a:pt x="306206" y="4344189"/>
                    <a:pt x="-5697" y="4040035"/>
                    <a:pt x="0" y="3671623"/>
                  </a:cubicBezTo>
                  <a:cubicBezTo>
                    <a:pt x="-43347" y="2788883"/>
                    <a:pt x="502953" y="2721423"/>
                    <a:pt x="493295" y="1838840"/>
                  </a:cubicBezTo>
                  <a:close/>
                </a:path>
              </a:pathLst>
            </a:custGeom>
            <a:noFill/>
            <a:ln w="38100">
              <a:solidFill>
                <a:schemeClr val="accent2"/>
              </a:solidFill>
              <a:extLst>
                <a:ext uri="{C807C97D-BFC1-408E-A445-0C87EB9F89A2}">
                  <ask:lineSketchStyleProps xmlns:ask="http://schemas.microsoft.com/office/drawing/2018/sketchyshapes" xmlns="" sd="981765707">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grpSp>
      <p:grpSp>
        <p:nvGrpSpPr>
          <p:cNvPr id="6" name="Group 2">
            <a:extLst>
              <a:ext uri="{FF2B5EF4-FFF2-40B4-BE49-F238E27FC236}">
                <a16:creationId xmlns:a16="http://schemas.microsoft.com/office/drawing/2014/main" id="{525A0CB5-3F94-D49D-8C3B-F1EC35FAED30}"/>
              </a:ext>
            </a:extLst>
          </p:cNvPr>
          <p:cNvGrpSpPr/>
          <p:nvPr/>
        </p:nvGrpSpPr>
        <p:grpSpPr>
          <a:xfrm>
            <a:off x="3245295" y="2382447"/>
            <a:ext cx="5159544" cy="2907061"/>
            <a:chOff x="7962634" y="4022549"/>
            <a:chExt cx="3304011" cy="1850571"/>
          </a:xfrm>
        </p:grpSpPr>
        <p:pic>
          <p:nvPicPr>
            <p:cNvPr id="7" name="Picture 5" descr="Shape, rectangle&#10;&#10;Description automatically generated">
              <a:extLst>
                <a:ext uri="{FF2B5EF4-FFF2-40B4-BE49-F238E27FC236}">
                  <a16:creationId xmlns:a16="http://schemas.microsoft.com/office/drawing/2014/main" id="{B75F47E0-D209-6197-78F4-D5EA434F77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8" name="TextBox 7">
              <a:extLst>
                <a:ext uri="{FF2B5EF4-FFF2-40B4-BE49-F238E27FC236}">
                  <a16:creationId xmlns:a16="http://schemas.microsoft.com/office/drawing/2014/main" id="{4D6CB62B-1E07-48DB-95B6-C4328DA96FEE}"/>
                </a:ext>
              </a:extLst>
            </p:cNvPr>
            <p:cNvSpPr txBox="1"/>
            <p:nvPr/>
          </p:nvSpPr>
          <p:spPr>
            <a:xfrm>
              <a:off x="8141798" y="4386187"/>
              <a:ext cx="2945684" cy="1103623"/>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666" b="0" i="0" u="none" strike="noStrike" kern="1200" cap="none" spc="0" normalizeH="0" baseline="0" noProof="0" dirty="0">
                  <a:ln>
                    <a:noFill/>
                  </a:ln>
                  <a:solidFill>
                    <a:srgbClr val="FFFFFF"/>
                  </a:solidFill>
                  <a:effectLst/>
                  <a:uLnTx/>
                  <a:uFillTx/>
                  <a:latin typeface="Calibri"/>
                  <a:ea typeface="+mn-ea"/>
                  <a:cs typeface="Arial"/>
                  <a:sym typeface="Arial"/>
                </a:rPr>
                <a:t>.?.</a:t>
              </a:r>
            </a:p>
          </p:txBody>
        </p:sp>
      </p:grpSp>
      <p:sp>
        <p:nvSpPr>
          <p:cNvPr id="2" name="Hộp Văn bản 1">
            <a:extLst>
              <a:ext uri="{FF2B5EF4-FFF2-40B4-BE49-F238E27FC236}">
                <a16:creationId xmlns:a16="http://schemas.microsoft.com/office/drawing/2014/main" id="{28161803-915F-2355-5E73-35EA6F67C427}"/>
              </a:ext>
            </a:extLst>
          </p:cNvPr>
          <p:cNvSpPr txBox="1"/>
          <p:nvPr/>
        </p:nvSpPr>
        <p:spPr>
          <a:xfrm>
            <a:off x="1031359" y="1010138"/>
            <a:ext cx="9750056" cy="707886"/>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000" b="1" i="0" u="none" strike="noStrike" kern="0" cap="none" spc="0" normalizeH="0" baseline="0" noProof="0" dirty="0">
                <a:ln>
                  <a:noFill/>
                </a:ln>
                <a:solidFill>
                  <a:srgbClr val="964618"/>
                </a:solidFill>
                <a:effectLst/>
                <a:uLnTx/>
                <a:uFillTx/>
                <a:latin typeface="Calibri"/>
                <a:ea typeface="+mn-ea"/>
                <a:cs typeface="Arial"/>
                <a:sym typeface="Arial"/>
              </a:rPr>
              <a:t>1. </a:t>
            </a:r>
            <a:r>
              <a:rPr kumimoji="0" lang="en-US" sz="4000" b="1" i="0" u="none" strike="noStrike" kern="0" cap="none" spc="0" normalizeH="0" baseline="0" noProof="0" dirty="0" err="1">
                <a:ln>
                  <a:noFill/>
                </a:ln>
                <a:solidFill>
                  <a:srgbClr val="964618"/>
                </a:solidFill>
                <a:effectLst/>
                <a:uLnTx/>
                <a:uFillTx/>
                <a:latin typeface="Calibri"/>
                <a:ea typeface="+mn-ea"/>
                <a:cs typeface="Arial"/>
                <a:sym typeface="Arial"/>
              </a:rPr>
              <a:t>Nêu</a:t>
            </a:r>
            <a:r>
              <a:rPr kumimoji="0" lang="en-US" sz="4000" b="1" i="0" u="none" strike="noStrike" kern="0" cap="none" spc="0" normalizeH="0" baseline="0" noProof="0" dirty="0">
                <a:ln>
                  <a:noFill/>
                </a:ln>
                <a:solidFill>
                  <a:srgbClr val="964618"/>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964618"/>
                </a:solidFill>
                <a:effectLst/>
                <a:uLnTx/>
                <a:uFillTx/>
                <a:latin typeface="Calibri"/>
                <a:ea typeface="+mn-ea"/>
                <a:cs typeface="Arial"/>
                <a:sym typeface="Arial"/>
              </a:rPr>
              <a:t>quy</a:t>
            </a:r>
            <a:r>
              <a:rPr kumimoji="0" lang="en-US" sz="4000" b="1" i="0" u="none" strike="noStrike" kern="0" cap="none" spc="0" normalizeH="0" baseline="0" noProof="0" dirty="0">
                <a:ln>
                  <a:noFill/>
                </a:ln>
                <a:solidFill>
                  <a:srgbClr val="964618"/>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964618"/>
                </a:solidFill>
                <a:effectLst/>
                <a:uLnTx/>
                <a:uFillTx/>
                <a:latin typeface="Calibri"/>
                <a:ea typeface="+mn-ea"/>
                <a:cs typeface="Arial"/>
                <a:sym typeface="Arial"/>
              </a:rPr>
              <a:t>tắc</a:t>
            </a:r>
            <a:r>
              <a:rPr kumimoji="0" lang="en-US" sz="4000" b="1" i="0" u="none" strike="noStrike" kern="0" cap="none" spc="0" normalizeH="0" baseline="0" noProof="0" dirty="0">
                <a:ln>
                  <a:noFill/>
                </a:ln>
                <a:solidFill>
                  <a:srgbClr val="964618"/>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964618"/>
                </a:solidFill>
                <a:effectLst/>
                <a:uLnTx/>
                <a:uFillTx/>
                <a:latin typeface="Calibri"/>
                <a:ea typeface="+mn-ea"/>
                <a:cs typeface="Arial"/>
                <a:sym typeface="Arial"/>
              </a:rPr>
              <a:t>tính</a:t>
            </a:r>
            <a:r>
              <a:rPr kumimoji="0" lang="en-US" sz="4000" b="1" i="0" u="none" strike="noStrike" kern="0" cap="none" spc="0" normalizeH="0" baseline="0" noProof="0" dirty="0">
                <a:ln>
                  <a:noFill/>
                </a:ln>
                <a:solidFill>
                  <a:srgbClr val="964618"/>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964618"/>
                </a:solidFill>
                <a:effectLst/>
                <a:uLnTx/>
                <a:uFillTx/>
                <a:latin typeface="Calibri"/>
                <a:ea typeface="+mn-ea"/>
                <a:cs typeface="Arial"/>
                <a:sym typeface="Arial"/>
              </a:rPr>
              <a:t>diện</a:t>
            </a:r>
            <a:r>
              <a:rPr kumimoji="0" lang="en-US" sz="4000" b="1" i="0" u="none" strike="noStrike" kern="0" cap="none" spc="0" normalizeH="0" baseline="0" noProof="0" dirty="0">
                <a:ln>
                  <a:noFill/>
                </a:ln>
                <a:solidFill>
                  <a:srgbClr val="964618"/>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964618"/>
                </a:solidFill>
                <a:effectLst/>
                <a:uLnTx/>
                <a:uFillTx/>
                <a:latin typeface="Calibri"/>
                <a:ea typeface="+mn-ea"/>
                <a:cs typeface="Arial"/>
                <a:sym typeface="Arial"/>
              </a:rPr>
              <a:t>tích</a:t>
            </a:r>
            <a:r>
              <a:rPr kumimoji="0" lang="en-US" sz="4000" b="1" i="0" u="none" strike="noStrike" kern="0" cap="none" spc="0" normalizeH="0" baseline="0" noProof="0" dirty="0">
                <a:ln>
                  <a:noFill/>
                </a:ln>
                <a:solidFill>
                  <a:srgbClr val="964618"/>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964618"/>
                </a:solidFill>
                <a:effectLst/>
                <a:uLnTx/>
                <a:uFillTx/>
                <a:latin typeface="Calibri"/>
                <a:ea typeface="+mn-ea"/>
                <a:cs typeface="Arial"/>
                <a:sym typeface="Arial"/>
              </a:rPr>
              <a:t>hình</a:t>
            </a:r>
            <a:r>
              <a:rPr kumimoji="0" lang="en-US" sz="4000" b="1" i="0" u="none" strike="noStrike" kern="0" cap="none" spc="0" normalizeH="0" baseline="0" noProof="0" dirty="0">
                <a:ln>
                  <a:noFill/>
                </a:ln>
                <a:solidFill>
                  <a:srgbClr val="964618"/>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964618"/>
                </a:solidFill>
                <a:effectLst/>
                <a:uLnTx/>
                <a:uFillTx/>
                <a:latin typeface="Calibri"/>
                <a:ea typeface="+mn-ea"/>
                <a:cs typeface="Arial"/>
                <a:sym typeface="Arial"/>
              </a:rPr>
              <a:t>vuông</a:t>
            </a:r>
            <a:r>
              <a:rPr kumimoji="0" lang="en-US" sz="4000" b="1" i="0" u="none" strike="noStrike" kern="0" cap="none" spc="0" normalizeH="0" baseline="0" noProof="0" dirty="0">
                <a:ln>
                  <a:noFill/>
                </a:ln>
                <a:solidFill>
                  <a:srgbClr val="964618"/>
                </a:solidFill>
                <a:effectLst/>
                <a:uLnTx/>
                <a:uFillTx/>
                <a:latin typeface="Calibri"/>
                <a:ea typeface="+mn-ea"/>
                <a:cs typeface="Arial"/>
                <a:sym typeface="Arial"/>
              </a:rPr>
              <a:t>?</a:t>
            </a:r>
          </a:p>
        </p:txBody>
      </p:sp>
      <p:pic>
        <p:nvPicPr>
          <p:cNvPr id="4" name="Hình ảnh 3" descr="Ảnh có chứa văn bản, đồ chơi, đồ họa véc-tơ, danh thiếp&#10;&#10;Mô tả được tạo tự động">
            <a:extLst>
              <a:ext uri="{FF2B5EF4-FFF2-40B4-BE49-F238E27FC236}">
                <a16:creationId xmlns:a16="http://schemas.microsoft.com/office/drawing/2014/main" id="{567E22EE-2E9C-B0F3-E22D-A763631DB9C4}"/>
              </a:ext>
            </a:extLst>
          </p:cNvPr>
          <p:cNvPicPr>
            <a:picLocks noChangeAspect="1"/>
          </p:cNvPicPr>
          <p:nvPr/>
        </p:nvPicPr>
        <p:blipFill>
          <a:blip r:embed="rId3"/>
          <a:stretch>
            <a:fillRect/>
          </a:stretch>
        </p:blipFill>
        <p:spPr>
          <a:xfrm>
            <a:off x="7794926" y="2987233"/>
            <a:ext cx="4281733" cy="3789859"/>
          </a:xfrm>
          <a:prstGeom prst="rect">
            <a:avLst/>
          </a:prstGeom>
        </p:spPr>
      </p:pic>
      <p:grpSp>
        <p:nvGrpSpPr>
          <p:cNvPr id="14" name="Group 2">
            <a:extLst>
              <a:ext uri="{FF2B5EF4-FFF2-40B4-BE49-F238E27FC236}">
                <a16:creationId xmlns:a16="http://schemas.microsoft.com/office/drawing/2014/main" id="{DF020F3F-D1B4-7B01-D6F6-1440C809AB15}"/>
              </a:ext>
            </a:extLst>
          </p:cNvPr>
          <p:cNvGrpSpPr/>
          <p:nvPr/>
        </p:nvGrpSpPr>
        <p:grpSpPr>
          <a:xfrm>
            <a:off x="1105785" y="1541053"/>
            <a:ext cx="8229601" cy="4572668"/>
            <a:chOff x="7962634" y="4022549"/>
            <a:chExt cx="3304011" cy="1850571"/>
          </a:xfrm>
        </p:grpSpPr>
        <p:pic>
          <p:nvPicPr>
            <p:cNvPr id="15" name="Picture 5" descr="Shape, rectangle&#10;&#10;Description automatically generated">
              <a:extLst>
                <a:ext uri="{FF2B5EF4-FFF2-40B4-BE49-F238E27FC236}">
                  <a16:creationId xmlns:a16="http://schemas.microsoft.com/office/drawing/2014/main" id="{A966F830-9D5A-31CE-5A11-79A8DE4899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16" name="TextBox 7">
              <a:extLst>
                <a:ext uri="{FF2B5EF4-FFF2-40B4-BE49-F238E27FC236}">
                  <a16:creationId xmlns:a16="http://schemas.microsoft.com/office/drawing/2014/main" id="{20AB3E40-9075-C1B7-FA49-A48E01A3E14E}"/>
                </a:ext>
              </a:extLst>
            </p:cNvPr>
            <p:cNvSpPr txBox="1"/>
            <p:nvPr/>
          </p:nvSpPr>
          <p:spPr>
            <a:xfrm>
              <a:off x="8299865" y="4386187"/>
              <a:ext cx="2650892" cy="1133478"/>
            </a:xfrm>
            <a:prstGeom prst="rect">
              <a:avLst/>
            </a:prstGeom>
            <a:noFill/>
          </p:spPr>
          <p:txBody>
            <a:bodyPr wrap="square" rtlCol="0">
              <a:spAutoFit/>
            </a:bodyPr>
            <a:lstStyle/>
            <a:p>
              <a:pPr algn="ctr"/>
              <a:r>
                <a:rPr lang="en-US" sz="4400" b="1" i="1" dirty="0" err="1">
                  <a:solidFill>
                    <a:schemeClr val="bg1"/>
                  </a:solidFill>
                  <a:effectLst/>
                  <a:ea typeface="Times New Roman" panose="02020603050405020304" pitchFamily="18" charset="0"/>
                  <a:cs typeface="Times New Roman" panose="02020603050405020304" pitchFamily="18" charset="0"/>
                </a:rPr>
                <a:t>Muốn</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tính</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diện</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tích</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hình</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vuông</a:t>
              </a:r>
              <a:r>
                <a:rPr lang="en-US" sz="4400" b="1" i="1" dirty="0">
                  <a:solidFill>
                    <a:schemeClr val="bg1"/>
                  </a:solidFill>
                  <a:effectLst/>
                  <a:ea typeface="Times New Roman" panose="02020603050405020304" pitchFamily="18" charset="0"/>
                  <a:cs typeface="Times New Roman" panose="02020603050405020304" pitchFamily="18" charset="0"/>
                </a:rPr>
                <a:t> ta </a:t>
              </a:r>
              <a:r>
                <a:rPr lang="en-US" sz="4400" b="1" i="1" dirty="0" err="1">
                  <a:solidFill>
                    <a:schemeClr val="bg1"/>
                  </a:solidFill>
                  <a:effectLst/>
                  <a:ea typeface="Times New Roman" panose="02020603050405020304" pitchFamily="18" charset="0"/>
                  <a:cs typeface="Times New Roman" panose="02020603050405020304" pitchFamily="18" charset="0"/>
                </a:rPr>
                <a:t>lấy</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a typeface="Times New Roman" panose="02020603050405020304" pitchFamily="18" charset="0"/>
                  <a:cs typeface="Times New Roman" panose="02020603050405020304" pitchFamily="18" charset="0"/>
                </a:rPr>
                <a:t>độ</a:t>
              </a:r>
              <a:r>
                <a:rPr lang="en-US" sz="4400" b="1" i="1" dirty="0">
                  <a:solidFill>
                    <a:schemeClr val="bg1"/>
                  </a:solidFill>
                  <a:ea typeface="Times New Roman" panose="02020603050405020304" pitchFamily="18" charset="0"/>
                  <a:cs typeface="Times New Roman" panose="02020603050405020304" pitchFamily="18" charset="0"/>
                </a:rPr>
                <a:t> </a:t>
              </a:r>
              <a:r>
                <a:rPr lang="en-US" sz="4400" b="1" i="1" dirty="0" err="1">
                  <a:solidFill>
                    <a:schemeClr val="bg1"/>
                  </a:solidFill>
                  <a:ea typeface="Times New Roman" panose="02020603050405020304" pitchFamily="18" charset="0"/>
                  <a:cs typeface="Times New Roman" panose="02020603050405020304" pitchFamily="18" charset="0"/>
                </a:rPr>
                <a:t>dài</a:t>
              </a:r>
              <a:r>
                <a:rPr lang="en-US" sz="4400" b="1" i="1" dirty="0">
                  <a:solidFill>
                    <a:schemeClr val="bg1"/>
                  </a:solidFill>
                  <a:ea typeface="Times New Roman" panose="02020603050405020304" pitchFamily="18" charset="0"/>
                  <a:cs typeface="Times New Roman" panose="02020603050405020304" pitchFamily="18" charset="0"/>
                </a:rPr>
                <a:t> </a:t>
              </a:r>
              <a:r>
                <a:rPr lang="en-US" sz="4400" b="1" i="1" dirty="0" err="1">
                  <a:solidFill>
                    <a:schemeClr val="bg1"/>
                  </a:solidFill>
                  <a:ea typeface="Times New Roman" panose="02020603050405020304" pitchFamily="18" charset="0"/>
                  <a:cs typeface="Times New Roman" panose="02020603050405020304" pitchFamily="18" charset="0"/>
                </a:rPr>
                <a:t>một</a:t>
              </a:r>
              <a:r>
                <a:rPr lang="en-US" sz="4400" b="1" i="1" dirty="0">
                  <a:solidFill>
                    <a:schemeClr val="bg1"/>
                  </a:solidFill>
                  <a:ea typeface="Times New Roman" panose="02020603050405020304" pitchFamily="18" charset="0"/>
                  <a:cs typeface="Times New Roman" panose="02020603050405020304" pitchFamily="18" charset="0"/>
                </a:rPr>
                <a:t> </a:t>
              </a:r>
              <a:r>
                <a:rPr lang="en-US" sz="4400" b="1" i="1" dirty="0" err="1">
                  <a:solidFill>
                    <a:schemeClr val="bg1"/>
                  </a:solidFill>
                  <a:ea typeface="Times New Roman" panose="02020603050405020304" pitchFamily="18" charset="0"/>
                  <a:cs typeface="Times New Roman" panose="02020603050405020304" pitchFamily="18" charset="0"/>
                </a:rPr>
                <a:t>cạnh</a:t>
              </a:r>
              <a:r>
                <a:rPr lang="en-US" sz="4400" b="1" i="1" dirty="0">
                  <a:solidFill>
                    <a:schemeClr val="bg1"/>
                  </a:solidFill>
                  <a:ea typeface="Times New Roman" panose="02020603050405020304" pitchFamily="18" charset="0"/>
                  <a:cs typeface="Times New Roman" panose="02020603050405020304" pitchFamily="18" charset="0"/>
                </a:rPr>
                <a:t> </a:t>
              </a:r>
              <a:r>
                <a:rPr lang="en-US" sz="4400" b="1" i="1" dirty="0" err="1">
                  <a:solidFill>
                    <a:schemeClr val="bg1"/>
                  </a:solidFill>
                  <a:ea typeface="Times New Roman" panose="02020603050405020304" pitchFamily="18" charset="0"/>
                  <a:cs typeface="Times New Roman" panose="02020603050405020304" pitchFamily="18" charset="0"/>
                </a:rPr>
                <a:t>nhân</a:t>
              </a:r>
              <a:r>
                <a:rPr lang="en-US" sz="4400" b="1" i="1" dirty="0">
                  <a:solidFill>
                    <a:schemeClr val="bg1"/>
                  </a:solidFill>
                  <a:ea typeface="Times New Roman" panose="02020603050405020304" pitchFamily="18" charset="0"/>
                  <a:cs typeface="Times New Roman" panose="02020603050405020304" pitchFamily="18" charset="0"/>
                </a:rPr>
                <a:t> </a:t>
              </a:r>
              <a:r>
                <a:rPr lang="en-US" sz="4400" b="1" i="1" dirty="0" err="1">
                  <a:solidFill>
                    <a:schemeClr val="bg1"/>
                  </a:solidFill>
                  <a:ea typeface="Times New Roman" panose="02020603050405020304" pitchFamily="18" charset="0"/>
                  <a:cs typeface="Times New Roman" panose="02020603050405020304" pitchFamily="18" charset="0"/>
                </a:rPr>
                <a:t>với</a:t>
              </a:r>
              <a:r>
                <a:rPr lang="en-US" sz="4400" b="1" i="1" dirty="0">
                  <a:solidFill>
                    <a:schemeClr val="bg1"/>
                  </a:solidFill>
                  <a:ea typeface="Times New Roman" panose="02020603050405020304" pitchFamily="18" charset="0"/>
                  <a:cs typeface="Times New Roman" panose="02020603050405020304" pitchFamily="18" charset="0"/>
                </a:rPr>
                <a:t> </a:t>
              </a:r>
              <a:r>
                <a:rPr lang="en-US" sz="4400" b="1" i="1" dirty="0" err="1">
                  <a:solidFill>
                    <a:schemeClr val="bg1"/>
                  </a:solidFill>
                  <a:ea typeface="Times New Roman" panose="02020603050405020304" pitchFamily="18" charset="0"/>
                  <a:cs typeface="Times New Roman" panose="02020603050405020304" pitchFamily="18" charset="0"/>
                </a:rPr>
                <a:t>chính</a:t>
              </a:r>
              <a:r>
                <a:rPr lang="en-US" sz="4400" b="1" i="1" dirty="0">
                  <a:solidFill>
                    <a:schemeClr val="bg1"/>
                  </a:solidFill>
                  <a:ea typeface="Times New Roman" panose="02020603050405020304" pitchFamily="18" charset="0"/>
                  <a:cs typeface="Times New Roman" panose="02020603050405020304" pitchFamily="18" charset="0"/>
                </a:rPr>
                <a:t> </a:t>
              </a:r>
              <a:r>
                <a:rPr lang="en-US" sz="4400" b="1" i="1" dirty="0" err="1">
                  <a:solidFill>
                    <a:schemeClr val="bg1"/>
                  </a:solidFill>
                  <a:ea typeface="Times New Roman" panose="02020603050405020304" pitchFamily="18" charset="0"/>
                  <a:cs typeface="Times New Roman" panose="02020603050405020304" pitchFamily="18" charset="0"/>
                </a:rPr>
                <a:t>nó</a:t>
              </a:r>
              <a:r>
                <a:rPr lang="en-US" sz="4400" b="1" i="1" dirty="0">
                  <a:solidFill>
                    <a:schemeClr val="bg1"/>
                  </a:solidFill>
                  <a:ea typeface="Times New Roman" panose="02020603050405020304" pitchFamily="18" charset="0"/>
                  <a:cs typeface="Times New Roman" panose="02020603050405020304" pitchFamily="18" charset="0"/>
                </a:rPr>
                <a:t> </a:t>
              </a:r>
              <a:r>
                <a:rPr lang="en-US" sz="4400" b="1" i="1" dirty="0">
                  <a:solidFill>
                    <a:schemeClr val="bg1"/>
                  </a:solidFill>
                  <a:effectLst/>
                  <a:ea typeface="Times New Roman" panose="02020603050405020304" pitchFamily="18" charset="0"/>
                  <a:cs typeface="Times New Roman" panose="02020603050405020304" pitchFamily="18" charset="0"/>
                </a:rPr>
                <a:t>(</a:t>
              </a:r>
              <a:r>
                <a:rPr lang="en-US" sz="4400" b="1" i="1" dirty="0" err="1">
                  <a:solidFill>
                    <a:schemeClr val="bg1"/>
                  </a:solidFill>
                  <a:effectLst/>
                  <a:ea typeface="Times New Roman" panose="02020603050405020304" pitchFamily="18" charset="0"/>
                  <a:cs typeface="Times New Roman" panose="02020603050405020304" pitchFamily="18" charset="0"/>
                </a:rPr>
                <a:t>cùng</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đơn</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vị</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đo</a:t>
              </a:r>
              <a:r>
                <a:rPr lang="en-US" sz="4400" b="1" i="1" dirty="0">
                  <a:solidFill>
                    <a:schemeClr val="bg1"/>
                  </a:solidFill>
                  <a:effectLst/>
                  <a:ea typeface="Times New Roman" panose="02020603050405020304" pitchFamily="18" charset="0"/>
                  <a:cs typeface="Times New Roman" panose="02020603050405020304" pitchFamily="18" charset="0"/>
                </a:rPr>
                <a:t>)</a:t>
              </a:r>
              <a:endParaRPr lang="en-US" sz="4400" b="1" dirty="0">
                <a:solidFill>
                  <a:schemeClr val="bg1"/>
                </a:solidFill>
                <a:cs typeface="Times New Roman" panose="02020603050405020304" pitchFamily="18" charset="0"/>
              </a:endParaRPr>
            </a:p>
          </p:txBody>
        </p:sp>
      </p:grpSp>
    </p:spTree>
    <p:extLst>
      <p:ext uri="{BB962C8B-B14F-4D97-AF65-F5344CB8AC3E}">
        <p14:creationId xmlns:p14="http://schemas.microsoft.com/office/powerpoint/2010/main" val="49400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750" fill="hold"/>
                                        <p:tgtEl>
                                          <p:spTgt spid="4"/>
                                        </p:tgtEl>
                                        <p:attrNameLst>
                                          <p:attrName>ppt_w</p:attrName>
                                        </p:attrNameLst>
                                      </p:cBhvr>
                                      <p:tavLst>
                                        <p:tav tm="0">
                                          <p:val>
                                            <p:fltVal val="0"/>
                                          </p:val>
                                        </p:tav>
                                        <p:tav tm="100000">
                                          <p:val>
                                            <p:strVal val="#ppt_w"/>
                                          </p:val>
                                        </p:tav>
                                      </p:tavLst>
                                    </p:anim>
                                    <p:anim calcmode="lin" valueType="num">
                                      <p:cBhvr>
                                        <p:cTn id="18" dur="750" fill="hold"/>
                                        <p:tgtEl>
                                          <p:spTgt spid="4"/>
                                        </p:tgtEl>
                                        <p:attrNameLst>
                                          <p:attrName>ppt_h</p:attrName>
                                        </p:attrNameLst>
                                      </p:cBhvr>
                                      <p:tavLst>
                                        <p:tav tm="0">
                                          <p:val>
                                            <p:fltVal val="0"/>
                                          </p:val>
                                        </p:tav>
                                        <p:tav tm="100000">
                                          <p:val>
                                            <p:strVal val="#ppt_h"/>
                                          </p:val>
                                        </p:tav>
                                      </p:tavLst>
                                    </p:anim>
                                    <p:animEffect transition="in" filter="fade">
                                      <p:cBhvr>
                                        <p:cTn id="19" dur="750"/>
                                        <p:tgtEl>
                                          <p:spTgt spid="4"/>
                                        </p:tgtEl>
                                      </p:cBhvr>
                                    </p:animEffect>
                                  </p:childTnLst>
                                </p:cTn>
                              </p:par>
                            </p:childTnLst>
                          </p:cTn>
                        </p:par>
                        <p:par>
                          <p:cTn id="20" fill="hold">
                            <p:stCondLst>
                              <p:cond delay="2250"/>
                            </p:stCondLst>
                            <p:childTnLst>
                              <p:par>
                                <p:cTn id="21" presetID="2" presetClass="entr" presetSubtype="4"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750" fill="hold"/>
                                        <p:tgtEl>
                                          <p:spTgt spid="6"/>
                                        </p:tgtEl>
                                        <p:attrNameLst>
                                          <p:attrName>ppt_x</p:attrName>
                                        </p:attrNameLst>
                                      </p:cBhvr>
                                      <p:tavLst>
                                        <p:tav tm="0">
                                          <p:val>
                                            <p:strVal val="#ppt_x"/>
                                          </p:val>
                                        </p:tav>
                                        <p:tav tm="100000">
                                          <p:val>
                                            <p:strVal val="#ppt_x"/>
                                          </p:val>
                                        </p:tav>
                                      </p:tavLst>
                                    </p:anim>
                                    <p:anim calcmode="lin" valueType="num">
                                      <p:cBhvr additive="base">
                                        <p:cTn id="24" dur="75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6"/>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hlinkClick r:id="rId3" action="ppaction://hlinksldjump"/>
          </p:cNvPr>
          <p:cNvPicPr>
            <a:picLocks noChangeAspect="1"/>
          </p:cNvPicPr>
          <p:nvPr/>
        </p:nvPicPr>
        <p:blipFill>
          <a:blip r:embed="rId4"/>
          <a:stretch>
            <a:fillRect/>
          </a:stretch>
        </p:blipFill>
        <p:spPr>
          <a:xfrm>
            <a:off x="993257" y="1680597"/>
            <a:ext cx="10425064" cy="3694496"/>
          </a:xfrm>
          <a:prstGeom prst="rect">
            <a:avLst/>
          </a:prstGeom>
        </p:spPr>
      </p:pic>
    </p:spTree>
    <p:extLst>
      <p:ext uri="{BB962C8B-B14F-4D97-AF65-F5344CB8AC3E}">
        <p14:creationId xmlns:p14="http://schemas.microsoft.com/office/powerpoint/2010/main" val="20612605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862F8E34-38AA-4843-B971-5CE44361CE7F}"/>
              </a:ext>
            </a:extLst>
          </p:cNvPr>
          <p:cNvSpPr/>
          <p:nvPr/>
        </p:nvSpPr>
        <p:spPr>
          <a:xfrm>
            <a:off x="1286538" y="712380"/>
            <a:ext cx="808075" cy="765544"/>
          </a:xfrm>
          <a:prstGeom prst="ellipse">
            <a:avLst/>
          </a:prstGeom>
          <a:solidFill>
            <a:srgbClr val="FF0000"/>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4000" dirty="0">
                <a:solidFill>
                  <a:schemeClr val="bg1"/>
                </a:solidFill>
                <a:latin typeface="Calibri" panose="020F0502020204030204" pitchFamily="34" charset="0"/>
                <a:cs typeface="Calibri" panose="020F0502020204030204" pitchFamily="34" charset="0"/>
              </a:rPr>
              <a:t>1</a:t>
            </a:r>
          </a:p>
        </p:txBody>
      </p:sp>
      <p:sp>
        <p:nvSpPr>
          <p:cNvPr id="3" name="TextBox 2">
            <a:extLst>
              <a:ext uri="{FF2B5EF4-FFF2-40B4-BE49-F238E27FC236}">
                <a16:creationId xmlns:a16="http://schemas.microsoft.com/office/drawing/2014/main" id="{B4DDAF63-B9D7-4FEC-82A6-32458A2E57D8}"/>
              </a:ext>
            </a:extLst>
          </p:cNvPr>
          <p:cNvSpPr txBox="1"/>
          <p:nvPr/>
        </p:nvSpPr>
        <p:spPr>
          <a:xfrm>
            <a:off x="2264736" y="765544"/>
            <a:ext cx="8059478" cy="1323439"/>
          </a:xfrm>
          <a:prstGeom prst="rect">
            <a:avLst/>
          </a:prstGeom>
          <a:noFill/>
        </p:spPr>
        <p:txBody>
          <a:bodyPr wrap="square" rtlCol="0">
            <a:spAutoFit/>
          </a:bodyPr>
          <a:lstStyle/>
          <a:p>
            <a:pPr algn="just"/>
            <a:r>
              <a:rPr lang="vi-VN" sz="4000" b="1" dirty="0">
                <a:latin typeface="Calibri" panose="020F0502020204030204" pitchFamily="34" charset="0"/>
                <a:cs typeface="Calibri" panose="020F0502020204030204" pitchFamily="34" charset="0"/>
              </a:rPr>
              <a:t>Hình </a:t>
            </a:r>
            <a:r>
              <a:rPr lang="vi-VN" sz="4000" b="1" dirty="0">
                <a:latin typeface="HP001 4 hàng" panose="020B0603050302020204" pitchFamily="34" charset="0"/>
                <a:ea typeface="HP001" panose="020B0603050302020204" pitchFamily="34" charset="0"/>
                <a:cs typeface="Calibri" panose="020F0502020204030204" pitchFamily="34" charset="0"/>
              </a:rPr>
              <a:t>H</a:t>
            </a:r>
            <a:r>
              <a:rPr lang="vi-VN" sz="4000" b="1" dirty="0">
                <a:latin typeface="Calibri" panose="020F0502020204030204" pitchFamily="34" charset="0"/>
                <a:cs typeface="Calibri" panose="020F0502020204030204" pitchFamily="34" charset="0"/>
              </a:rPr>
              <a:t> gồm hình vuông ABCD và hình chữ nhật DMNP như hình bên.</a:t>
            </a:r>
            <a:endParaRPr lang="en-US" sz="4000" b="1"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206D41E3-077B-4CB7-9E03-40B0274D3433}"/>
              </a:ext>
            </a:extLst>
          </p:cNvPr>
          <p:cNvPicPr>
            <a:picLocks noChangeAspect="1"/>
          </p:cNvPicPr>
          <p:nvPr/>
        </p:nvPicPr>
        <p:blipFill>
          <a:blip r:embed="rId2"/>
          <a:stretch>
            <a:fillRect/>
          </a:stretch>
        </p:blipFill>
        <p:spPr>
          <a:xfrm>
            <a:off x="6719777" y="2051539"/>
            <a:ext cx="4364000" cy="4104602"/>
          </a:xfrm>
          <a:prstGeom prst="rect">
            <a:avLst/>
          </a:prstGeom>
        </p:spPr>
      </p:pic>
      <p:sp>
        <p:nvSpPr>
          <p:cNvPr id="8" name="TextBox 7">
            <a:extLst>
              <a:ext uri="{FF2B5EF4-FFF2-40B4-BE49-F238E27FC236}">
                <a16:creationId xmlns:a16="http://schemas.microsoft.com/office/drawing/2014/main" id="{47DEF983-5A2D-4B0B-A3D1-999E1252CFF6}"/>
              </a:ext>
            </a:extLst>
          </p:cNvPr>
          <p:cNvSpPr txBox="1"/>
          <p:nvPr/>
        </p:nvSpPr>
        <p:spPr>
          <a:xfrm>
            <a:off x="1148316" y="2434856"/>
            <a:ext cx="5539563" cy="2308324"/>
          </a:xfrm>
          <a:prstGeom prst="rect">
            <a:avLst/>
          </a:prstGeom>
          <a:noFill/>
        </p:spPr>
        <p:txBody>
          <a:bodyPr wrap="square" rtlCol="0">
            <a:spAutoFit/>
          </a:bodyPr>
          <a:lstStyle/>
          <a:p>
            <a:pPr algn="just"/>
            <a:r>
              <a:rPr lang="en-US" sz="3600" b="1" dirty="0">
                <a:solidFill>
                  <a:srgbClr val="0070C0"/>
                </a:solidFill>
                <a:latin typeface="Calibri" panose="020F0502020204030204" pitchFamily="34" charset="0"/>
                <a:cs typeface="Calibri" panose="020F0502020204030204" pitchFamily="34" charset="0"/>
              </a:rPr>
              <a:t>a) </a:t>
            </a:r>
            <a:r>
              <a:rPr lang="en-US" sz="3600" b="1" dirty="0" err="1">
                <a:solidFill>
                  <a:srgbClr val="0070C0"/>
                </a:solidFill>
                <a:latin typeface="Calibri" panose="020F0502020204030204" pitchFamily="34" charset="0"/>
                <a:cs typeface="Calibri" panose="020F0502020204030204" pitchFamily="34" charset="0"/>
              </a:rPr>
              <a:t>Tính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diện</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tích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hình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vuông</a:t>
            </a:r>
            <a:r>
              <a:rPr lang="en-US" sz="3600" b="1" dirty="0">
                <a:solidFill>
                  <a:srgbClr val="0070C0"/>
                </a:solidFill>
                <a:latin typeface="Calibri" panose="020F0502020204030204" pitchFamily="34" charset="0"/>
                <a:cs typeface="Calibri" panose="020F0502020204030204" pitchFamily="34" charset="0"/>
              </a:rPr>
              <a:t> ABCD </a:t>
            </a:r>
            <a:r>
              <a:rPr lang="en-US" sz="3600" b="1" dirty="0" err="1">
                <a:solidFill>
                  <a:srgbClr val="0070C0"/>
                </a:solidFill>
                <a:latin typeface="Calibri" panose="020F0502020204030204" pitchFamily="34" charset="0"/>
                <a:cs typeface="Calibri" panose="020F0502020204030204" pitchFamily="34" charset="0"/>
              </a:rPr>
              <a:t>và</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diện</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tích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hình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chữ</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nhật</a:t>
            </a:r>
            <a:r>
              <a:rPr lang="en-US" sz="3600" b="1" dirty="0">
                <a:solidFill>
                  <a:srgbClr val="0070C0"/>
                </a:solidFill>
                <a:latin typeface="Calibri" panose="020F0502020204030204" pitchFamily="34" charset="0"/>
                <a:cs typeface="Calibri" panose="020F0502020204030204" pitchFamily="34" charset="0"/>
              </a:rPr>
              <a:t> DMNP. </a:t>
            </a:r>
          </a:p>
          <a:p>
            <a:pPr algn="just"/>
            <a:r>
              <a:rPr lang="en-US" sz="3600" b="1" dirty="0">
                <a:solidFill>
                  <a:srgbClr val="0070C0"/>
                </a:solidFill>
                <a:latin typeface="Calibri" panose="020F0502020204030204" pitchFamily="34" charset="0"/>
                <a:cs typeface="Calibri" panose="020F0502020204030204" pitchFamily="34" charset="0"/>
              </a:rPr>
              <a:t>b) </a:t>
            </a:r>
            <a:r>
              <a:rPr lang="en-US" sz="3600" b="1" dirty="0" err="1">
                <a:solidFill>
                  <a:srgbClr val="0070C0"/>
                </a:solidFill>
                <a:latin typeface="Calibri" panose="020F0502020204030204" pitchFamily="34" charset="0"/>
                <a:cs typeface="Calibri" panose="020F0502020204030204" pitchFamily="34" charset="0"/>
              </a:rPr>
              <a:t>Tính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diện</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tích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hình</a:t>
            </a:r>
            <a:r>
              <a:rPr lang="en-US" sz="3600" b="1" dirty="0">
                <a:solidFill>
                  <a:srgbClr val="0070C0"/>
                </a:solidFill>
                <a:latin typeface="Calibri" panose="020F0502020204030204" pitchFamily="34" charset="0"/>
                <a:cs typeface="Calibri" panose="020F0502020204030204" pitchFamily="34" charset="0"/>
              </a:rPr>
              <a:t> H.</a:t>
            </a:r>
          </a:p>
        </p:txBody>
      </p:sp>
    </p:spTree>
    <p:extLst>
      <p:ext uri="{BB962C8B-B14F-4D97-AF65-F5344CB8AC3E}">
        <p14:creationId xmlns:p14="http://schemas.microsoft.com/office/powerpoint/2010/main" val="27877898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barn(inVertical)">
                                      <p:cBhvr>
                                        <p:cTn id="21" dur="500"/>
                                        <p:tgtEl>
                                          <p:spTgt spid="8">
                                            <p:txEl>
                                              <p:pRg st="0" end="0"/>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8">
                                            <p:txEl>
                                              <p:pRg st="1" end="1"/>
                                            </p:txEl>
                                          </p:spTgt>
                                        </p:tgtEl>
                                        <p:attrNameLst>
                                          <p:attrName>style.visibility</p:attrName>
                                        </p:attrNameLst>
                                      </p:cBhvr>
                                      <p:to>
                                        <p:strVal val="visible"/>
                                      </p:to>
                                    </p:set>
                                    <p:animEffect transition="in" filter="barn(inVertical)">
                                      <p:cBhvr>
                                        <p:cTn id="24"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TotalTime>
  <Words>586</Words>
  <Application>Microsoft Office PowerPoint</Application>
  <PresentationFormat>Widescreen</PresentationFormat>
  <Paragraphs>73</Paragraphs>
  <Slides>17</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17</vt:i4>
      </vt:variant>
    </vt:vector>
  </HeadingPairs>
  <TitlesOfParts>
    <vt:vector size="28" baseType="lpstr">
      <vt:lpstr>맑은 고딕</vt:lpstr>
      <vt:lpstr>Arial</vt:lpstr>
      <vt:lpstr>Calibri</vt:lpstr>
      <vt:lpstr>Calibri Light</vt:lpstr>
      <vt:lpstr>Cambria</vt:lpstr>
      <vt:lpstr>HP001</vt:lpstr>
      <vt:lpstr>HP001 4 hàng</vt:lpstr>
      <vt:lpstr>SVN-Poky's</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Hà Trang</dc:creator>
  <cp:lastModifiedBy>MTC</cp:lastModifiedBy>
  <cp:revision>3</cp:revision>
  <dcterms:created xsi:type="dcterms:W3CDTF">2023-01-30T13:43:15Z</dcterms:created>
  <dcterms:modified xsi:type="dcterms:W3CDTF">2024-02-16T01:46:10Z</dcterms:modified>
</cp:coreProperties>
</file>