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6" r:id="rId3"/>
  </p:sldMasterIdLst>
  <p:notesMasterIdLst>
    <p:notesMasterId r:id="rId13"/>
  </p:notesMasterIdLst>
  <p:sldIdLst>
    <p:sldId id="359" r:id="rId4"/>
    <p:sldId id="317" r:id="rId5"/>
    <p:sldId id="360" r:id="rId6"/>
    <p:sldId id="319" r:id="rId7"/>
    <p:sldId id="358" r:id="rId8"/>
    <p:sldId id="356" r:id="rId9"/>
    <p:sldId id="331" r:id="rId10"/>
    <p:sldId id="314" r:id="rId11"/>
    <p:sldId id="25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B1586-1ADC-4FEC-B324-83FB7DE20755}"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53E1-710A-4304-BB43-3BCAD7CE552D}" type="slidenum">
              <a:rPr lang="en-US" smtClean="0"/>
              <a:t>‹#›</a:t>
            </a:fld>
            <a:endParaRPr lang="en-US"/>
          </a:p>
        </p:txBody>
      </p:sp>
    </p:spTree>
    <p:extLst>
      <p:ext uri="{BB962C8B-B14F-4D97-AF65-F5344CB8AC3E}">
        <p14:creationId xmlns:p14="http://schemas.microsoft.com/office/powerpoint/2010/main" val="26918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40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605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Nguồn</a:t>
            </a:r>
            <a:r>
              <a:rPr lang="en-US" baseline="0"/>
              <a:t> sưu tầm</a:t>
            </a:r>
            <a:endParaRPr lang="en-US"/>
          </a:p>
        </p:txBody>
      </p:sp>
    </p:spTree>
    <p:extLst>
      <p:ext uri="{BB962C8B-B14F-4D97-AF65-F5344CB8AC3E}">
        <p14:creationId xmlns:p14="http://schemas.microsoft.com/office/powerpoint/2010/main" val="116526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Nguồn</a:t>
            </a:r>
            <a:r>
              <a:rPr lang="en-US" baseline="0"/>
              <a:t> sưu tầm</a:t>
            </a:r>
            <a:endParaRPr lang="en-US"/>
          </a:p>
        </p:txBody>
      </p:sp>
    </p:spTree>
    <p:extLst>
      <p:ext uri="{BB962C8B-B14F-4D97-AF65-F5344CB8AC3E}">
        <p14:creationId xmlns:p14="http://schemas.microsoft.com/office/powerpoint/2010/main" val="116526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8E9-8839-4A1A-A425-71A9F7C4B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B91F9B-AC59-402D-B357-7D7AFBA10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50D7D-097A-475E-9D8A-DE2C455BC4FB}"/>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9B7D83B2-D5E0-4894-9109-BCB71CABC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D489-2B90-409C-AC64-1EB1A5165AD5}"/>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42851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875D-53DE-4471-AEAA-3CD6711A6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F01DA-9CFD-401B-A15E-98090CA0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6F235-2BAA-44E8-8665-6A45F8611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089-963D-4E33-A2C7-E450E4FE6770}"/>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6" name="Footer Placeholder 5">
            <a:extLst>
              <a:ext uri="{FF2B5EF4-FFF2-40B4-BE49-F238E27FC236}">
                <a16:creationId xmlns:a16="http://schemas.microsoft.com/office/drawing/2014/main" id="{56FF20C5-474D-4783-9F08-4BD45C3BE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21D86-B430-4B29-9191-C9ACC739E1F8}"/>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9760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FE78-03EE-4C2E-8782-2A6C3B784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CB6F4-A994-4596-8617-2ED8061DE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5420-9129-41BE-A0FB-BFC056E2DCA5}"/>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6B366901-152F-484F-92E5-345672B72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92F28-DA1B-431B-8E99-972691E8BC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51352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B80F-7751-41E8-AF7C-BED6DB645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6EC30-1377-4FE2-8C20-4AABD6117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7DA6-718E-411F-AD01-23780957F139}"/>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046E3DFD-98F7-44BC-8D54-90B30EA31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59B08-06FF-4467-A292-3242D51973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0902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3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45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82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5483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167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5447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687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1A0-208D-48B7-859B-DA1BA03D2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AF733-CFB6-45B6-A00B-24861E8E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DA34-5A36-4244-BFA1-DF63F9A8C2D0}"/>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384961FE-2790-494F-A795-95B18FBA8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043A9-C3F8-42DE-91D8-F3708F641AC0}"/>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76818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6367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17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525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7808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655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6608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743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736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859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62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8A9-2B6A-4CAE-81A0-7CE0FD820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AACA3-7338-4AD6-A460-776F1FA70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C02F7-05E0-4392-A94D-D68E0A227495}"/>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0C66F976-A635-4457-B4F9-1B9235462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51E86-6452-452A-B113-7E44D4B7A5A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666801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4060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294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443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2F1C-3889-4FFA-9B08-25CAEE2CD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ED3E-884F-4557-9391-E38E2C86F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D1829-3B46-4E0E-95FB-08B50CFC7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B9F6-A164-42CA-A76D-D13FF621AA5B}"/>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6" name="Footer Placeholder 5">
            <a:extLst>
              <a:ext uri="{FF2B5EF4-FFF2-40B4-BE49-F238E27FC236}">
                <a16:creationId xmlns:a16="http://schemas.microsoft.com/office/drawing/2014/main" id="{E068EDED-0568-4746-817A-25A72C9C0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B45DD-060D-4A4A-95F5-AC95AB392F56}"/>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7456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416-0F5C-40E8-B7D2-83E90BA2A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20ED-55E1-4C29-9F7F-44FCC8A70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D5A89-4995-44E5-923E-48443912B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2843D-DC70-4D27-B80C-9BCFAB6CF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49412-C83B-4891-8050-C02247A68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C2D4F-2F7D-4775-B2CE-22D9C6228ED9}"/>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8" name="Footer Placeholder 7">
            <a:extLst>
              <a:ext uri="{FF2B5EF4-FFF2-40B4-BE49-F238E27FC236}">
                <a16:creationId xmlns:a16="http://schemas.microsoft.com/office/drawing/2014/main" id="{C6DF46A1-D144-4D70-8DBA-760AEA7BD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719E4-85E5-4A2A-8EAF-AAFDB2E5494E}"/>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3036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D93-9FDD-4537-8BBF-4C67F3C57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73A11-AB95-4411-8B86-527977105562}"/>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4" name="Footer Placeholder 3">
            <a:extLst>
              <a:ext uri="{FF2B5EF4-FFF2-40B4-BE49-F238E27FC236}">
                <a16:creationId xmlns:a16="http://schemas.microsoft.com/office/drawing/2014/main" id="{B8047DF8-76D0-4A52-A5A0-0E58D3778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66B-5E1A-4381-BFE0-831723558B7D}"/>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469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6569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5394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EF46-AC7F-44F6-9FD8-587C938E6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BE6A7-B346-47EA-9581-92AC95614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857C3-7D97-4ED6-99A5-4CF43B70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6471-6D41-4199-AEE3-E137D0B18564}"/>
              </a:ext>
            </a:extLst>
          </p:cNvPr>
          <p:cNvSpPr>
            <a:spLocks noGrp="1"/>
          </p:cNvSpPr>
          <p:nvPr>
            <p:ph type="dt" sz="half" idx="10"/>
          </p:nvPr>
        </p:nvSpPr>
        <p:spPr/>
        <p:txBody>
          <a:bodyPr/>
          <a:lstStyle/>
          <a:p>
            <a:fld id="{B7CD47BA-5874-4C73-AE5E-21A916F937A0}" type="datetimeFigureOut">
              <a:rPr lang="en-US" smtClean="0"/>
              <a:t>8/2/2022</a:t>
            </a:fld>
            <a:endParaRPr lang="en-US"/>
          </a:p>
        </p:txBody>
      </p:sp>
      <p:sp>
        <p:nvSpPr>
          <p:cNvPr id="6" name="Footer Placeholder 5">
            <a:extLst>
              <a:ext uri="{FF2B5EF4-FFF2-40B4-BE49-F238E27FC236}">
                <a16:creationId xmlns:a16="http://schemas.microsoft.com/office/drawing/2014/main" id="{028736E0-8E81-44EB-A583-1B2D9351C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524C5-9473-4ED0-8C65-EE4BA14B42EB}"/>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5481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A459-FBCD-4FD5-BD9A-C4F91D8BC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8BB5B-DCC7-427D-A0F8-4337D53A5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7DC6-098D-49A8-9D5A-1EDD5BF69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47BA-5874-4C73-AE5E-21A916F937A0}" type="datetimeFigureOut">
              <a:rPr lang="en-US" smtClean="0"/>
              <a:t>8/2/2022</a:t>
            </a:fld>
            <a:endParaRPr lang="en-US"/>
          </a:p>
        </p:txBody>
      </p:sp>
      <p:sp>
        <p:nvSpPr>
          <p:cNvPr id="5" name="Footer Placeholder 4">
            <a:extLst>
              <a:ext uri="{FF2B5EF4-FFF2-40B4-BE49-F238E27FC236}">
                <a16:creationId xmlns:a16="http://schemas.microsoft.com/office/drawing/2014/main" id="{C35799D4-DA22-46BF-8B16-72B2EF8C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8CEA9-78D2-428D-B071-1DE79A042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EE7F9-174E-4085-B9BB-FD7B1F1B2DB7}" type="slidenum">
              <a:rPr lang="en-US" smtClean="0"/>
              <a:t>‹#›</a:t>
            </a:fld>
            <a:endParaRPr lang="en-US"/>
          </a:p>
        </p:txBody>
      </p:sp>
    </p:spTree>
    <p:extLst>
      <p:ext uri="{BB962C8B-B14F-4D97-AF65-F5344CB8AC3E}">
        <p14:creationId xmlns:p14="http://schemas.microsoft.com/office/powerpoint/2010/main" val="335765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4" r:id="rId8"/>
    <p:sldLayoutId id="2147483668" r:id="rId9"/>
    <p:sldLayoutId id="2147483669" r:id="rId10"/>
    <p:sldLayoutId id="2147483670" r:id="rId11"/>
    <p:sldLayoutId id="2147483671"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660038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3" r:id="rId4"/>
    <p:sldLayoutId id="2147483681" r:id="rId5"/>
    <p:sldLayoutId id="214748368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EF7C50-C1E7-4AB6-BD31-F83D3409098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0A3711-9D91-440C-92AA-CC298B1C93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25342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603" y="71919"/>
            <a:ext cx="11832698" cy="220192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329265" y="71919"/>
            <a:ext cx="7397875" cy="195386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a:off x="176702" y="80407"/>
            <a:ext cx="2537440" cy="1969734"/>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2" name="TextBox 11"/>
          <p:cNvSpPr txBox="1"/>
          <p:nvPr/>
        </p:nvSpPr>
        <p:spPr>
          <a:xfrm>
            <a:off x="468655" y="578902"/>
            <a:ext cx="184668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TUẦN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5154329" y="648415"/>
            <a:ext cx="50081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5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rPr>
              <a:t>VÀNG</a:t>
            </a:r>
            <a:endParaRPr kumimoji="0" lang="en-US" sz="5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462169" y="309509"/>
            <a:ext cx="174835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2975442" y="284982"/>
            <a:ext cx="1146485"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4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6</a:t>
            </a:r>
          </a:p>
        </p:txBody>
      </p:sp>
      <p:sp>
        <p:nvSpPr>
          <p:cNvPr id="15" name="Rectangle 14">
            <a:extLst>
              <a:ext uri="{FF2B5EF4-FFF2-40B4-BE49-F238E27FC236}">
                <a16:creationId xmlns:a16="http://schemas.microsoft.com/office/drawing/2014/main" id="{E2C41686-61D4-404D-9E8F-DF7321B2DFBC}"/>
              </a:ext>
            </a:extLst>
          </p:cNvPr>
          <p:cNvSpPr/>
          <p:nvPr/>
        </p:nvSpPr>
        <p:spPr>
          <a:xfrm>
            <a:off x="2462169" y="2310553"/>
            <a:ext cx="7917313" cy="1107996"/>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TIẾT 6. </a:t>
            </a:r>
            <a:r>
              <a:rPr kumimoji="0" lang="en-US" sz="4400" b="0" i="0" u="none" strike="noStrike" kern="1200" cap="none" spc="0" normalizeH="0" baseline="0" noProof="0" smtClean="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ĐỌC</a:t>
            </a:r>
            <a:r>
              <a:rPr kumimoji="0" lang="en-US" sz="4400" b="0" i="0" u="none" strike="noStrike" kern="1200" cap="none" spc="0" normalizeH="0" noProof="0" smtClean="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 MỞ RỘNG</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3176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fontScale="925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dirty="0" err="1">
                <a:latin typeface="Arial" panose="020B0604020202020204" pitchFamily="34" charset="0"/>
                <a:cs typeface="Arial" panose="020B0604020202020204" pitchFamily="34" charset="0"/>
              </a:rPr>
              <a:t>Sưu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tầm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những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bài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chuyện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viết</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thiên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nhiên</a:t>
            </a:r>
            <a:r>
              <a:rPr lang="en-US" sz="4300" dirty="0">
                <a:latin typeface="Arial" panose="020B0604020202020204" pitchFamily="34" charset="0"/>
                <a:cs typeface="Arial" panose="020B0604020202020204" pitchFamily="34" charset="0"/>
              </a:rPr>
              <a:t>.</a:t>
            </a:r>
          </a:p>
          <a:p>
            <a:pPr>
              <a:buFontTx/>
              <a:buChar char="-"/>
            </a:pPr>
            <a:r>
              <a:rPr lang="en-US" sz="4300" dirty="0">
                <a:latin typeface="Arial" panose="020B0604020202020204" pitchFamily="34" charset="0"/>
                <a:cs typeface="Arial" panose="020B0604020202020204" pitchFamily="34" charset="0"/>
              </a:rPr>
              <a:t>Chia </a:t>
            </a:r>
            <a:r>
              <a:rPr lang="en-US" sz="4300" dirty="0" err="1">
                <a:latin typeface="Arial" panose="020B0604020202020204" pitchFamily="34" charset="0"/>
                <a:cs typeface="Arial" panose="020B0604020202020204" pitchFamily="34" charset="0"/>
              </a:rPr>
              <a:t>sẻ</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với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người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thân</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hay </a:t>
            </a:r>
            <a:r>
              <a:rPr lang="en-US" sz="4300" dirty="0" err="1">
                <a:latin typeface="Arial" panose="020B0604020202020204" pitchFamily="34" charset="0"/>
                <a:cs typeface="Arial" panose="020B0604020202020204" pitchFamily="34" charset="0"/>
              </a:rPr>
              <a:t>trong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bài</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thơ</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hoặc</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điều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em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thích</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trong</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câu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chuyện</a:t>
            </a:r>
            <a:r>
              <a:rPr lang="en-US" sz="430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693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13063" y="205093"/>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2100019" y="516491"/>
            <a:ext cx="8763598" cy="646331"/>
          </a:xfrm>
          <a:prstGeom prst="rect">
            <a:avLst/>
          </a:prstGeom>
          <a:noFill/>
          <a:ln w="9525">
            <a:noFill/>
            <a:miter lim="800000"/>
            <a:headEnd/>
            <a:tailEnd/>
          </a:ln>
        </p:spPr>
        <p:txBody>
          <a:bodyPr wrap="square">
            <a:spAutoFit/>
          </a:bodyPr>
          <a:lstStyle/>
          <a:p>
            <a:pPr marL="396875" marR="0" lvl="0" indent="-396875" algn="l"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err="1" smtClean="0">
                <a:ln>
                  <a:noFill/>
                </a:ln>
                <a:solidFill>
                  <a:srgbClr val="7030A0"/>
                </a:solidFill>
                <a:effectLst/>
                <a:uLnTx/>
                <a:uFillTx/>
                <a:latin typeface="HP001 4 hàng" pitchFamily="34" charset="0"/>
                <a:ea typeface="+mn-ea"/>
                <a:cs typeface="+mn-cs"/>
              </a:rPr>
              <a:t>Thứ</a:t>
            </a:r>
            <a:r>
              <a:rPr kumimoji="0" lang="en-US" altLang="vi-VN" sz="3600" b="1" i="0" u="none" strike="noStrike" kern="1200" cap="none" spc="0" normalizeH="0" baseline="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baseline="0" noProof="0" dirty="0" err="1" smtClean="0">
                <a:ln>
                  <a:noFill/>
                </a:ln>
                <a:solidFill>
                  <a:srgbClr val="7030A0"/>
                </a:solidFill>
                <a:effectLst/>
                <a:uLnTx/>
                <a:uFillTx/>
                <a:latin typeface="HP001 4 hàng" pitchFamily="34" charset="0"/>
                <a:ea typeface="+mn-ea"/>
                <a:cs typeface="+mn-cs"/>
              </a:rPr>
              <a:t>sáu</a:t>
            </a:r>
            <a:r>
              <a:rPr kumimoji="0" lang="en-US" altLang="vi-VN" sz="3600" b="1" i="0" u="none" strike="noStrike" kern="1200" cap="none" spc="0" normalizeH="0" baseline="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baseline="0" noProof="0" dirty="0" err="1" smtClean="0">
                <a:ln>
                  <a:noFill/>
                </a:ln>
                <a:solidFill>
                  <a:srgbClr val="7030A0"/>
                </a:solidFill>
                <a:effectLst/>
                <a:uLnTx/>
                <a:uFillTx/>
                <a:latin typeface="HP001 4 hàng" pitchFamily="34" charset="0"/>
                <a:ea typeface="+mn-ea"/>
                <a:cs typeface="+mn-cs"/>
              </a:rPr>
              <a:t>ngày</a:t>
            </a:r>
            <a:r>
              <a:rPr kumimoji="0" lang="en-US" altLang="vi-VN" sz="3600" b="1" i="0" u="none" strike="noStrike" kern="1200" cap="none" spc="0" normalizeH="0" baseline="0" noProof="0" dirty="0" smtClean="0">
                <a:ln>
                  <a:noFill/>
                </a:ln>
                <a:solidFill>
                  <a:srgbClr val="7030A0"/>
                </a:solidFill>
                <a:effectLst/>
                <a:uLnTx/>
                <a:uFillTx/>
                <a:latin typeface="HP001 4 hàng" pitchFamily="34" charset="0"/>
                <a:ea typeface="+mn-ea"/>
                <a:cs typeface="+mn-cs"/>
              </a:rPr>
              <a:t> 11 </a:t>
            </a:r>
            <a:r>
              <a:rPr kumimoji="0" lang="en-US" altLang="vi-VN" sz="3600" b="1" i="0" u="none" strike="noStrike" kern="1200" cap="none" spc="0" normalizeH="0" baseline="0" noProof="0" dirty="0" err="1" smtClean="0">
                <a:ln>
                  <a:noFill/>
                </a:ln>
                <a:solidFill>
                  <a:srgbClr val="7030A0"/>
                </a:solidFill>
                <a:effectLst/>
                <a:uLnTx/>
                <a:uFillTx/>
                <a:latin typeface="HP001 4 hàng" pitchFamily="34" charset="0"/>
                <a:ea typeface="+mn-ea"/>
                <a:cs typeface="+mn-cs"/>
              </a:rPr>
              <a:t>tháng</a:t>
            </a:r>
            <a:r>
              <a:rPr kumimoji="0" lang="en-US" altLang="vi-VN" sz="3600" b="1" i="0" u="none" strike="noStrike" kern="1200" cap="none" spc="0" normalizeH="0" baseline="0" noProof="0" dirty="0" smtClean="0">
                <a:ln>
                  <a:noFill/>
                </a:ln>
                <a:solidFill>
                  <a:srgbClr val="7030A0"/>
                </a:solidFill>
                <a:effectLst/>
                <a:uLnTx/>
                <a:uFillTx/>
                <a:latin typeface="HP001 4 hàng" pitchFamily="34" charset="0"/>
                <a:ea typeface="+mn-ea"/>
                <a:cs typeface="+mn-cs"/>
              </a:rPr>
              <a:t> 2 </a:t>
            </a:r>
            <a:r>
              <a:rPr kumimoji="0" lang="en-US" altLang="vi-VN" sz="3600" b="1" i="0" u="none" strike="noStrike" kern="1200" cap="none" spc="0" normalizeH="0" baseline="0" noProof="0" dirty="0" err="1" smtClean="0">
                <a:ln>
                  <a:noFill/>
                </a:ln>
                <a:solidFill>
                  <a:srgbClr val="7030A0"/>
                </a:solidFill>
                <a:effectLst/>
                <a:uLnTx/>
                <a:uFillTx/>
                <a:latin typeface="HP001 4 hàng" pitchFamily="34" charset="0"/>
                <a:ea typeface="+mn-ea"/>
                <a:cs typeface="+mn-cs"/>
              </a:rPr>
              <a:t>năm</a:t>
            </a:r>
            <a:r>
              <a:rPr kumimoji="0" lang="en-US" altLang="vi-VN" sz="3600" b="1" i="0" u="none" strike="noStrike" kern="1200" cap="none" spc="0" normalizeH="0" baseline="0" noProof="0" dirty="0" smtClean="0">
                <a:ln>
                  <a:noFill/>
                </a:ln>
                <a:solidFill>
                  <a:srgbClr val="7030A0"/>
                </a:solidFill>
                <a:effectLst/>
                <a:uLnTx/>
                <a:uFillTx/>
                <a:latin typeface="HP001 4 hàng" pitchFamily="34" charset="0"/>
                <a:ea typeface="+mn-ea"/>
                <a:cs typeface="+mn-cs"/>
              </a:rPr>
              <a:t> 2022</a:t>
            </a:r>
            <a:endParaRPr kumimoji="0" lang="en-US" altLang="vi-VN" sz="36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6" name="Text Box 133"/>
          <p:cNvSpPr txBox="1">
            <a:spLocks noChangeArrowheads="1"/>
          </p:cNvSpPr>
          <p:nvPr/>
        </p:nvSpPr>
        <p:spPr bwMode="auto">
          <a:xfrm>
            <a:off x="2372975" y="1878914"/>
            <a:ext cx="9036553" cy="642949"/>
          </a:xfrm>
          <a:prstGeom prst="rect">
            <a:avLst/>
          </a:prstGeom>
          <a:noFill/>
          <a:ln w="9525">
            <a:noFill/>
            <a:miter lim="800000"/>
            <a:headEnd/>
            <a:tailEnd/>
          </a:ln>
        </p:spPr>
        <p:txBody>
          <a:bodyPr wrap="square">
            <a:spAutoFit/>
          </a:bodyPr>
          <a:lstStyle/>
          <a:p>
            <a:pPr marL="396875" marR="0" lvl="0" indent="-396875" algn="l"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Những</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câu</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chuyện</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về</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thiên</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r>
              <a:rPr kumimoji="0" lang="en-US" altLang="vi-VN" sz="3600" b="1" i="0" u="none" strike="noStrike" kern="1200" cap="none" spc="0" normalizeH="0" noProof="0" dirty="0" err="1" smtClean="0">
                <a:ln>
                  <a:noFill/>
                </a:ln>
                <a:solidFill>
                  <a:srgbClr val="7030A0"/>
                </a:solidFill>
                <a:effectLst/>
                <a:uLnTx/>
                <a:uFillTx/>
                <a:latin typeface="HP001 4 hàng" pitchFamily="34" charset="0"/>
                <a:ea typeface="+mn-ea"/>
                <a:cs typeface="+mn-cs"/>
              </a:rPr>
              <a:t>nhiên</a:t>
            </a:r>
            <a:r>
              <a:rPr kumimoji="0" lang="en-US" altLang="vi-VN" sz="3600" b="1" i="0" u="none" strike="noStrike" kern="1200" cap="none" spc="0" normalizeH="0" noProof="0" dirty="0" smtClean="0">
                <a:ln>
                  <a:noFill/>
                </a:ln>
                <a:solidFill>
                  <a:srgbClr val="7030A0"/>
                </a:solidFill>
                <a:effectLst/>
                <a:uLnTx/>
                <a:uFillTx/>
                <a:latin typeface="HP001 4 hàng" pitchFamily="34" charset="0"/>
                <a:ea typeface="+mn-ea"/>
                <a:cs typeface="+mn-cs"/>
              </a:rPr>
              <a:t> </a:t>
            </a:r>
            <a:endParaRPr kumimoji="0" lang="en-US" altLang="vi-VN" sz="36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2" name="Text Box 133"/>
          <p:cNvSpPr txBox="1">
            <a:spLocks noChangeArrowheads="1"/>
          </p:cNvSpPr>
          <p:nvPr/>
        </p:nvSpPr>
        <p:spPr bwMode="auto">
          <a:xfrm>
            <a:off x="4355774" y="1191998"/>
            <a:ext cx="3467387" cy="646331"/>
          </a:xfrm>
          <a:prstGeom prst="rect">
            <a:avLst/>
          </a:prstGeom>
          <a:noFill/>
          <a:ln w="9525">
            <a:noFill/>
            <a:miter lim="800000"/>
            <a:headEnd/>
            <a:tailEnd/>
          </a:ln>
        </p:spPr>
        <p:txBody>
          <a:bodyPr wrap="square">
            <a:spAutoFit/>
          </a:bodyPr>
          <a:lstStyle/>
          <a:p>
            <a:pPr marL="396875" marR="0" lvl="0" indent="-396875" algn="l" defTabSz="914400" rtl="0" eaLnBrk="1" fontAlgn="auto" latinLnBrk="0" hangingPunct="1">
              <a:lnSpc>
                <a:spcPct val="100000"/>
              </a:lnSpc>
              <a:spcBef>
                <a:spcPct val="50000"/>
              </a:spcBef>
              <a:spcAft>
                <a:spcPts val="0"/>
              </a:spcAft>
              <a:buClrTx/>
              <a:buSzTx/>
              <a:buFontTx/>
              <a:buNone/>
              <a:tabLst/>
              <a:defRPr/>
            </a:pPr>
            <a:r>
              <a:rPr lang="en-US" altLang="vi-VN" sz="3600" b="1" dirty="0" err="1" smtClean="0">
                <a:solidFill>
                  <a:srgbClr val="7030A0"/>
                </a:solidFill>
                <a:latin typeface="HP001 4 hàng" pitchFamily="34" charset="0"/>
              </a:rPr>
              <a:t>Đọc</a:t>
            </a:r>
            <a:r>
              <a:rPr lang="en-US" altLang="vi-VN" sz="3600" b="1" dirty="0" smtClean="0">
                <a:solidFill>
                  <a:srgbClr val="7030A0"/>
                </a:solidFill>
                <a:latin typeface="HP001 4 hàng" pitchFamily="34" charset="0"/>
              </a:rPr>
              <a:t> </a:t>
            </a:r>
            <a:r>
              <a:rPr lang="en-US" altLang="vi-VN" sz="3600" b="1" dirty="0" err="1" smtClean="0">
                <a:solidFill>
                  <a:srgbClr val="7030A0"/>
                </a:solidFill>
                <a:latin typeface="HP001 4 hàng" pitchFamily="34" charset="0"/>
              </a:rPr>
              <a:t>mở</a:t>
            </a:r>
            <a:r>
              <a:rPr lang="en-US" altLang="vi-VN" sz="3600" b="1" dirty="0" smtClean="0">
                <a:solidFill>
                  <a:srgbClr val="7030A0"/>
                </a:solidFill>
                <a:latin typeface="HP001 4 hàng" pitchFamily="34" charset="0"/>
              </a:rPr>
              <a:t> </a:t>
            </a:r>
            <a:r>
              <a:rPr lang="en-US" altLang="vi-VN" sz="3600" b="1" dirty="0" err="1" smtClean="0">
                <a:solidFill>
                  <a:srgbClr val="7030A0"/>
                </a:solidFill>
                <a:latin typeface="HP001 4 hàng" pitchFamily="34" charset="0"/>
              </a:rPr>
              <a:t>rộng</a:t>
            </a:r>
            <a:endParaRPr kumimoji="0" lang="en-US" altLang="vi-VN" sz="36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2830405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4318" y="506129"/>
            <a:ext cx="11073449" cy="1200329"/>
          </a:xfrm>
          <a:prstGeom prst="rect">
            <a:avLst/>
          </a:prstGeom>
          <a:noFill/>
        </p:spPr>
        <p:txBody>
          <a:bodyPr wrap="square" rtlCol="0">
            <a:spAutoFit/>
          </a:bodyPr>
          <a:lstStyle/>
          <a:p>
            <a:pPr algn="just">
              <a:buClr>
                <a:srgbClr val="000000"/>
              </a:buClr>
            </a:pPr>
            <a:r>
              <a:rPr lang="en-US" sz="3600" b="1" kern="0" dirty="0">
                <a:solidFill>
                  <a:srgbClr val="0070C0"/>
                </a:solidFill>
                <a:ea typeface="Arial-Rounded" pitchFamily="34" charset="0"/>
                <a:cs typeface="Arial-Rounded" pitchFamily="34" charset="0"/>
                <a:sym typeface="Arial"/>
              </a:rPr>
              <a:t>1.</a:t>
            </a:r>
            <a:r>
              <a:rPr lang="en-US" sz="3600" kern="0" dirty="0">
                <a:solidFill>
                  <a:srgbClr val="0070C0"/>
                </a:solidFill>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Kể</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tên</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những</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câu</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chuyện</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viết</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về</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thiên</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nhiên</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mà</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em</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đã</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đọc</a:t>
            </a:r>
            <a:r>
              <a:rPr lang="en-US" sz="3600" kern="0" dirty="0">
                <a:ea typeface="Arial-Rounded" pitchFamily="34" charset="0"/>
                <a:cs typeface="Arial-Rounded" pitchFamily="34" charset="0"/>
                <a:sym typeface="Arial"/>
              </a:rPr>
              <a:t>.</a:t>
            </a:r>
          </a:p>
        </p:txBody>
      </p:sp>
      <p:pic>
        <p:nvPicPr>
          <p:cNvPr id="4" name="Picture 3" descr="A picture containing toy, doll, clipart, vector graphics&#10;&#10;Description automatically generated">
            <a:extLst>
              <a:ext uri="{FF2B5EF4-FFF2-40B4-BE49-F238E27FC236}">
                <a16:creationId xmlns:a16="http://schemas.microsoft.com/office/drawing/2014/main" id="{799496DA-691B-4978-9FCA-48662DAD71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2300">
                        <a14:foregroundMark x1="24500" y1="23494" x2="26900" y2="66506"/>
                        <a14:foregroundMark x1="19500" y1="69518" x2="22500" y2="75783"/>
                        <a14:foregroundMark x1="13100" y1="73735" x2="23900" y2="80000"/>
                        <a14:foregroundMark x1="12000" y1="75301" x2="15100" y2="75060"/>
                        <a14:foregroundMark x1="16200" y1="77952" x2="19700" y2="81084"/>
                        <a14:foregroundMark x1="18200" y1="22892" x2="25600" y2="14096"/>
                        <a14:foregroundMark x1="25600" y1="14096" x2="30400" y2="15301"/>
                        <a14:foregroundMark x1="63100" y1="75301" x2="75900" y2="79036"/>
                        <a14:foregroundMark x1="79400" y1="79759" x2="85700" y2="76867"/>
                        <a14:foregroundMark x1="83100" y1="78434" x2="88600" y2="77952"/>
                        <a14:foregroundMark x1="81800" y1="76867" x2="88400" y2="79036"/>
                        <a14:foregroundMark x1="87500" y1="79518" x2="85100" y2="78434"/>
                        <a14:foregroundMark x1="83500" y1="78193" x2="89500" y2="79277"/>
                        <a14:foregroundMark x1="23600" y1="48795" x2="17700" y2="55422"/>
                        <a14:foregroundMark x1="17700" y1="55422" x2="16800" y2="60482"/>
                        <a14:foregroundMark x1="13800" y1="72651" x2="11600" y2="73976"/>
                        <a14:foregroundMark x1="10900" y1="75301" x2="14400" y2="71325"/>
                        <a14:foregroundMark x1="84600" y1="79759" x2="89700" y2="79036"/>
                        <a14:foregroundMark x1="33100" y1="57831" x2="31100" y2="66024"/>
                        <a14:foregroundMark x1="39200" y1="56024" x2="40300" y2="57831"/>
                        <a14:foregroundMark x1="24500" y1="53133" x2="31100" y2="55663"/>
                        <a14:foregroundMark x1="26700" y1="52048" x2="31800" y2="54699"/>
                        <a14:foregroundMark x1="80500" y1="66265" x2="80700" y2="73133"/>
                        <a14:foregroundMark x1="55000" y1="54940" x2="55000" y2="59157"/>
                        <a14:foregroundMark x1="56300" y1="51807" x2="62300" y2="55663"/>
                        <a14:foregroundMark x1="54400" y1="50482" x2="61300" y2="55422"/>
                        <a14:foregroundMark x1="61300" y1="55422" x2="62000" y2="56506"/>
                        <a14:foregroundMark x1="82400" y1="76386" x2="90700" y2="77590"/>
                        <a14:foregroundMark x1="90700" y1="77590" x2="86600" y2="79277"/>
                        <a14:foregroundMark x1="91000" y1="79277" x2="92300" y2="79518"/>
                        <a14:foregroundMark x1="91900" y1="78675" x2="91900" y2="81084"/>
                        <a14:foregroundMark x1="60700" y1="53614" x2="55000" y2="49639"/>
                      </a14:backgroundRemoval>
                    </a14:imgEffect>
                  </a14:imgLayer>
                </a14:imgProps>
              </a:ext>
              <a:ext uri="{28A0092B-C50C-407E-A947-70E740481C1C}">
                <a14:useLocalDpi xmlns:a14="http://schemas.microsoft.com/office/drawing/2010/main" val="0"/>
              </a:ext>
            </a:extLst>
          </a:blip>
          <a:stretch>
            <a:fillRect/>
          </a:stretch>
        </p:blipFill>
        <p:spPr>
          <a:xfrm>
            <a:off x="3501928" y="2175079"/>
            <a:ext cx="5642074" cy="4682921"/>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DF2775-31C0-4AD8-9C6D-A7C8A167FD33}"/>
              </a:ext>
            </a:extLst>
          </p:cNvPr>
          <p:cNvSpPr txBox="1"/>
          <p:nvPr/>
        </p:nvSpPr>
        <p:spPr>
          <a:xfrm>
            <a:off x="224001" y="291397"/>
            <a:ext cx="11594960" cy="6801862"/>
          </a:xfrm>
          <a:prstGeom prst="rect">
            <a:avLst/>
          </a:prstGeom>
          <a:noFill/>
        </p:spPr>
        <p:txBody>
          <a:bodyPr wrap="square">
            <a:spAutoFit/>
          </a:bodyPr>
          <a:lstStyle/>
          <a:p>
            <a:r>
              <a:rPr lang="en-US" sz="3200" b="1" i="0" dirty="0" smtClean="0">
                <a:solidFill>
                  <a:srgbClr val="FF0000"/>
                </a:solidFill>
                <a:effectLst/>
                <a:ea typeface="Arial-Rounded" panose="020B0500000000000000" pitchFamily="34" charset="0"/>
                <a:cs typeface="Arial-Rounded" panose="020B0500000000000000" pitchFamily="34" charset="0"/>
              </a:rPr>
              <a:t>                                        B</a:t>
            </a:r>
            <a:r>
              <a:rPr lang="vi-VN" sz="3200" b="1" i="0" dirty="0">
                <a:solidFill>
                  <a:srgbClr val="FF0000"/>
                </a:solidFill>
                <a:effectLst/>
                <a:ea typeface="Arial-Rounded" panose="020B0500000000000000" pitchFamily="34" charset="0"/>
                <a:cs typeface="Arial-Rounded" panose="020B0500000000000000" pitchFamily="34" charset="0"/>
              </a:rPr>
              <a:t>ÃI NGÔ</a:t>
            </a:r>
            <a:endParaRPr lang="vi-VN" sz="3200" b="0" i="0" dirty="0">
              <a:solidFill>
                <a:srgbClr val="FF0000"/>
              </a:solidFill>
              <a:effectLst/>
              <a:ea typeface="Arial-Rounded" panose="020B0500000000000000" pitchFamily="34" charset="0"/>
              <a:cs typeface="Arial-Rounded" panose="020B0500000000000000" pitchFamily="34" charset="0"/>
            </a:endParaRPr>
          </a:p>
          <a:p>
            <a:pPr algn="just"/>
            <a:r>
              <a:rPr lang="vi-VN" sz="2400" b="0" i="0" dirty="0">
                <a:solidFill>
                  <a:srgbClr val="000000"/>
                </a:solidFill>
                <a:effectLst/>
                <a:ea typeface="Arial-Rounded" panose="020B0500000000000000" pitchFamily="34" charset="0"/>
                <a:cs typeface="Arial-Rounded" panose="020B0500000000000000" pitchFamily="34" charset="0"/>
              </a:rPr>
              <a:t>     </a:t>
            </a:r>
            <a:r>
              <a:rPr lang="vi-VN" sz="2800" b="0" i="0" dirty="0" smtClean="0">
                <a:solidFill>
                  <a:srgbClr val="000000"/>
                </a:solidFill>
                <a:effectLst/>
                <a:ea typeface="Arial-Rounded" panose="020B0500000000000000" pitchFamily="34" charset="0"/>
                <a:cs typeface="Arial-Rounded" panose="020B0500000000000000" pitchFamily="34" charset="0"/>
              </a:rPr>
              <a:t>Bãi </a:t>
            </a:r>
            <a:r>
              <a:rPr lang="vi-VN" sz="2800" b="0" i="0" dirty="0">
                <a:solidFill>
                  <a:srgbClr val="000000"/>
                </a:solidFill>
                <a:effectLst/>
                <a:ea typeface="Arial-Rounded" panose="020B0500000000000000" pitchFamily="34" charset="0"/>
                <a:cs typeface="Arial-Rounded" panose="020B0500000000000000" pitchFamily="34" charset="0"/>
              </a:rPr>
              <a:t>ngô quê em ngày càng xanh tốt. Mới dạo nào cây ngô còn lấm tấm như mạ non. Thế mà chỉ ít lâu sau, ngô đã thành cây rung rung trước gió và ánh nắng. Những lá ngô rộng dài, </a:t>
            </a:r>
            <a:r>
              <a:rPr lang="vi-VN" sz="2800" b="0" i="0" dirty="0" smtClean="0">
                <a:solidFill>
                  <a:srgbClr val="000000"/>
                </a:solidFill>
                <a:effectLst/>
                <a:ea typeface="Arial-Rounded" panose="020B0500000000000000" pitchFamily="34" charset="0"/>
                <a:cs typeface="Arial-Rounded" panose="020B0500000000000000" pitchFamily="34" charset="0"/>
              </a:rPr>
              <a:t>trổ</a:t>
            </a:r>
            <a:r>
              <a:rPr lang="en-US" sz="2800" b="0" i="0" dirty="0" smtClean="0">
                <a:solidFill>
                  <a:srgbClr val="000000"/>
                </a:solidFill>
                <a:effectLst/>
                <a:ea typeface="Arial-Rounded" panose="020B0500000000000000" pitchFamily="34" charset="0"/>
                <a:cs typeface="Arial-Rounded" panose="020B0500000000000000" pitchFamily="34" charset="0"/>
              </a:rPr>
              <a:t> </a:t>
            </a:r>
            <a:r>
              <a:rPr lang="vi-VN" sz="2800" b="0" i="0" dirty="0" smtClean="0">
                <a:solidFill>
                  <a:srgbClr val="000000"/>
                </a:solidFill>
                <a:effectLst/>
                <a:ea typeface="Arial-Rounded" panose="020B0500000000000000" pitchFamily="34" charset="0"/>
                <a:cs typeface="Arial-Rounded" panose="020B0500000000000000" pitchFamily="34" charset="0"/>
              </a:rPr>
              <a:t>mạnh </a:t>
            </a:r>
            <a:r>
              <a:rPr lang="vi-VN" sz="2800" b="0" i="0" dirty="0">
                <a:solidFill>
                  <a:srgbClr val="000000"/>
                </a:solidFill>
                <a:effectLst/>
                <a:ea typeface="Arial-Rounded" panose="020B0500000000000000" pitchFamily="34" charset="0"/>
                <a:cs typeface="Arial-Rounded" panose="020B0500000000000000" pitchFamily="34" charset="0"/>
              </a:rPr>
              <a:t>mẽ, nõn nà</a:t>
            </a:r>
            <a:r>
              <a:rPr lang="vi-VN" sz="2800" b="0" i="0" dirty="0" smtClean="0">
                <a:solidFill>
                  <a:srgbClr val="000000"/>
                </a:solidFill>
                <a:effectLst/>
                <a:ea typeface="Arial-Rounded" panose="020B0500000000000000" pitchFamily="34" charset="0"/>
                <a:cs typeface="Arial-Rounded" panose="020B0500000000000000" pitchFamily="34" charset="0"/>
              </a:rPr>
              <a:t>.</a:t>
            </a:r>
            <a:endParaRPr lang="vi-VN" sz="2800" b="0" i="0" dirty="0">
              <a:solidFill>
                <a:srgbClr val="000000"/>
              </a:solidFill>
              <a:effectLst/>
              <a:ea typeface="Arial-Rounded" panose="020B0500000000000000" pitchFamily="34" charset="0"/>
              <a:cs typeface="Arial-Rounded" panose="020B0500000000000000" pitchFamily="34" charset="0"/>
            </a:endParaRPr>
          </a:p>
          <a:p>
            <a:pPr algn="just"/>
            <a:r>
              <a:rPr lang="vi-VN" sz="2800" b="0" i="0" dirty="0">
                <a:solidFill>
                  <a:srgbClr val="000000"/>
                </a:solidFill>
                <a:effectLst/>
                <a:ea typeface="Arial-Rounded" panose="020B0500000000000000" pitchFamily="34" charset="0"/>
                <a:cs typeface="Arial-Rounded" panose="020B0500000000000000" pitchFamily="34" charset="0"/>
              </a:rPr>
              <a:t>   </a:t>
            </a:r>
            <a:r>
              <a:rPr lang="vi-VN" sz="2800" b="0" i="0" dirty="0" smtClean="0">
                <a:solidFill>
                  <a:srgbClr val="000000"/>
                </a:solidFill>
                <a:effectLst/>
                <a:ea typeface="Arial-Rounded" panose="020B0500000000000000" pitchFamily="34" charset="0"/>
                <a:cs typeface="Arial-Rounded" panose="020B0500000000000000" pitchFamily="34" charset="0"/>
              </a:rPr>
              <a:t>Trên </a:t>
            </a:r>
            <a:r>
              <a:rPr lang="vi-VN" sz="2800" b="0" i="0" dirty="0">
                <a:solidFill>
                  <a:srgbClr val="000000"/>
                </a:solidFill>
                <a:effectLst/>
                <a:ea typeface="Arial-Rounded" panose="020B0500000000000000" pitchFamily="34" charset="0"/>
                <a:cs typeface="Arial-Rounded" panose="020B0500000000000000" pitchFamily="34" charset="0"/>
              </a:rPr>
              <a:t>ngọn, một thứ búp như kết bằng nhung và phấn vươn lên. Những đàn bướm trắng, bướm vàng bay đến, thoáng đỗ rồi bay đi. Núp trong cuống lá, những búp ngô non nhú lên và lớn dần. Mình có nhiều khía vàng vàng và những sợi tơ hung hung bọc trong làn áo mỏng óng ánh</a:t>
            </a:r>
            <a:r>
              <a:rPr lang="vi-VN" sz="2800" b="0" i="0" dirty="0" smtClean="0">
                <a:solidFill>
                  <a:srgbClr val="000000"/>
                </a:solidFill>
                <a:effectLst/>
                <a:ea typeface="Arial-Rounded" panose="020B0500000000000000" pitchFamily="34" charset="0"/>
                <a:cs typeface="Arial-Rounded" panose="020B0500000000000000" pitchFamily="34" charset="0"/>
              </a:rPr>
              <a:t>.</a:t>
            </a:r>
            <a:endParaRPr lang="vi-VN" sz="2800" b="0" i="0" dirty="0">
              <a:solidFill>
                <a:srgbClr val="000000"/>
              </a:solidFill>
              <a:effectLst/>
              <a:ea typeface="Arial-Rounded" panose="020B0500000000000000" pitchFamily="34" charset="0"/>
              <a:cs typeface="Arial-Rounded" panose="020B0500000000000000" pitchFamily="34" charset="0"/>
            </a:endParaRPr>
          </a:p>
          <a:p>
            <a:pPr algn="just"/>
            <a:r>
              <a:rPr lang="vi-VN" sz="2800" b="0" i="0" dirty="0">
                <a:solidFill>
                  <a:srgbClr val="000000"/>
                </a:solidFill>
                <a:effectLst/>
                <a:ea typeface="Arial-Rounded" panose="020B0500000000000000" pitchFamily="34" charset="0"/>
                <a:cs typeface="Arial-Rounded" panose="020B0500000000000000" pitchFamily="34" charset="0"/>
              </a:rPr>
              <a:t>    </a:t>
            </a:r>
            <a:r>
              <a:rPr lang="vi-VN" sz="2800" b="0" i="0" dirty="0" smtClean="0">
                <a:solidFill>
                  <a:srgbClr val="000000"/>
                </a:solidFill>
                <a:effectLst/>
                <a:ea typeface="Arial-Rounded" panose="020B0500000000000000" pitchFamily="34" charset="0"/>
                <a:cs typeface="Arial-Rounded" panose="020B0500000000000000" pitchFamily="34" charset="0"/>
              </a:rPr>
              <a:t> </a:t>
            </a:r>
            <a:r>
              <a:rPr lang="vi-VN" sz="2800" b="0" i="0" dirty="0">
                <a:solidFill>
                  <a:srgbClr val="000000"/>
                </a:solidFill>
                <a:effectLst/>
                <a:ea typeface="Arial-Rounded" panose="020B0500000000000000" pitchFamily="34" charset="0"/>
                <a:cs typeface="Arial-Rounded" panose="020B0500000000000000" pitchFamily="34" charset="0"/>
              </a:rPr>
              <a:t>Trời nắng chang chang, tiếng tu hú gần xa ran ran. Hoa ngô xơ xác như cỏ may. Lá ngô quắt lại rủ xuống. Những bắp ngô đã mập và chắc, chỉ còn chờ tay người đến bẻ mang về.</a:t>
            </a:r>
          </a:p>
          <a:p>
            <a:pPr algn="r"/>
            <a:r>
              <a:rPr lang="vi-VN" sz="2400" b="1" i="0" dirty="0">
                <a:solidFill>
                  <a:srgbClr val="000000"/>
                </a:solidFill>
                <a:effectLst/>
                <a:ea typeface="Arial-Rounded" panose="020B0500000000000000" pitchFamily="34" charset="0"/>
                <a:cs typeface="Arial-Rounded" panose="020B0500000000000000" pitchFamily="34" charset="0"/>
              </a:rPr>
              <a:t>Nguyên Hồng</a:t>
            </a:r>
            <a:endParaRPr lang="vi-VN" sz="2400" b="0" i="0" dirty="0">
              <a:solidFill>
                <a:srgbClr val="000000"/>
              </a:solidFill>
              <a:effectLst/>
              <a:ea typeface="Arial-Rounded" panose="020B0500000000000000" pitchFamily="34" charset="0"/>
              <a:cs typeface="Arial-Rounded" panose="020B0500000000000000" pitchFamily="34" charset="0"/>
            </a:endParaRPr>
          </a:p>
          <a:p>
            <a:r>
              <a:rPr lang="vi-VN" sz="2400" b="0" i="0" dirty="0">
                <a:solidFill>
                  <a:srgbClr val="000000"/>
                </a:solidFill>
                <a:effectLst/>
                <a:ea typeface="Arial-Rounded" panose="020B0500000000000000" pitchFamily="34" charset="0"/>
                <a:cs typeface="Arial-Rounded" panose="020B0500000000000000" pitchFamily="34" charset="0"/>
              </a:rPr>
              <a:t/>
            </a:r>
            <a:br>
              <a:rPr lang="vi-VN" sz="2400" b="0" i="0" dirty="0">
                <a:solidFill>
                  <a:srgbClr val="000000"/>
                </a:solidFill>
                <a:effectLst/>
                <a:ea typeface="Arial-Rounded" panose="020B0500000000000000" pitchFamily="34" charset="0"/>
                <a:cs typeface="Arial-Rounded" panose="020B0500000000000000" pitchFamily="34" charset="0"/>
              </a:rPr>
            </a:br>
            <a:r>
              <a:rPr lang="vi-VN" sz="2400" b="0" i="0" dirty="0">
                <a:solidFill>
                  <a:srgbClr val="000000"/>
                </a:solidFill>
                <a:effectLst/>
                <a:ea typeface="Arial-Rounded" panose="020B0500000000000000" pitchFamily="34" charset="0"/>
                <a:cs typeface="Arial-Rounded" panose="020B0500000000000000" pitchFamily="34" charset="0"/>
              </a:rPr>
              <a:t/>
            </a:r>
            <a:br>
              <a:rPr lang="vi-VN" sz="2400" b="0" i="0" dirty="0">
                <a:solidFill>
                  <a:srgbClr val="000000"/>
                </a:solidFill>
                <a:effectLst/>
                <a:ea typeface="Arial-Rounded" panose="020B0500000000000000" pitchFamily="34" charset="0"/>
                <a:cs typeface="Arial-Rounded" panose="020B0500000000000000" pitchFamily="34" charset="0"/>
              </a:rPr>
            </a:br>
            <a:endParaRPr lang="en-US" sz="2400" dirty="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A2EB15D0-0CDD-481F-9D5C-FD1ABD1342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353" y="5241267"/>
            <a:ext cx="1851992" cy="1851992"/>
          </a:xfrm>
          <a:prstGeom prst="rect">
            <a:avLst/>
          </a:prstGeom>
        </p:spPr>
      </p:pic>
    </p:spTree>
    <p:extLst>
      <p:ext uri="{BB962C8B-B14F-4D97-AF65-F5344CB8AC3E}">
        <p14:creationId xmlns:p14="http://schemas.microsoft.com/office/powerpoint/2010/main" val="1353008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8892" y="736584"/>
            <a:ext cx="11096421" cy="6858000"/>
          </a:xfrm>
        </p:spPr>
        <p:txBody>
          <a:bodyPr/>
          <a:lstStyle/>
          <a:p>
            <a:pPr marL="139700" indent="0" fontAlgn="base">
              <a:lnSpc>
                <a:spcPct val="150000"/>
              </a:lnSpc>
              <a:buNone/>
            </a:pPr>
            <a:r>
              <a:rPr lang="en-US" sz="2800" b="0" i="0" dirty="0">
                <a:solidFill>
                  <a:srgbClr val="2F3239"/>
                </a:solidFill>
                <a:effectLst/>
                <a:latin typeface="+mn-lt"/>
                <a:ea typeface="Arial-Rounded" panose="020B0500000000000000" pitchFamily="34" charset="0"/>
                <a:cs typeface="Arial-Rounded" panose="020B0500000000000000" pitchFamily="34" charset="0"/>
              </a:rPr>
              <a:t>    </a:t>
            </a:r>
            <a:r>
              <a:rPr lang="vi-VN" sz="2800" b="0" i="0" dirty="0" smtClean="0">
                <a:solidFill>
                  <a:srgbClr val="2F3239"/>
                </a:solidFill>
                <a:effectLst/>
                <a:latin typeface="+mn-lt"/>
                <a:ea typeface="Arial-Rounded" panose="020B0500000000000000" pitchFamily="34" charset="0"/>
                <a:cs typeface="Arial-Rounded" panose="020B0500000000000000" pitchFamily="34" charset="0"/>
              </a:rPr>
              <a:t>Thế </a:t>
            </a:r>
            <a:r>
              <a:rPr lang="vi-VN" sz="2800" b="0" i="0" dirty="0">
                <a:solidFill>
                  <a:srgbClr val="2F3239"/>
                </a:solidFill>
                <a:effectLst/>
                <a:latin typeface="+mn-lt"/>
                <a:ea typeface="Arial-Rounded" panose="020B0500000000000000" pitchFamily="34" charset="0"/>
                <a:cs typeface="Arial-Rounded" panose="020B0500000000000000" pitchFamily="34" charset="0"/>
              </a:rPr>
              <a:t>là mùa xuân mong ước đã đến. Đầu tiên, từ trong vườn, mùi hoa hồng, hoa huệ sực nức. Trong không khí không còn ngửi thấy hơi nước lạnh lẽo mà bây giờ đầy hương thơm và ánh sáng mặt trời. Cây hồng bì đã cởi bỏ hết những cái áo lá già đen thủi. Các cành cây đều lấm tấm màu xanh. Những cành xoan khẳng khiu đương trổ lá lại sắp buông tỏa ra những tàn hoa sang sáng, tim tím. Ngoài kia, rặng r</a:t>
            </a:r>
            <a:r>
              <a:rPr lang="en-US" sz="2800" dirty="0">
                <a:solidFill>
                  <a:srgbClr val="2F3239"/>
                </a:solidFill>
                <a:latin typeface="+mn-lt"/>
                <a:ea typeface="Arial-Rounded" panose="020B0500000000000000" pitchFamily="34" charset="0"/>
                <a:cs typeface="Arial-Rounded" panose="020B0500000000000000" pitchFamily="34" charset="0"/>
              </a:rPr>
              <a:t>â</a:t>
            </a:r>
            <a:r>
              <a:rPr lang="vi-VN" sz="2800" b="0" i="0" dirty="0">
                <a:solidFill>
                  <a:srgbClr val="2F3239"/>
                </a:solidFill>
                <a:effectLst/>
                <a:latin typeface="+mn-lt"/>
                <a:ea typeface="Arial-Rounded" panose="020B0500000000000000" pitchFamily="34" charset="0"/>
                <a:cs typeface="Arial-Rounded" panose="020B0500000000000000" pitchFamily="34" charset="0"/>
              </a:rPr>
              <a:t>m bụt cũng sắp có nụ</a:t>
            </a:r>
            <a:r>
              <a:rPr lang="vi-VN" sz="2800" b="0" i="0" dirty="0" smtClean="0">
                <a:solidFill>
                  <a:srgbClr val="2F3239"/>
                </a:solidFill>
                <a:effectLst/>
                <a:latin typeface="+mn-lt"/>
                <a:ea typeface="Arial-Rounded" panose="020B0500000000000000" pitchFamily="34" charset="0"/>
                <a:cs typeface="Arial-Rounded" panose="020B0500000000000000" pitchFamily="34" charset="0"/>
              </a:rPr>
              <a:t>.</a:t>
            </a:r>
            <a:r>
              <a:rPr lang="en-US" sz="2800" dirty="0" smtClean="0">
                <a:latin typeface="+mn-lt"/>
                <a:ea typeface="Arial-Rounded" panose="020B0500000000000000" pitchFamily="34" charset="0"/>
                <a:cs typeface="Arial-Rounded" panose="020B0500000000000000" pitchFamily="34" charset="0"/>
              </a:rPr>
              <a:t> </a:t>
            </a:r>
            <a:r>
              <a:rPr lang="vi-VN" sz="2800" b="0" i="0" dirty="0" smtClean="0">
                <a:solidFill>
                  <a:srgbClr val="2F3239"/>
                </a:solidFill>
                <a:effectLst/>
                <a:latin typeface="+mn-lt"/>
                <a:ea typeface="Arial-Rounded" panose="020B0500000000000000" pitchFamily="34" charset="0"/>
                <a:cs typeface="Arial-Rounded" panose="020B0500000000000000" pitchFamily="34" charset="0"/>
              </a:rPr>
              <a:t>Mùa </a:t>
            </a:r>
            <a:r>
              <a:rPr lang="vi-VN" sz="2800" b="0" i="0" dirty="0">
                <a:solidFill>
                  <a:srgbClr val="2F3239"/>
                </a:solidFill>
                <a:effectLst/>
                <a:latin typeface="+mn-lt"/>
                <a:ea typeface="Arial-Rounded" panose="020B0500000000000000" pitchFamily="34" charset="0"/>
                <a:cs typeface="Arial-Rounded" panose="020B0500000000000000" pitchFamily="34" charset="0"/>
              </a:rPr>
              <a:t>xuân xinh đẹp đã về! Thế là các bạn chim đi tránh rét cũng sắp về!</a:t>
            </a:r>
            <a:r>
              <a:rPr lang="vi-VN" sz="3200" b="0" i="0" dirty="0">
                <a:solidFill>
                  <a:srgbClr val="000000"/>
                </a:solidFill>
                <a:effectLst/>
                <a:latin typeface="+mn-lt"/>
                <a:ea typeface="Arial-Rounded" panose="020B0500000000000000" pitchFamily="34" charset="0"/>
                <a:cs typeface="Arial-Rounded" panose="020B0500000000000000" pitchFamily="34" charset="0"/>
              </a:rPr>
              <a:t> </a:t>
            </a:r>
          </a:p>
          <a:p>
            <a:pPr marL="139700" indent="0" algn="just">
              <a:lnSpc>
                <a:spcPct val="150000"/>
              </a:lnSpc>
              <a:buNone/>
            </a:pPr>
            <a:r>
              <a:rPr lang="en-US" sz="3600" dirty="0">
                <a:latin typeface="+mn-lt"/>
                <a:ea typeface="Arial-Rounded" panose="020B0500000000000000" pitchFamily="34" charset="0"/>
                <a:cs typeface="Arial-Rounded" panose="020B0500000000000000" pitchFamily="34" charset="0"/>
              </a:rPr>
              <a:t>        </a:t>
            </a:r>
            <a:endParaRPr lang="vi-VN" sz="3600" dirty="0">
              <a:latin typeface="+mn-lt"/>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DF0CC44C-EBD1-48B1-B71A-FA8EDA3DA269}"/>
              </a:ext>
            </a:extLst>
          </p:cNvPr>
          <p:cNvSpPr txBox="1"/>
          <p:nvPr/>
        </p:nvSpPr>
        <p:spPr>
          <a:xfrm>
            <a:off x="3114209" y="151809"/>
            <a:ext cx="4595837" cy="584775"/>
          </a:xfrm>
          <a:prstGeom prst="rect">
            <a:avLst/>
          </a:prstGeom>
          <a:noFill/>
        </p:spPr>
        <p:txBody>
          <a:bodyPr wrap="square" rtlCol="0">
            <a:spAutoFit/>
          </a:bodyPr>
          <a:lstStyle/>
          <a:p>
            <a:pPr algn="ctr"/>
            <a:r>
              <a:rPr lang="en-US" sz="3200" b="1" dirty="0" err="1">
                <a:solidFill>
                  <a:srgbClr val="C00000"/>
                </a:solidFill>
                <a:ea typeface="Arial-Rounded" panose="020B0500000000000000" pitchFamily="34" charset="0"/>
                <a:cs typeface="Arial-Rounded" panose="020B0500000000000000" pitchFamily="34" charset="0"/>
              </a:rPr>
              <a:t>MÙA</a:t>
            </a:r>
            <a:r>
              <a:rPr lang="en-US" sz="3200" b="1" dirty="0">
                <a:solidFill>
                  <a:srgbClr val="C00000"/>
                </a:solidFill>
                <a:ea typeface="Arial-Rounded" panose="020B0500000000000000" pitchFamily="34" charset="0"/>
                <a:cs typeface="Arial-Rounded" panose="020B0500000000000000" pitchFamily="34" charset="0"/>
              </a:rPr>
              <a:t> </a:t>
            </a:r>
            <a:r>
              <a:rPr lang="en-US" sz="3200" b="1" dirty="0" err="1">
                <a:solidFill>
                  <a:srgbClr val="C00000"/>
                </a:solidFill>
                <a:ea typeface="Arial-Rounded" panose="020B0500000000000000" pitchFamily="34" charset="0"/>
                <a:cs typeface="Arial-Rounded" panose="020B0500000000000000" pitchFamily="34" charset="0"/>
              </a:rPr>
              <a:t>XUÂN</a:t>
            </a:r>
            <a:endParaRPr lang="en-US" sz="3200" b="1" dirty="0">
              <a:solidFill>
                <a:srgbClr val="C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144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0B80560-1F3A-4270-A070-E51785AD4412}"/>
              </a:ext>
            </a:extLst>
          </p:cNvPr>
          <p:cNvSpPr>
            <a:spLocks noChangeArrowheads="1"/>
          </p:cNvSpPr>
          <p:nvPr/>
        </p:nvSpPr>
        <p:spPr bwMode="auto">
          <a:xfrm>
            <a:off x="778565" y="0"/>
            <a:ext cx="10634870" cy="628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0937" rIns="91440" bIns="8093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Aft>
                <a:spcPts val="1200"/>
              </a:spcAft>
            </a:pPr>
            <a:r>
              <a:rPr lang="vi-VN" sz="2800" b="1" i="0" dirty="0">
                <a:solidFill>
                  <a:srgbClr val="616161"/>
                </a:solidFill>
                <a:effectLst/>
                <a:latin typeface="+mn-lt"/>
                <a:ea typeface="Arial-Rounded" panose="020B0500000000000000" pitchFamily="34" charset="0"/>
                <a:cs typeface="Arial-Rounded" panose="020B0500000000000000" pitchFamily="34" charset="0"/>
              </a:rPr>
              <a:t>​</a:t>
            </a:r>
            <a:r>
              <a:rPr lang="en-US" sz="3200" b="1" i="0" dirty="0" err="1">
                <a:solidFill>
                  <a:srgbClr val="C00000"/>
                </a:solidFill>
                <a:effectLst/>
                <a:latin typeface="+mn-lt"/>
                <a:ea typeface="Arial-Rounded" panose="020B0500000000000000" pitchFamily="34" charset="0"/>
                <a:cs typeface="Arial-Rounded" panose="020B0500000000000000" pitchFamily="34" charset="0"/>
              </a:rPr>
              <a:t>MÙA</a:t>
            </a:r>
            <a:r>
              <a:rPr lang="en-US" sz="3200" b="1" i="0" dirty="0">
                <a:solidFill>
                  <a:srgbClr val="C00000"/>
                </a:solidFill>
                <a:effectLst/>
                <a:latin typeface="+mn-lt"/>
                <a:ea typeface="Arial-Rounded" panose="020B0500000000000000" pitchFamily="34" charset="0"/>
                <a:cs typeface="Arial-Rounded" panose="020B0500000000000000" pitchFamily="34" charset="0"/>
              </a:rPr>
              <a:t> </a:t>
            </a:r>
            <a:r>
              <a:rPr lang="en-US" sz="3200" b="1" i="0" dirty="0" err="1">
                <a:solidFill>
                  <a:srgbClr val="C00000"/>
                </a:solidFill>
                <a:effectLst/>
                <a:latin typeface="+mn-lt"/>
                <a:ea typeface="Arial-Rounded" panose="020B0500000000000000" pitchFamily="34" charset="0"/>
                <a:cs typeface="Arial-Rounded" panose="020B0500000000000000" pitchFamily="34" charset="0"/>
              </a:rPr>
              <a:t>XUÂN</a:t>
            </a:r>
            <a:r>
              <a:rPr lang="en-US" sz="3200" b="1" i="0" dirty="0">
                <a:solidFill>
                  <a:srgbClr val="C00000"/>
                </a:solidFill>
                <a:effectLst/>
                <a:latin typeface="+mn-lt"/>
                <a:ea typeface="Arial-Rounded" panose="020B0500000000000000" pitchFamily="34" charset="0"/>
                <a:cs typeface="Arial-Rounded" panose="020B0500000000000000" pitchFamily="34" charset="0"/>
              </a:rPr>
              <a:t> </a:t>
            </a:r>
            <a:r>
              <a:rPr lang="en-US" sz="3200" b="1" i="0" dirty="0" err="1">
                <a:solidFill>
                  <a:srgbClr val="C00000"/>
                </a:solidFill>
                <a:effectLst/>
                <a:latin typeface="+mn-lt"/>
                <a:ea typeface="Arial-Rounded" panose="020B0500000000000000" pitchFamily="34" charset="0"/>
                <a:cs typeface="Arial-Rounded" panose="020B0500000000000000" pitchFamily="34" charset="0"/>
              </a:rPr>
              <a:t>ĐẾN</a:t>
            </a:r>
            <a:endParaRPr lang="vi-VN" sz="3200" b="0" i="0" dirty="0">
              <a:solidFill>
                <a:srgbClr val="C00000"/>
              </a:solidFill>
              <a:effectLst/>
              <a:latin typeface="+mn-lt"/>
              <a:ea typeface="Arial-Rounded" panose="020B0500000000000000" pitchFamily="34" charset="0"/>
              <a:cs typeface="Arial-Rounded" panose="020B0500000000000000" pitchFamily="34" charset="0"/>
            </a:endParaRPr>
          </a:p>
          <a:p>
            <a:pPr algn="just">
              <a:spcAft>
                <a:spcPts val="1200"/>
              </a:spcAft>
            </a:pPr>
            <a:r>
              <a:rPr lang="vi-VN" sz="2800" b="0" i="0" dirty="0">
                <a:solidFill>
                  <a:srgbClr val="616161"/>
                </a:solidFill>
                <a:effectLst/>
                <a:latin typeface="+mn-lt"/>
                <a:ea typeface="Arial-Rounded" panose="020B0500000000000000" pitchFamily="34" charset="0"/>
                <a:cs typeface="Arial-Rounded" panose="020B0500000000000000" pitchFamily="34" charset="0"/>
              </a:rPr>
              <a:t>   </a:t>
            </a:r>
            <a:r>
              <a:rPr lang="en-US" sz="2800" b="0" i="0" dirty="0" smtClean="0">
                <a:solidFill>
                  <a:srgbClr val="616161"/>
                </a:solidFill>
                <a:effectLst/>
                <a:latin typeface="+mn-lt"/>
                <a:ea typeface="Arial-Rounded" panose="020B0500000000000000" pitchFamily="34" charset="0"/>
                <a:cs typeface="Arial-Rounded" panose="020B0500000000000000" pitchFamily="34" charset="0"/>
              </a:rPr>
              <a:t>  </a:t>
            </a:r>
            <a:r>
              <a:rPr lang="vi-VN" sz="2800" b="0" i="0" dirty="0" smtClean="0">
                <a:solidFill>
                  <a:srgbClr val="002060"/>
                </a:solidFill>
                <a:effectLst/>
                <a:latin typeface="+mn-lt"/>
                <a:ea typeface="Arial-Rounded" panose="020B0500000000000000" pitchFamily="34" charset="0"/>
                <a:cs typeface="Arial-Rounded" panose="020B0500000000000000" pitchFamily="34" charset="0"/>
              </a:rPr>
              <a:t>Hoa </a:t>
            </a:r>
            <a:r>
              <a:rPr lang="vi-VN" sz="2800" b="0" i="0" dirty="0">
                <a:solidFill>
                  <a:srgbClr val="002060"/>
                </a:solidFill>
                <a:effectLst/>
                <a:latin typeface="+mn-lt"/>
                <a:ea typeface="Arial-Rounded" panose="020B0500000000000000" pitchFamily="34" charset="0"/>
                <a:cs typeface="Arial-Rounded" panose="020B0500000000000000" pitchFamily="34" charset="0"/>
              </a:rPr>
              <a:t>mận vừa tàn thì mùa xuân đến. Bầu trời ngày thêm xanh. Nắng vàng ngày càng rực rỡ. Vườn cây lại đâm chồi, nảy lộc. Rồi vườn cây ra hoa. Hoa bưởi nồng nàn. Hoa nhãn ngọt. Hoa cau thoảng qua. Vườn cây lại đầy tiếng chim và bóng chim bay nhảy. Những thím chích chòe nhanh nhảu. Những chú khướu lắm điều. Những anh chào mào đỏm dáng. Những bác cu gáy trầm ngâm.</a:t>
            </a:r>
          </a:p>
          <a:p>
            <a:pPr algn="just">
              <a:spcAft>
                <a:spcPts val="1200"/>
              </a:spcAft>
            </a:pPr>
            <a:r>
              <a:rPr lang="vi-VN" sz="2800" b="0" i="0" dirty="0">
                <a:solidFill>
                  <a:srgbClr val="002060"/>
                </a:solidFill>
                <a:effectLst/>
                <a:latin typeface="+mn-lt"/>
                <a:ea typeface="Arial-Rounded" panose="020B0500000000000000" pitchFamily="34" charset="0"/>
                <a:cs typeface="Arial-Rounded" panose="020B0500000000000000" pitchFamily="34" charset="0"/>
              </a:rPr>
              <a:t>   </a:t>
            </a:r>
            <a:r>
              <a:rPr lang="en-US" sz="2800" b="0" i="0" smtClean="0">
                <a:solidFill>
                  <a:srgbClr val="002060"/>
                </a:solidFill>
                <a:effectLst/>
                <a:latin typeface="+mn-lt"/>
                <a:ea typeface="Arial-Rounded" panose="020B0500000000000000" pitchFamily="34" charset="0"/>
                <a:cs typeface="Arial-Rounded" panose="020B0500000000000000" pitchFamily="34" charset="0"/>
              </a:rPr>
              <a:t> </a:t>
            </a:r>
            <a:r>
              <a:rPr lang="vi-VN" sz="2800" b="0" i="0" smtClean="0">
                <a:solidFill>
                  <a:srgbClr val="002060"/>
                </a:solidFill>
                <a:effectLst/>
                <a:latin typeface="+mn-lt"/>
                <a:ea typeface="Arial-Rounded" panose="020B0500000000000000" pitchFamily="34" charset="0"/>
                <a:cs typeface="Arial-Rounded" panose="020B0500000000000000" pitchFamily="34" charset="0"/>
              </a:rPr>
              <a:t>Chú </a:t>
            </a:r>
            <a:r>
              <a:rPr lang="vi-VN" sz="2800" b="0" i="0" dirty="0">
                <a:solidFill>
                  <a:srgbClr val="002060"/>
                </a:solidFill>
                <a:effectLst/>
                <a:latin typeface="+mn-lt"/>
                <a:ea typeface="Arial-Rounded" panose="020B0500000000000000" pitchFamily="34" charset="0"/>
                <a:cs typeface="Arial-Rounded" panose="020B0500000000000000" pitchFamily="34" charset="0"/>
              </a:rPr>
              <a:t>chim sâu vui cùng vườn cây và các loài chim bạn. Nhưng trong trí thơ ngây của chú còn mãi sáng ngời hình ảnh một cánh hoa mận trắng, biết nở cuối đông để báo trước mùa xuân tới.</a:t>
            </a:r>
          </a:p>
          <a:p>
            <a:pPr algn="just"/>
            <a:r>
              <a:rPr lang="en-US" sz="2800" b="1" i="0" dirty="0">
                <a:solidFill>
                  <a:srgbClr val="FF0000"/>
                </a:solidFill>
                <a:effectLst/>
                <a:latin typeface="+mn-lt"/>
                <a:ea typeface="Arial-Rounded" panose="020B0500000000000000" pitchFamily="34" charset="0"/>
                <a:cs typeface="Arial-Rounded" panose="020B0500000000000000" pitchFamily="34" charset="0"/>
              </a:rPr>
              <a:t>                                                                               </a:t>
            </a:r>
            <a:r>
              <a:rPr lang="en-US" sz="2800" b="1" i="0" dirty="0" err="1">
                <a:solidFill>
                  <a:srgbClr val="FF0000"/>
                </a:solidFill>
                <a:effectLst/>
                <a:latin typeface="+mn-lt"/>
                <a:ea typeface="Arial-Rounded" panose="020B0500000000000000" pitchFamily="34" charset="0"/>
                <a:cs typeface="Arial-Rounded" panose="020B0500000000000000" pitchFamily="34" charset="0"/>
              </a:rPr>
              <a:t>Nguyễn</a:t>
            </a:r>
            <a:r>
              <a:rPr lang="en-US" sz="2800" b="1" i="0" dirty="0">
                <a:solidFill>
                  <a:srgbClr val="FF0000"/>
                </a:solidFill>
                <a:effectLst/>
                <a:latin typeface="+mn-lt"/>
                <a:ea typeface="Arial-Rounded" panose="020B0500000000000000" pitchFamily="34" charset="0"/>
                <a:cs typeface="Arial-Rounded" panose="020B0500000000000000" pitchFamily="34" charset="0"/>
              </a:rPr>
              <a:t> </a:t>
            </a:r>
            <a:r>
              <a:rPr lang="en-US" sz="2800" b="1" i="0" dirty="0" err="1">
                <a:solidFill>
                  <a:srgbClr val="FF0000"/>
                </a:solidFill>
                <a:effectLst/>
                <a:latin typeface="+mn-lt"/>
                <a:ea typeface="Arial-Rounded" panose="020B0500000000000000" pitchFamily="34" charset="0"/>
                <a:cs typeface="Arial-Rounded" panose="020B0500000000000000" pitchFamily="34" charset="0"/>
              </a:rPr>
              <a:t>Kiên</a:t>
            </a:r>
            <a:endParaRPr lang="vi-VN" sz="2800" b="0" i="0" dirty="0">
              <a:solidFill>
                <a:srgbClr val="FF0000"/>
              </a:solidFill>
              <a:effectLst/>
              <a:latin typeface="+mn-lt"/>
              <a:ea typeface="Arial-Rounded" panose="020B0500000000000000" pitchFamily="34" charset="0"/>
              <a:cs typeface="Arial-Rounded" panose="020B0500000000000000"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64D"/>
                </a:solidFill>
                <a:effectLst/>
                <a:latin typeface="+mn-lt"/>
                <a:ea typeface="Arial-Rounded" panose="020B0500000000000000" pitchFamily="34" charset="0"/>
                <a:cs typeface="Arial-Rounded" panose="020B0500000000000000"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444444"/>
              </a:solidFill>
              <a:effectLst/>
              <a:latin typeface="+mn-lt"/>
              <a:ea typeface="Arial-Rounded" panose="020B0500000000000000" pitchFamily="34" charset="0"/>
              <a:cs typeface="Arial-Rounded" panose="020B0500000000000000" pitchFamily="34" charset="0"/>
            </a:endParaRPr>
          </a:p>
        </p:txBody>
      </p:sp>
      <p:pic>
        <p:nvPicPr>
          <p:cNvPr id="4" name="Picture 3" descr="A picture containing tree, outdoor, sky, plant&#10;&#10;Description automatically generated">
            <a:extLst>
              <a:ext uri="{FF2B5EF4-FFF2-40B4-BE49-F238E27FC236}">
                <a16:creationId xmlns:a16="http://schemas.microsoft.com/office/drawing/2014/main" id="{54B01870-6E38-4768-A2A1-2168ED2E8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4" y="4922372"/>
            <a:ext cx="2835966" cy="1754948"/>
          </a:xfrm>
          <a:prstGeom prst="rect">
            <a:avLst/>
          </a:prstGeom>
        </p:spPr>
      </p:pic>
    </p:spTree>
    <p:extLst>
      <p:ext uri="{BB962C8B-B14F-4D97-AF65-F5344CB8AC3E}">
        <p14:creationId xmlns:p14="http://schemas.microsoft.com/office/powerpoint/2010/main" val="254766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594093-EA1A-441E-80E3-9690CE04F304}"/>
              </a:ext>
            </a:extLst>
          </p:cNvPr>
          <p:cNvSpPr/>
          <p:nvPr/>
        </p:nvSpPr>
        <p:spPr>
          <a:xfrm>
            <a:off x="1153168" y="2211069"/>
            <a:ext cx="4149476" cy="11579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thơ</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2E90369-4C67-43A9-AA77-72AAA2674559}"/>
              </a:ext>
            </a:extLst>
          </p:cNvPr>
          <p:cNvSpPr/>
          <p:nvPr/>
        </p:nvSpPr>
        <p:spPr>
          <a:xfrm>
            <a:off x="6365675" y="2166425"/>
            <a:ext cx="4493949" cy="11579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Điều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em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thích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nhất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thơ</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C37920FF-E698-43B7-BF8E-C29B51BBB968}"/>
              </a:ext>
            </a:extLst>
          </p:cNvPr>
          <p:cNvSpPr txBox="1"/>
          <p:nvPr/>
        </p:nvSpPr>
        <p:spPr>
          <a:xfrm>
            <a:off x="356191" y="427852"/>
            <a:ext cx="11662554" cy="584775"/>
          </a:xfrm>
          <a:prstGeom prst="rect">
            <a:avLst/>
          </a:prstGeom>
          <a:noFill/>
        </p:spPr>
        <p:txBody>
          <a:bodyPr wrap="square" rtlCol="0">
            <a:spAutoFit/>
          </a:bodyPr>
          <a:lstStyle/>
          <a:p>
            <a:pPr algn="just">
              <a:buClr>
                <a:srgbClr val="000000"/>
              </a:buCl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2. </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Chia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sẻ</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số</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điều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thú</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vị</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200" kern="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pic>
        <p:nvPicPr>
          <p:cNvPr id="13" name="Picture 12" descr="A picture containing queen&#10;&#10;Description automatically generated">
            <a:extLst>
              <a:ext uri="{FF2B5EF4-FFF2-40B4-BE49-F238E27FC236}">
                <a16:creationId xmlns:a16="http://schemas.microsoft.com/office/drawing/2014/main" id="{A5910C35-866F-4DAC-8869-7E556D6AF5F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83" b="91792" l="10000" r="90000">
                        <a14:foregroundMark x1="27326" y1="73534" x2="29302" y2="73534"/>
                        <a14:foregroundMark x1="33605" y1="72362" x2="34767" y2="74037"/>
                        <a14:foregroundMark x1="41279" y1="34841" x2="41279" y2="40034"/>
                        <a14:foregroundMark x1="42674" y1="35678" x2="42442" y2="41039"/>
                        <a14:foregroundMark x1="62791" y1="72194" x2="62791" y2="76549"/>
                        <a14:foregroundMark x1="48837" y1="90787" x2="49535" y2="91792"/>
                        <a14:foregroundMark x1="61047" y1="70519" x2="60000" y2="76884"/>
                        <a14:foregroundMark x1="68488" y1="72362" x2="69767" y2="72194"/>
                        <a14:foregroundMark x1="65814" y1="72027" x2="65814" y2="76214"/>
                        <a14:foregroundMark x1="65814" y1="71022" x2="66163" y2="73199"/>
                        <a14:foregroundMark x1="40814" y1="74037" x2="41279" y2="74037"/>
                      </a14:backgroundRemoval>
                    </a14:imgEffect>
                  </a14:imgLayer>
                </a14:imgProps>
              </a:ext>
              <a:ext uri="{28A0092B-C50C-407E-A947-70E740481C1C}">
                <a14:useLocalDpi xmlns:a14="http://schemas.microsoft.com/office/drawing/2010/main" val="0"/>
              </a:ext>
            </a:extLst>
          </a:blip>
          <a:stretch>
            <a:fillRect/>
          </a:stretch>
        </p:blipFill>
        <p:spPr>
          <a:xfrm>
            <a:off x="2171264" y="2616707"/>
            <a:ext cx="6441385" cy="4471520"/>
          </a:xfrm>
          <a:prstGeom prst="rect">
            <a:avLst/>
          </a:prstGeom>
        </p:spPr>
      </p:pic>
    </p:spTree>
    <p:extLst>
      <p:ext uri="{BB962C8B-B14F-4D97-AF65-F5344CB8AC3E}">
        <p14:creationId xmlns:p14="http://schemas.microsoft.com/office/powerpoint/2010/main" val="35441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68804" y="432957"/>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7"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itchFamily="34" charset="0"/>
                <a:ea typeface="Arial-Rounded" pitchFamily="34" charset="0"/>
                <a:cs typeface="Arial" pitchFamily="34" charset="0"/>
                <a:sym typeface="Arial"/>
              </a:rPr>
              <a:t>Dặn</a:t>
            </a:r>
            <a:r>
              <a:rPr lang="en-US" sz="6000" dirty="0">
                <a:solidFill>
                  <a:srgbClr val="002060"/>
                </a:solidFill>
                <a:latin typeface="Arial" pitchFamily="34" charset="0"/>
                <a:ea typeface="Arial-Rounded" pitchFamily="34" charset="0"/>
                <a:cs typeface="Arial" pitchFamily="34" charset="0"/>
                <a:sym typeface="Arial"/>
              </a:rPr>
              <a:t> </a:t>
            </a:r>
            <a:r>
              <a:rPr lang="en-US" sz="6000" dirty="0" err="1">
                <a:solidFill>
                  <a:srgbClr val="002060"/>
                </a:solidFill>
                <a:latin typeface="Arial" pitchFamily="34" charset="0"/>
                <a:ea typeface="Arial-Rounded" pitchFamily="34" charset="0"/>
                <a:cs typeface="Arial" pitchFamily="34" charset="0"/>
                <a:sym typeface="Arial"/>
              </a:rPr>
              <a:t>dò</a:t>
            </a:r>
            <a:endParaRPr lang="en-US" sz="6000" dirty="0">
              <a:solidFill>
                <a:srgbClr val="002060"/>
              </a:solidFill>
              <a:latin typeface="Arial" pitchFamily="34" charset="0"/>
              <a:ea typeface="Arial-Rounded" pitchFamily="34" charset="0"/>
              <a:cs typeface="Arial" pitchFamily="34" charset="0"/>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208167848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343</Words>
  <Application>Microsoft Office PowerPoint</Application>
  <PresentationFormat>Widescreen</PresentationFormat>
  <Paragraphs>38</Paragraphs>
  <Slides>9</Slides>
  <Notes>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Arial-Rounded</vt:lpstr>
      <vt:lpstr>Calibri</vt:lpstr>
      <vt:lpstr>Calibri Light</vt:lpstr>
      <vt:lpstr>Chewy</vt:lpstr>
      <vt:lpstr>Comfortaa</vt:lpstr>
      <vt:lpstr>Delius Unicase</vt:lpstr>
      <vt:lpstr>HP001 4 hàng</vt:lpstr>
      <vt:lpstr>1_Office Theme</vt:lpstr>
      <vt:lpstr>Response to Intervention: The Alphabet by Slidesgo</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14</cp:revision>
  <dcterms:created xsi:type="dcterms:W3CDTF">2021-12-12T11:29:38Z</dcterms:created>
  <dcterms:modified xsi:type="dcterms:W3CDTF">2022-02-08T05:39:40Z</dcterms:modified>
</cp:coreProperties>
</file>