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319" r:id="rId2"/>
    <p:sldId id="634" r:id="rId3"/>
    <p:sldId id="371" r:id="rId4"/>
    <p:sldId id="322" r:id="rId5"/>
    <p:sldId id="631" r:id="rId6"/>
    <p:sldId id="622" r:id="rId7"/>
    <p:sldId id="632" r:id="rId8"/>
    <p:sldId id="627" r:id="rId9"/>
    <p:sldId id="633" r:id="rId10"/>
    <p:sldId id="629" r:id="rId11"/>
    <p:sldId id="361" r:id="rId12"/>
    <p:sldId id="353" r:id="rId13"/>
    <p:sldId id="336" r:id="rId14"/>
  </p:sldIdLst>
  <p:sldSz cx="12161838" cy="6858000"/>
  <p:notesSz cx="6858000" cy="9144000"/>
  <p:embeddedFontLst>
    <p:embeddedFont>
      <p:font typeface="HP001 4 hàng" panose="020B0604020202020204" charset="0"/>
      <p:regular r:id="rId16"/>
      <p:bold r:id="rId17"/>
    </p:embeddedFont>
    <p:embeddedFont>
      <p:font typeface="Itim" panose="020B0604020202020204" charset="-34"/>
      <p:regular r:id="rId18"/>
    </p:embeddedFont>
    <p:embeddedFont>
      <p:font typeface="Varela Round" panose="00000500000000000000" pitchFamily="2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C37"/>
    <a:srgbClr val="DE0000"/>
    <a:srgbClr val="22211E"/>
    <a:srgbClr val="FEFAF7"/>
    <a:srgbClr val="DBF4F6"/>
    <a:srgbClr val="FFE5A8"/>
    <a:srgbClr val="FBF2DD"/>
    <a:srgbClr val="FFDC6D"/>
    <a:srgbClr val="D6F1F2"/>
    <a:srgbClr val="F9E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4A9C77-A8A4-4D1C-BC68-1706C802DA68}">
  <a:tblStyle styleId="{A44A9C77-A8A4-4D1C-BC68-1706C802DA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70" autoAdjust="0"/>
    <p:restoredTop sz="95352" autoAdjust="0"/>
  </p:normalViewPr>
  <p:slideViewPr>
    <p:cSldViewPr snapToGrid="0">
      <p:cViewPr varScale="1">
        <p:scale>
          <a:sx n="85" d="100"/>
          <a:sy n="85" d="100"/>
        </p:scale>
        <p:origin x="694" y="29"/>
      </p:cViewPr>
      <p:guideLst>
        <p:guide orient="horz" pos="2160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547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HS ăn rau xanh </a:t>
            </a:r>
          </a:p>
        </p:txBody>
      </p:sp>
    </p:spTree>
    <p:extLst>
      <p:ext uri="{BB962C8B-B14F-4D97-AF65-F5344CB8AC3E}">
        <p14:creationId xmlns:p14="http://schemas.microsoft.com/office/powerpoint/2010/main" val="422279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linh</a:t>
            </a:r>
            <a:r>
              <a:rPr lang="en-US" b="0" dirty="0"/>
              <a:t> </a:t>
            </a:r>
            <a:r>
              <a:rPr lang="en-US" b="0" dirty="0" err="1"/>
              <a:t>động</a:t>
            </a:r>
            <a:r>
              <a:rPr lang="en-US" b="0" dirty="0"/>
              <a:t> </a:t>
            </a:r>
            <a:r>
              <a:rPr lang="en-US" b="0" dirty="0" err="1"/>
              <a:t>tình</a:t>
            </a:r>
            <a:r>
              <a:rPr lang="en-US" b="0" dirty="0"/>
              <a:t> </a:t>
            </a:r>
            <a:r>
              <a:rPr lang="en-US" b="0" dirty="0" err="1"/>
              <a:t>huống</a:t>
            </a:r>
            <a:r>
              <a:rPr lang="en-US" b="0" dirty="0"/>
              <a:t>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tế</a:t>
            </a:r>
            <a:r>
              <a:rPr lang="en-US" b="0" dirty="0"/>
              <a:t> </a:t>
            </a:r>
            <a:r>
              <a:rPr lang="en-US" b="0" dirty="0" err="1"/>
              <a:t>nếu</a:t>
            </a:r>
            <a:r>
              <a:rPr lang="en-US" b="0" dirty="0"/>
              <a:t> </a:t>
            </a:r>
            <a:r>
              <a:rPr lang="en-US" b="0" dirty="0" err="1"/>
              <a:t>có</a:t>
            </a:r>
            <a:endParaRPr lang="en-US" b="0" dirty="0"/>
          </a:p>
          <a:p>
            <a:r>
              <a:rPr lang="en-US" b="0" dirty="0"/>
              <a:t>GV </a:t>
            </a:r>
            <a:r>
              <a:rPr lang="en-US" b="0" dirty="0" err="1"/>
              <a:t>có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gọi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> </a:t>
            </a:r>
            <a:r>
              <a:rPr lang="en-US" b="0" dirty="0" err="1"/>
              <a:t>sinh</a:t>
            </a:r>
            <a:r>
              <a:rPr lang="en-US" b="0" dirty="0"/>
              <a:t> </a:t>
            </a:r>
            <a:r>
              <a:rPr lang="en-US" b="0" dirty="0" err="1"/>
              <a:t>lên</a:t>
            </a:r>
            <a:r>
              <a:rPr lang="en-US" b="0" dirty="0"/>
              <a:t> </a:t>
            </a:r>
            <a:r>
              <a:rPr lang="en-US" b="0" dirty="0" err="1"/>
              <a:t>bảng</a:t>
            </a:r>
            <a:r>
              <a:rPr lang="en-US" b="0" dirty="0"/>
              <a:t> </a:t>
            </a:r>
            <a:r>
              <a:rPr lang="en-US" b="0" dirty="0" err="1"/>
              <a:t>rồi</a:t>
            </a:r>
            <a:r>
              <a:rPr lang="en-US" b="0" dirty="0"/>
              <a:t> </a:t>
            </a:r>
            <a:r>
              <a:rPr lang="en-US" b="0" dirty="0" err="1"/>
              <a:t>nêu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lênh</a:t>
            </a:r>
            <a:r>
              <a:rPr lang="en-US" b="0" dirty="0"/>
              <a:t> </a:t>
            </a:r>
            <a:r>
              <a:rPr lang="en-US" b="0" dirty="0" err="1"/>
              <a:t>như</a:t>
            </a:r>
            <a:r>
              <a:rPr lang="en-US" b="0" dirty="0"/>
              <a:t>: </a:t>
            </a:r>
            <a:r>
              <a:rPr lang="en-US" b="0" dirty="0" err="1"/>
              <a:t>Cô</a:t>
            </a:r>
            <a:r>
              <a:rPr lang="en-US" b="0" dirty="0"/>
              <a:t> </a:t>
            </a:r>
            <a:r>
              <a:rPr lang="en-US" b="0" dirty="0" err="1"/>
              <a:t>mời</a:t>
            </a:r>
            <a:r>
              <a:rPr lang="en-US" b="0" dirty="0"/>
              <a:t> ¼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bạn</a:t>
            </a:r>
            <a:r>
              <a:rPr lang="en-US" b="0" dirty="0"/>
              <a:t> ở </a:t>
            </a:r>
            <a:r>
              <a:rPr lang="en-US" b="0" dirty="0" err="1"/>
              <a:t>đây</a:t>
            </a:r>
            <a:r>
              <a:rPr lang="en-US" b="0" dirty="0"/>
              <a:t> </a:t>
            </a:r>
            <a:r>
              <a:rPr lang="en-US" b="0" dirty="0" err="1"/>
              <a:t>bước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chỗ</a:t>
            </a:r>
            <a:r>
              <a:rPr lang="en-US" b="0" dirty="0"/>
              <a:t> </a:t>
            </a:r>
            <a:r>
              <a:rPr lang="en-US" b="0" dirty="0" err="1"/>
              <a:t>ngồi</a:t>
            </a:r>
            <a:r>
              <a:rPr lang="en-US" b="0" dirty="0"/>
              <a:t>…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chốt lại kiến thức bài học. Có thể mời HS chốt trước rồi GV chốt sau ạ</a:t>
            </a:r>
          </a:p>
        </p:txBody>
      </p:sp>
    </p:spTree>
    <p:extLst>
      <p:ext uri="{BB962C8B-B14F-4D97-AF65-F5344CB8AC3E}">
        <p14:creationId xmlns:p14="http://schemas.microsoft.com/office/powerpoint/2010/main" val="47783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4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nhắc lại số nào nhân với 0 cũng bằng 0, 0 nhân với số nào cũng bằng 0</a:t>
            </a:r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nhắc lại số nào nhân với 0 cũng bằng 0, 0 nhân với số nào cũng bằng 0</a:t>
            </a:r>
          </a:p>
        </p:txBody>
      </p:sp>
    </p:spTree>
    <p:extLst>
      <p:ext uri="{BB962C8B-B14F-4D97-AF65-F5344CB8AC3E}">
        <p14:creationId xmlns:p14="http://schemas.microsoft.com/office/powerpoint/2010/main" val="211352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Làm theo hàng ngang rồi GV chú phần tich mối quan hệ giữa phép nhân và chia nhé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</p:txBody>
      </p:sp>
    </p:spTree>
    <p:extLst>
      <p:ext uri="{BB962C8B-B14F-4D97-AF65-F5344CB8AC3E}">
        <p14:creationId xmlns:p14="http://schemas.microsoft.com/office/powerpoint/2010/main" val="30120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29494" y="-1333234"/>
            <a:ext cx="14269245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79483" y="1197067"/>
            <a:ext cx="9002872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9483" y="2385653"/>
            <a:ext cx="9002872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599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52382" y="3971000"/>
            <a:ext cx="5857074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35660" y="2111967"/>
            <a:ext cx="708044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0030" y="-1744099"/>
            <a:ext cx="14246328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3677" y="5200400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5536" y="1474833"/>
            <a:ext cx="9690766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4572" y="4202967"/>
            <a:ext cx="11332694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6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04988" y="521000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59344" y="1225977"/>
            <a:ext cx="4643284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67095" y="-1286733"/>
            <a:ext cx="13530218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3815" y="593367"/>
            <a:ext cx="88943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3815" y="1986767"/>
            <a:ext cx="8894342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7" r:id="rId5"/>
    <p:sldLayoutId id="2147483658" r:id="rId6"/>
    <p:sldLayoutId id="2147483667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08993" y="567608"/>
            <a:ext cx="10367963" cy="233045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CHỦ ĐỀ 5:</a:t>
            </a:r>
          </a:p>
          <a:p>
            <a:pPr marL="13970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+mj-lt"/>
              </a:rPr>
              <a:t>MỘT SỐ ĐƠN VỊ ĐO ĐỘ DÀI,KHỐI LƯỢNG, DUNG TÍCH, NHIỆT ĐỘ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60" y="2898058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 dirty="0">
                <a:solidFill>
                  <a:srgbClr val="0070C0"/>
                </a:solidFill>
                <a:latin typeface="+mj-lt"/>
              </a:rPr>
              <a:t>BÀI 35:</a:t>
            </a:r>
          </a:p>
          <a:p>
            <a:r>
              <a:rPr lang="en-US" sz="5400" b="1" dirty="0">
                <a:solidFill>
                  <a:srgbClr val="0070C0"/>
                </a:solidFill>
                <a:latin typeface="+mj-lt"/>
              </a:rPr>
              <a:t>LUYỆN TẬP CHUNG</a:t>
            </a:r>
          </a:p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661275" y="274668"/>
            <a:ext cx="11319974" cy="1305165"/>
            <a:chOff x="842010" y="463717"/>
            <a:chExt cx="11310799" cy="13051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49966" y="463717"/>
              <a:ext cx="1040284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/>
                <a:t>Ro-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150ml </a:t>
              </a:r>
              <a:r>
                <a:rPr lang="en-US" sz="2800" dirty="0" err="1"/>
                <a:t>và</a:t>
              </a:r>
              <a:r>
                <a:rPr lang="en-US" sz="2800" dirty="0"/>
                <a:t> 400ml.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,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thế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ro-bốt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250ml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nuớc</a:t>
              </a:r>
              <a:r>
                <a:rPr lang="en-US" sz="2800" dirty="0"/>
                <a:t>.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A6D99C-3E45-449B-A8A3-51FA0350DC2A}"/>
              </a:ext>
            </a:extLst>
          </p:cNvPr>
          <p:cNvCxnSpPr>
            <a:cxnSpLocks/>
          </p:cNvCxnSpPr>
          <p:nvPr/>
        </p:nvCxnSpPr>
        <p:spPr>
          <a:xfrm>
            <a:off x="1764254" y="957431"/>
            <a:ext cx="6551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730FBD-E049-4B00-AFED-7BB860E2E867}"/>
              </a:ext>
            </a:extLst>
          </p:cNvPr>
          <p:cNvCxnSpPr>
            <a:cxnSpLocks/>
          </p:cNvCxnSpPr>
          <p:nvPr/>
        </p:nvCxnSpPr>
        <p:spPr>
          <a:xfrm>
            <a:off x="2358773" y="1579833"/>
            <a:ext cx="70756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9A134-F85F-31C5-26D0-2C100EBB073A}"/>
              </a:ext>
            </a:extLst>
          </p:cNvPr>
          <p:cNvSpPr txBox="1"/>
          <p:nvPr/>
        </p:nvSpPr>
        <p:spPr>
          <a:xfrm>
            <a:off x="78325" y="6136106"/>
            <a:ext cx="1200518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M</a:t>
            </a:r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Ở RỘNG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CC4FE-24E5-1FCD-85C7-2C39097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33" y="504088"/>
            <a:ext cx="7793170" cy="2924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55593A-4429-4AA7-2D7B-61ABF77F2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41" y="2309925"/>
            <a:ext cx="10326354" cy="324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y GIFs - Find &amp; Share on GIPHY | Kids questions, Giphy, Cool gifs">
            <a:extLst>
              <a:ext uri="{FF2B5EF4-FFF2-40B4-BE49-F238E27FC236}">
                <a16:creationId xmlns:a16="http://schemas.microsoft.com/office/drawing/2014/main" id="{9D3CBC34-A5ED-4544-2505-4536451A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087" y="2923211"/>
            <a:ext cx="3705646" cy="36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ộ phận cơ thể cánh tay cho trẻ em&#10;">
            <a:extLst>
              <a:ext uri="{FF2B5EF4-FFF2-40B4-BE49-F238E27FC236}">
                <a16:creationId xmlns:a16="http://schemas.microsoft.com/office/drawing/2014/main" id="{F5E973C8-55AA-D1C6-A9AB-0F6DF143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3" y="2475191"/>
            <a:ext cx="2467786" cy="41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19F78-3015-26A8-4AC9-D3C1080BE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4921" y="0"/>
            <a:ext cx="736460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6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A8F3078-F43C-9632-1AB2-A0046696A584}"/>
              </a:ext>
            </a:extLst>
          </p:cNvPr>
          <p:cNvSpPr txBox="1"/>
          <p:nvPr/>
        </p:nvSpPr>
        <p:spPr>
          <a:xfrm>
            <a:off x="156651" y="7071477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9470A4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2D7EB-E84E-7519-2048-0BAF1DAB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676" y="727525"/>
            <a:ext cx="12929190" cy="23901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FBFFF6-E6F0-C1F7-CEAF-F9D69ECC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528" y="3429000"/>
            <a:ext cx="428684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867" y="592667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533" y="1938867"/>
            <a:ext cx="848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>
                <a:latin typeface="Times New Roman" pitchFamily="18" charset="0"/>
                <a:cs typeface="Times New Roman" pitchFamily="18" charset="0"/>
              </a:rPr>
              <a:t>- Thực hiện được các phép tính với các số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nl-NL" sz="2800">
                <a:latin typeface="Times New Roman" pitchFamily="18" charset="0"/>
                <a:cs typeface="Times New Roman" pitchFamily="18" charset="0"/>
              </a:rPr>
              <a:t>Biết cách sử dụng công cụ đo.</a:t>
            </a:r>
          </a:p>
          <a:p>
            <a:pPr marL="342900" indent="-342900">
              <a:buFontTx/>
              <a:buChar char="-"/>
            </a:pPr>
            <a:r>
              <a:rPr lang="nl-NL" sz="2800">
                <a:latin typeface="Times New Roman" pitchFamily="18" charset="0"/>
                <a:cs typeface="Times New Roman" pitchFamily="18" charset="0"/>
              </a:rPr>
              <a:t>Vận dụng giải các bài toán thực tế liên quan đến các đơn vị đo.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  <a:p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7B53D8-CA15-71E7-B6C0-F6E4CA72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75" b="67229" l="8114" r="16184">
                        <a14:foregroundMark x1="11447" y1="62480" x2="12895" y2="62262"/>
                        <a14:foregroundMark x1="10439" y1="61793" x2="12193" y2="61325"/>
                        <a14:foregroundMark x1="12588" y1="61481" x2="13246" y2="61699"/>
                        <a14:foregroundMark x1="12105" y1="61450" x2="13202" y2="61606"/>
                        <a14:foregroundMark x1="13246" y1="61543" x2="13684" y2="6254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31" t="60854" r="83823" b="32030"/>
          <a:stretch/>
        </p:blipFill>
        <p:spPr>
          <a:xfrm>
            <a:off x="962171" y="810264"/>
            <a:ext cx="2162629" cy="2825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2DB38-F5DF-511E-4952-0E28F7A17C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3" y="1926672"/>
            <a:ext cx="12004064" cy="2274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9226E-6795-40C3-64CB-949A4FE2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3052" y="5525515"/>
            <a:ext cx="2570163" cy="763587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Trang 95</a:t>
            </a:r>
          </a:p>
        </p:txBody>
      </p:sp>
    </p:spTree>
    <p:extLst>
      <p:ext uri="{BB962C8B-B14F-4D97-AF65-F5344CB8AC3E}">
        <p14:creationId xmlns:p14="http://schemas.microsoft.com/office/powerpoint/2010/main" val="189591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176E93E7-5F67-4F2A-95DD-E9C506B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" y="534153"/>
            <a:ext cx="11418239" cy="20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5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176E93E7-5F67-4F2A-95DD-E9C506B4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" y="534153"/>
            <a:ext cx="11418239" cy="206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9C478-33EE-4351-8A83-908979AADCE0}"/>
              </a:ext>
            </a:extLst>
          </p:cNvPr>
          <p:cNvSpPr txBox="1"/>
          <p:nvPr/>
        </p:nvSpPr>
        <p:spPr>
          <a:xfrm>
            <a:off x="733924" y="2674792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329 ml – 135 ml = </a:t>
            </a:r>
            <a:endParaRPr lang="en-SG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2FBFC-5513-4300-A848-8FC36E3FDE2A}"/>
              </a:ext>
            </a:extLst>
          </p:cNvPr>
          <p:cNvSpPr txBox="1"/>
          <p:nvPr/>
        </p:nvSpPr>
        <p:spPr>
          <a:xfrm>
            <a:off x="1098364" y="3212428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 g – 150 g = </a:t>
            </a:r>
            <a:endParaRPr lang="en-SG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BCF1D-391B-47BE-8188-8C93587A5051}"/>
              </a:ext>
            </a:extLst>
          </p:cNvPr>
          <p:cNvSpPr txBox="1"/>
          <p:nvPr/>
        </p:nvSpPr>
        <p:spPr>
          <a:xfrm>
            <a:off x="1098364" y="4005833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392 mm + 43mm = </a:t>
            </a:r>
            <a:endParaRPr lang="en-SG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0C8E2B-D0DC-41E8-9189-2FA2E87A4F4F}"/>
              </a:ext>
            </a:extLst>
          </p:cNvPr>
          <p:cNvSpPr txBox="1"/>
          <p:nvPr/>
        </p:nvSpPr>
        <p:spPr>
          <a:xfrm>
            <a:off x="6471077" y="2662760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251 ml + 262 ml = </a:t>
            </a:r>
            <a:endParaRPr lang="en-SG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E6347-7A2A-49D3-9053-C016D73FB364}"/>
              </a:ext>
            </a:extLst>
          </p:cNvPr>
          <p:cNvSpPr txBox="1"/>
          <p:nvPr/>
        </p:nvSpPr>
        <p:spPr>
          <a:xfrm>
            <a:off x="6471077" y="323891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37 g + 63 g – 30 g = </a:t>
            </a:r>
            <a:endParaRPr lang="en-SG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44F13-808C-4176-89B1-4AF98F10BCB4}"/>
              </a:ext>
            </a:extLst>
          </p:cNvPr>
          <p:cNvSpPr txBox="1"/>
          <p:nvPr/>
        </p:nvSpPr>
        <p:spPr>
          <a:xfrm>
            <a:off x="6440858" y="3815076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 mm -17 mm + 10 mm = </a:t>
            </a:r>
            <a:endParaRPr lang="en-SG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F1A30-312A-44A0-9B96-ED732D743191}"/>
              </a:ext>
            </a:extLst>
          </p:cNvPr>
          <p:cNvSpPr txBox="1"/>
          <p:nvPr/>
        </p:nvSpPr>
        <p:spPr>
          <a:xfrm>
            <a:off x="3636256" y="2674792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194 ml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1A401-608A-4837-AD63-E1ABEB833F4E}"/>
              </a:ext>
            </a:extLst>
          </p:cNvPr>
          <p:cNvSpPr txBox="1"/>
          <p:nvPr/>
        </p:nvSpPr>
        <p:spPr>
          <a:xfrm>
            <a:off x="9398323" y="2662759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513 ml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3B82F-17F7-4A98-86BE-FD9EAC6248B0}"/>
              </a:ext>
            </a:extLst>
          </p:cNvPr>
          <p:cNvSpPr txBox="1"/>
          <p:nvPr/>
        </p:nvSpPr>
        <p:spPr>
          <a:xfrm>
            <a:off x="3296865" y="321242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 g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B2B6B-5BEC-478C-82B9-1C17F960C466}"/>
              </a:ext>
            </a:extLst>
          </p:cNvPr>
          <p:cNvSpPr txBox="1"/>
          <p:nvPr/>
        </p:nvSpPr>
        <p:spPr>
          <a:xfrm>
            <a:off x="9398323" y="323891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70 g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2D2DD-9FE8-42BF-BF72-E6F471FC4B56}"/>
              </a:ext>
            </a:extLst>
          </p:cNvPr>
          <p:cNvSpPr txBox="1"/>
          <p:nvPr/>
        </p:nvSpPr>
        <p:spPr>
          <a:xfrm>
            <a:off x="3798960" y="4005832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435 mm 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680B37-B1F0-4899-BAF1-D19D24C0339C}"/>
              </a:ext>
            </a:extLst>
          </p:cNvPr>
          <p:cNvSpPr txBox="1"/>
          <p:nvPr/>
        </p:nvSpPr>
        <p:spPr>
          <a:xfrm>
            <a:off x="10182512" y="377499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80 mm </a:t>
            </a:r>
            <a:endParaRPr lang="en-S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2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739963" y="614468"/>
            <a:ext cx="11761088" cy="914400"/>
            <a:chOff x="842010" y="518160"/>
            <a:chExt cx="1175155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756410" y="817900"/>
              <a:ext cx="10837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2050" name="Picture 17">
            <a:extLst>
              <a:ext uri="{FF2B5EF4-FFF2-40B4-BE49-F238E27FC236}">
                <a16:creationId xmlns:a16="http://schemas.microsoft.com/office/drawing/2014/main" id="{A43138B1-978C-4B9E-A234-3F2C44674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8465"/>
          <a:stretch/>
        </p:blipFill>
        <p:spPr bwMode="auto">
          <a:xfrm>
            <a:off x="2365688" y="1528868"/>
            <a:ext cx="7763583" cy="23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2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>
            <a:extLst>
              <a:ext uri="{FF2B5EF4-FFF2-40B4-BE49-F238E27FC236}">
                <a16:creationId xmlns:a16="http://schemas.microsoft.com/office/drawing/2014/main" id="{A43138B1-978C-4B9E-A234-3F2C44674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18465"/>
          <a:stretch/>
        </p:blipFill>
        <p:spPr bwMode="auto">
          <a:xfrm>
            <a:off x="1920520" y="193362"/>
            <a:ext cx="7763583" cy="23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03258-EDE0-4728-A59A-BD794E426863}"/>
              </a:ext>
            </a:extLst>
          </p:cNvPr>
          <p:cNvSpPr txBox="1"/>
          <p:nvPr/>
        </p:nvSpPr>
        <p:spPr>
          <a:xfrm>
            <a:off x="1491916" y="2993630"/>
            <a:ext cx="355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100 g</a:t>
            </a:r>
            <a:endParaRPr lang="en-SG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3EC90-2E2C-4647-8CAB-794DC12E4FF3}"/>
              </a:ext>
            </a:extLst>
          </p:cNvPr>
          <p:cNvSpPr txBox="1"/>
          <p:nvPr/>
        </p:nvSpPr>
        <p:spPr>
          <a:xfrm>
            <a:off x="1491916" y="3695583"/>
            <a:ext cx="364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Chùm</a:t>
            </a:r>
            <a:r>
              <a:rPr lang="en-US" sz="2400" dirty="0"/>
              <a:t> </a:t>
            </a:r>
            <a:r>
              <a:rPr lang="en-US" sz="2400" dirty="0" err="1"/>
              <a:t>nho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50 g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96647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4FEBBA36-FA35-95F1-4184-8E68FAFAAD23}"/>
              </a:ext>
            </a:extLst>
          </p:cNvPr>
          <p:cNvGrpSpPr/>
          <p:nvPr/>
        </p:nvGrpSpPr>
        <p:grpSpPr>
          <a:xfrm>
            <a:off x="640351" y="262766"/>
            <a:ext cx="11152772" cy="914400"/>
            <a:chOff x="842010" y="518160"/>
            <a:chExt cx="11152772" cy="91440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FCBE92-53BF-28DF-E3C6-9BE361FBD89D}"/>
                </a:ext>
              </a:extLst>
            </p:cNvPr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716A203-4855-714A-07C9-BB042B79EB2D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C508173-B11D-2B3F-E978-C5F5420F6ACE}"/>
                  </a:ext>
                </a:extLst>
              </p:cNvPr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ln w="5715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19F4CC2-B717-E348-A47C-1CACCD69AD1F}"/>
                </a:ext>
              </a:extLst>
            </p:cNvPr>
            <p:cNvSpPr txBox="1"/>
            <p:nvPr/>
          </p:nvSpPr>
          <p:spPr>
            <a:xfrm>
              <a:off x="1756410" y="694789"/>
              <a:ext cx="10238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6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A3AF82-8433-4E3F-A9A2-BC9F8F968ABA}"/>
              </a:ext>
            </a:extLst>
          </p:cNvPr>
          <p:cNvSpPr txBox="1"/>
          <p:nvPr/>
        </p:nvSpPr>
        <p:spPr>
          <a:xfrm>
            <a:off x="1646191" y="262766"/>
            <a:ext cx="978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Cô</a:t>
            </a:r>
            <a:r>
              <a:rPr lang="en-US" sz="2800" dirty="0"/>
              <a:t> Ba </a:t>
            </a:r>
            <a:r>
              <a:rPr lang="en-US" sz="2800" dirty="0" err="1"/>
              <a:t>đơm</a:t>
            </a:r>
            <a:r>
              <a:rPr lang="en-US" sz="2800" dirty="0"/>
              <a:t> 1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hết</a:t>
            </a:r>
            <a:r>
              <a:rPr lang="en-US" sz="2800" dirty="0"/>
              <a:t> 70 mm </a:t>
            </a:r>
            <a:r>
              <a:rPr lang="en-US" sz="2800" dirty="0" err="1"/>
              <a:t>chỉ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đơm</a:t>
            </a:r>
            <a:r>
              <a:rPr lang="en-US" sz="2800" dirty="0"/>
              <a:t> 5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Ba </a:t>
            </a:r>
            <a:r>
              <a:rPr lang="en-US" sz="2800" dirty="0" err="1"/>
              <a:t>cần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mi-li-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?</a:t>
            </a:r>
            <a:endParaRPr lang="en-SG" sz="28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716315-20EB-4615-A5D9-213118DE4174}"/>
              </a:ext>
            </a:extLst>
          </p:cNvPr>
          <p:cNvCxnSpPr/>
          <p:nvPr/>
        </p:nvCxnSpPr>
        <p:spPr>
          <a:xfrm>
            <a:off x="2887579" y="733928"/>
            <a:ext cx="5329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FB9B05-C675-48B9-9145-85AF394AB23E}"/>
              </a:ext>
            </a:extLst>
          </p:cNvPr>
          <p:cNvCxnSpPr>
            <a:cxnSpLocks/>
          </p:cNvCxnSpPr>
          <p:nvPr/>
        </p:nvCxnSpPr>
        <p:spPr>
          <a:xfrm>
            <a:off x="8698831" y="733928"/>
            <a:ext cx="17205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D64E4D-635C-4FE1-B55E-4E5EFF45FD3F}"/>
              </a:ext>
            </a:extLst>
          </p:cNvPr>
          <p:cNvCxnSpPr>
            <a:cxnSpLocks/>
          </p:cNvCxnSpPr>
          <p:nvPr/>
        </p:nvCxnSpPr>
        <p:spPr>
          <a:xfrm>
            <a:off x="5342020" y="1216873"/>
            <a:ext cx="519764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8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93586"/>
              </p:ext>
            </p:extLst>
          </p:nvPr>
        </p:nvGraphicFramePr>
        <p:xfrm>
          <a:off x="34882" y="24846"/>
          <a:ext cx="12362688" cy="6833154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15952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571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1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6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628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09338" y="45405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…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x-none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5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086352" y="1390795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0B3C3A-8B1C-DE0F-35AD-3132546B73B3}"/>
              </a:ext>
            </a:extLst>
          </p:cNvPr>
          <p:cNvSpPr txBox="1"/>
          <p:nvPr/>
        </p:nvSpPr>
        <p:spPr>
          <a:xfrm>
            <a:off x="1067574" y="2360688"/>
            <a:ext cx="97140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3.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076FA-FA65-007B-6EDD-80DDB03C23A4}"/>
              </a:ext>
            </a:extLst>
          </p:cNvPr>
          <p:cNvSpPr txBox="1"/>
          <p:nvPr/>
        </p:nvSpPr>
        <p:spPr>
          <a:xfrm>
            <a:off x="3708371" y="2351664"/>
            <a:ext cx="738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giải </a:t>
            </a:r>
            <a:endParaRPr lang="x-none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F5C26D-BBDC-C055-2A15-402FAF0162DF}"/>
              </a:ext>
            </a:extLst>
          </p:cNvPr>
          <p:cNvSpPr txBox="1"/>
          <p:nvPr/>
        </p:nvSpPr>
        <p:spPr>
          <a:xfrm>
            <a:off x="1620830" y="3291712"/>
            <a:ext cx="107767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Đơm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5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chiếc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cúc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áo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cần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mi-li-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mét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chỉ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vi-VN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là: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cs typeface="HP001 5H Normal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0D1E6-6855-85E0-2A45-50CCEC651220}"/>
              </a:ext>
            </a:extLst>
          </p:cNvPr>
          <p:cNvSpPr txBox="1"/>
          <p:nvPr/>
        </p:nvSpPr>
        <p:spPr>
          <a:xfrm>
            <a:off x="2740254" y="5165784"/>
            <a:ext cx="599265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70 </a:t>
            </a:r>
            <a:r>
              <a:rPr lang="en-US" sz="4000" kern="1200" dirty="0">
                <a:solidFill>
                  <a:srgbClr val="7030A0"/>
                </a:solidFill>
                <a:latin typeface="+mj-lt"/>
                <a:ea typeface="+mn-ea"/>
                <a:cs typeface="HP001 5H Normal" panose="020B0603050302020204" pitchFamily="34" charset="0"/>
              </a:rPr>
              <a:t>x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5 = 350 (mm)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CE61B4-597D-6A77-CF1C-425FA5B19461}"/>
              </a:ext>
            </a:extLst>
          </p:cNvPr>
          <p:cNvSpPr txBox="1"/>
          <p:nvPr/>
        </p:nvSpPr>
        <p:spPr>
          <a:xfrm>
            <a:off x="3708371" y="6117306"/>
            <a:ext cx="77148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Đáp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số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: </a:t>
            </a:r>
            <a:r>
              <a:rPr lang="en-US" sz="4700" b="1" kern="1200" dirty="0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350 mm </a:t>
            </a:r>
            <a:r>
              <a:rPr lang="en-US" sz="4700" b="1" kern="1200" dirty="0" err="1">
                <a:solidFill>
                  <a:srgbClr val="7030A0"/>
                </a:solidFill>
                <a:latin typeface="HP001 4 hàng" panose="020B0603050302020204" pitchFamily="34" charset="0"/>
                <a:cs typeface="HP001 5H Normal" panose="020B0603050302020204" pitchFamily="34" charset="0"/>
              </a:rPr>
              <a:t>chỉ</a:t>
            </a:r>
            <a:endParaRPr lang="en-US" sz="47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B466E7-6C69-11B9-07D8-3C511AD79B07}"/>
              </a:ext>
            </a:extLst>
          </p:cNvPr>
          <p:cNvSpPr txBox="1"/>
          <p:nvPr/>
        </p:nvSpPr>
        <p:spPr>
          <a:xfrm>
            <a:off x="2982748" y="1401618"/>
            <a:ext cx="116864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Lu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ΐ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İn Ǉập </a:t>
            </a:r>
            <a:r>
              <a:rPr lang="el-GR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ung</a:t>
            </a:r>
            <a:endParaRPr lang="x-none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820</Words>
  <Application>Microsoft Office PowerPoint</Application>
  <PresentationFormat>Custom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HP001 4 hàng</vt:lpstr>
      <vt:lpstr>Itim</vt:lpstr>
      <vt:lpstr>Times New Roman</vt:lpstr>
      <vt:lpstr>Varela Round</vt:lpstr>
      <vt:lpstr>Arial</vt:lpstr>
      <vt:lpstr>SVN-Billo</vt:lpstr>
      <vt:lpstr>Learning the Alphabet by Slidesgo</vt:lpstr>
      <vt:lpstr>PowerPoint Presentation</vt:lpstr>
      <vt:lpstr>PowerPoint Presentation</vt:lpstr>
      <vt:lpstr>Trang 95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Alphabet</dc:title>
  <dc:creator>PC</dc:creator>
  <cp:lastModifiedBy>Administrator</cp:lastModifiedBy>
  <cp:revision>338</cp:revision>
  <dcterms:modified xsi:type="dcterms:W3CDTF">2025-12-08T06:25:31Z</dcterms:modified>
</cp:coreProperties>
</file>