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a" ContentType="audio/x-ms-wma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86" r:id="rId2"/>
    <p:sldId id="258" r:id="rId3"/>
    <p:sldId id="311" r:id="rId4"/>
    <p:sldId id="312" r:id="rId5"/>
    <p:sldId id="314" r:id="rId6"/>
    <p:sldId id="313" r:id="rId7"/>
    <p:sldId id="261" r:id="rId8"/>
    <p:sldId id="262" r:id="rId9"/>
    <p:sldId id="263" r:id="rId10"/>
    <p:sldId id="264" r:id="rId11"/>
    <p:sldId id="324" r:id="rId12"/>
    <p:sldId id="294" r:id="rId13"/>
    <p:sldId id="266" r:id="rId14"/>
    <p:sldId id="267" r:id="rId15"/>
    <p:sldId id="295" r:id="rId16"/>
    <p:sldId id="269" r:id="rId17"/>
    <p:sldId id="270" r:id="rId18"/>
    <p:sldId id="272" r:id="rId19"/>
    <p:sldId id="289" r:id="rId20"/>
    <p:sldId id="325" r:id="rId21"/>
    <p:sldId id="327" r:id="rId22"/>
    <p:sldId id="309" r:id="rId23"/>
    <p:sldId id="297" r:id="rId24"/>
    <p:sldId id="326" r:id="rId25"/>
    <p:sldId id="278" r:id="rId26"/>
  </p:sldIdLst>
  <p:sldSz cx="12192000" cy="6858000"/>
  <p:notesSz cx="6858000" cy="9144000"/>
  <p:custDataLst>
    <p:tags r:id="rId2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6600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712" autoAdjust="0"/>
  </p:normalViewPr>
  <p:slideViewPr>
    <p:cSldViewPr>
      <p:cViewPr varScale="1">
        <p:scale>
          <a:sx n="104" d="100"/>
          <a:sy n="104" d="100"/>
        </p:scale>
        <p:origin x="87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A929EE-6C9A-410C-B834-9F69CAD30E1D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DAE1CE-4381-42D4-9197-3EB13AC06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370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B6A8AD-F3E6-47DE-B783-16C0EDA737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8913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BB279A-D454-406E-A0DD-490F1F308C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6087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546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335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346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78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5949574"/>
            <a:ext cx="12192000" cy="908426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8869680" y="1"/>
            <a:ext cx="332232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269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291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345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090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789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489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6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05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928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246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microsoft.com/office/2007/relationships/media" Target="../media/media2.wma"/><Relationship Id="rId7" Type="http://schemas.openxmlformats.org/officeDocument/2006/relationships/slideLayout" Target="../slideLayouts/slideLayout7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audio" Target="../media/media3.wma"/><Relationship Id="rId5" Type="http://schemas.microsoft.com/office/2007/relationships/media" Target="../media/media3.wma"/><Relationship Id="rId4" Type="http://schemas.openxmlformats.org/officeDocument/2006/relationships/audio" Target="../media/media2.wma"/><Relationship Id="rId9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3143672" y="2448218"/>
            <a:ext cx="6336704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12192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9" y="4953011"/>
            <a:ext cx="9439745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30" y="4165380"/>
            <a:ext cx="2638084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3268276" y="2751731"/>
            <a:ext cx="6094665" cy="663876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pPr algn="ctr"/>
            <a:r>
              <a:rPr lang="en-US" sz="3600" b="1" noProof="1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Bài</a:t>
            </a:r>
            <a:r>
              <a:rPr lang="vi-VN" sz="3600" b="1" noProof="1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: Un – ut - ưt</a:t>
            </a:r>
            <a:r>
              <a:rPr lang="en-US" sz="3600" b="1" noProof="1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 (tiết </a:t>
            </a:r>
            <a:r>
              <a:rPr lang="vi-VN" sz="3600" b="1" noProof="1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1</a:t>
            </a:r>
            <a:r>
              <a:rPr lang="en-US" sz="3600" b="1" noProof="1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)</a:t>
            </a: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59936" y="-18954"/>
            <a:ext cx="12032064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en-US" sz="45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891898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206662" y="416266"/>
            <a:ext cx="3032996" cy="140955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ut</a:t>
            </a:r>
            <a:endParaRPr lang="en-US" sz="7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080420" y="348549"/>
            <a:ext cx="3024336" cy="2376264"/>
            <a:chOff x="767408" y="1052736"/>
            <a:chExt cx="3024336" cy="2376264"/>
          </a:xfrm>
        </p:grpSpPr>
        <p:sp>
          <p:nvSpPr>
            <p:cNvPr id="5" name="Rectangle 4"/>
            <p:cNvSpPr/>
            <p:nvPr/>
          </p:nvSpPr>
          <p:spPr>
            <a:xfrm>
              <a:off x="767408" y="1052736"/>
              <a:ext cx="3024336" cy="237626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911424" y="1196752"/>
              <a:ext cx="2736304" cy="1008112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>
                  <a:solidFill>
                    <a:prstClr val="black"/>
                  </a:solidFill>
                  <a:latin typeface="UTM Avo" panose="02040603050506020204" pitchFamily="18" charset="0"/>
                </a:rPr>
                <a:t>ut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979643" y="2288612"/>
              <a:ext cx="1299933" cy="1008112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>
                  <a:solidFill>
                    <a:srgbClr val="008000"/>
                  </a:solidFill>
                  <a:latin typeface="UTM Avo" panose="02040603050506020204" pitchFamily="18" charset="0"/>
                </a:rPr>
                <a:t>u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2351584" y="2276872"/>
              <a:ext cx="1296144" cy="1008112"/>
            </a:xfrm>
            <a:prstGeom prst="roundRect">
              <a:avLst/>
            </a:prstGeom>
            <a:solidFill>
              <a:srgbClr val="FFCC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 noProof="0" dirty="0">
                  <a:solidFill>
                    <a:srgbClr val="F40CC2"/>
                  </a:solidFill>
                  <a:latin typeface="UTM Avo" panose="02040603050506020204" pitchFamily="18" charset="0"/>
                </a:rPr>
                <a:t>t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40CC2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770659" y="4876800"/>
            <a:ext cx="190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>
                <a:latin typeface="UTM Avo" panose="02040603050506020204" pitchFamily="18" charset="0"/>
              </a:rPr>
              <a:t>bút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67364" y="4876808"/>
            <a:ext cx="1314541" cy="120032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ut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1889" t="31250" r="46486" b="15626"/>
          <a:stretch/>
        </p:blipFill>
        <p:spPr>
          <a:xfrm>
            <a:off x="2472583" y="2088481"/>
            <a:ext cx="2501153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773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725296" y="152399"/>
            <a:ext cx="3032996" cy="140955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ưt</a:t>
            </a:r>
            <a:endParaRPr lang="en-US" sz="7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080420" y="348549"/>
            <a:ext cx="3024336" cy="2376264"/>
            <a:chOff x="767408" y="1052736"/>
            <a:chExt cx="3024336" cy="2376264"/>
          </a:xfrm>
        </p:grpSpPr>
        <p:sp>
          <p:nvSpPr>
            <p:cNvPr id="5" name="Rectangle 4"/>
            <p:cNvSpPr/>
            <p:nvPr/>
          </p:nvSpPr>
          <p:spPr>
            <a:xfrm>
              <a:off x="767408" y="1052736"/>
              <a:ext cx="3024336" cy="237626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911424" y="1196752"/>
              <a:ext cx="2736304" cy="1008112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>
                  <a:solidFill>
                    <a:prstClr val="black"/>
                  </a:solidFill>
                  <a:latin typeface="UTM Avo" panose="02040603050506020204" pitchFamily="18" charset="0"/>
                </a:rPr>
                <a:t>ưt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979643" y="2288612"/>
              <a:ext cx="1299933" cy="1008112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>
                  <a:solidFill>
                    <a:srgbClr val="008000"/>
                  </a:solidFill>
                  <a:latin typeface="UTM Avo" panose="02040603050506020204" pitchFamily="18" charset="0"/>
                </a:rPr>
                <a:t>ư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2351584" y="2276872"/>
              <a:ext cx="1296144" cy="1008112"/>
            </a:xfrm>
            <a:prstGeom prst="roundRect">
              <a:avLst/>
            </a:prstGeom>
            <a:solidFill>
              <a:srgbClr val="FFCC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 noProof="0" dirty="0">
                  <a:solidFill>
                    <a:srgbClr val="F40CC2"/>
                  </a:solidFill>
                  <a:latin typeface="UTM Avo" panose="02040603050506020204" pitchFamily="18" charset="0"/>
                </a:rPr>
                <a:t>t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40CC2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966350" y="4724399"/>
            <a:ext cx="2468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>
                <a:latin typeface="UTM Avo" panose="02040603050506020204" pitchFamily="18" charset="0"/>
              </a:rPr>
              <a:t>mứt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14728" y="4724407"/>
            <a:ext cx="1314541" cy="120032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 err="1">
                <a:solidFill>
                  <a:srgbClr val="7030A0"/>
                </a:solidFill>
                <a:latin typeface="UTM Avo" panose="02040603050506020204" pitchFamily="18" charset="0"/>
              </a:rPr>
              <a:t>ưt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25402" t="33334" r="38287" b="8332"/>
          <a:stretch/>
        </p:blipFill>
        <p:spPr>
          <a:xfrm>
            <a:off x="1219200" y="1752600"/>
            <a:ext cx="3767692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879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09800" y="1872330"/>
            <a:ext cx="1063943" cy="221598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b="1">
                <a:latin typeface="UTM Avo" panose="02040603050506020204" pitchFamily="18" charset="0"/>
              </a:rPr>
              <a:t>u</a:t>
            </a:r>
            <a:endParaRPr kumimoji="0" lang="en-US" sz="1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39409" y="1872330"/>
            <a:ext cx="918791" cy="221598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b="1">
                <a:latin typeface="UTM Avo" panose="02040603050506020204" pitchFamily="18" charset="0"/>
              </a:rPr>
              <a:t>ư</a:t>
            </a:r>
            <a:endParaRPr kumimoji="0" lang="en-US" sz="1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52800" y="1872331"/>
            <a:ext cx="1394131" cy="221598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b="1" dirty="0">
                <a:latin typeface="UTM Avo" panose="02040603050506020204" pitchFamily="18" charset="0"/>
              </a:rPr>
              <a:t>t</a:t>
            </a:r>
            <a:endParaRPr kumimoji="0" lang="en-US" sz="1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34400" y="1872330"/>
            <a:ext cx="1066800" cy="221598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b="1" dirty="0">
                <a:latin typeface="UTM Avo" panose="02040603050506020204" pitchFamily="18" charset="0"/>
              </a:rPr>
              <a:t>t</a:t>
            </a:r>
            <a:endParaRPr kumimoji="0" lang="en-US" sz="1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41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445EA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550496" y="163132"/>
            <a:ext cx="3268387" cy="140955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un</a:t>
            </a:r>
            <a:endParaRPr lang="en-US" sz="7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8293" y="5011277"/>
            <a:ext cx="259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>
                <a:latin typeface="UTM Avo" panose="02040603050506020204" pitchFamily="18" charset="0"/>
              </a:rPr>
              <a:t>phun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44344" y="5013992"/>
            <a:ext cx="1447800" cy="120032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noProof="0" dirty="0">
                <a:solidFill>
                  <a:srgbClr val="0070C0"/>
                </a:solidFill>
                <a:latin typeface="UTM Avo" panose="02040603050506020204" pitchFamily="18" charset="0"/>
              </a:rPr>
              <a:t>un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l="24232" t="34375" r="39019" b="8333"/>
          <a:stretch/>
        </p:blipFill>
        <p:spPr>
          <a:xfrm>
            <a:off x="228600" y="1828800"/>
            <a:ext cx="3912177" cy="3429000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4726088" y="183796"/>
            <a:ext cx="3032996" cy="140955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ut</a:t>
            </a:r>
            <a:endParaRPr lang="en-US" sz="7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90085" y="4953000"/>
            <a:ext cx="190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>
                <a:latin typeface="UTM Avo" panose="02040603050506020204" pitchFamily="18" charset="0"/>
              </a:rPr>
              <a:t>bút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82001" y="4953000"/>
            <a:ext cx="1314541" cy="120032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ut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/>
          <a:srcRect l="21889" t="31250" r="46486" b="15626"/>
          <a:stretch/>
        </p:blipFill>
        <p:spPr>
          <a:xfrm>
            <a:off x="4992009" y="1856011"/>
            <a:ext cx="2501153" cy="2362200"/>
          </a:xfrm>
          <a:prstGeom prst="rect">
            <a:avLst/>
          </a:prstGeom>
        </p:spPr>
      </p:pic>
      <p:sp>
        <p:nvSpPr>
          <p:cNvPr id="25" name="Oval 24"/>
          <p:cNvSpPr/>
          <p:nvPr/>
        </p:nvSpPr>
        <p:spPr>
          <a:xfrm>
            <a:off x="8436445" y="255810"/>
            <a:ext cx="3032996" cy="140955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ưt</a:t>
            </a:r>
            <a:endParaRPr lang="en-US" sz="7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808601" y="4971871"/>
            <a:ext cx="2468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>
                <a:latin typeface="UTM Avo" panose="02040603050506020204" pitchFamily="18" charset="0"/>
              </a:rPr>
              <a:t>mứt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564256" y="4971879"/>
            <a:ext cx="1314541" cy="120032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 err="1">
                <a:solidFill>
                  <a:srgbClr val="7030A0"/>
                </a:solidFill>
                <a:latin typeface="UTM Avo" panose="02040603050506020204" pitchFamily="18" charset="0"/>
              </a:rPr>
              <a:t>ưt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5"/>
          <a:srcRect l="25402" t="33334" r="38287" b="8332"/>
          <a:stretch/>
        </p:blipFill>
        <p:spPr>
          <a:xfrm>
            <a:off x="7930349" y="1856011"/>
            <a:ext cx="3767692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9446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0" t="4601" r="2890" b="5038"/>
          <a:stretch/>
        </p:blipFill>
        <p:spPr>
          <a:xfrm>
            <a:off x="0" y="-13216"/>
            <a:ext cx="12192000" cy="68712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3950208"/>
            <a:ext cx="12192000" cy="1862040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500" b="1">
                <a:solidFill>
                  <a:srgbClr val="0070C0"/>
                </a:solidFill>
                <a:latin typeface="UTM Avo" panose="02040603050506020204" pitchFamily="18" charset="0"/>
              </a:rPr>
              <a:t>un </a:t>
            </a:r>
            <a:r>
              <a:rPr lang="en-US" sz="11500" b="1">
                <a:solidFill>
                  <a:srgbClr val="00B050"/>
                </a:solidFill>
                <a:latin typeface="UTM Avo" panose="02040603050506020204" pitchFamily="18" charset="0"/>
              </a:rPr>
              <a:t>  </a:t>
            </a:r>
            <a:r>
              <a:rPr lang="en-US" sz="11500" b="1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11500" b="1">
                <a:solidFill>
                  <a:srgbClr val="FF0000"/>
                </a:solidFill>
                <a:latin typeface="UTM Avo" panose="02040603050506020204" pitchFamily="18" charset="0"/>
              </a:rPr>
              <a:t>ut    </a:t>
            </a:r>
            <a:r>
              <a:rPr lang="en-US" sz="11500" b="1">
                <a:solidFill>
                  <a:srgbClr val="7030A0"/>
                </a:solidFill>
                <a:latin typeface="UTM Avo" panose="02040603050506020204" pitchFamily="18" charset="0"/>
              </a:rPr>
              <a:t>ưt</a:t>
            </a:r>
            <a:endParaRPr kumimoji="0" lang="en-US" sz="115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936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0" t="4601" r="2890" b="5038"/>
          <a:stretch/>
        </p:blipFill>
        <p:spPr>
          <a:xfrm>
            <a:off x="-100584" y="-57244"/>
            <a:ext cx="12292584" cy="68712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26952" y="3027048"/>
            <a:ext cx="274574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9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9667" y="4096869"/>
            <a:ext cx="259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>
                <a:latin typeface="UTM Avo" panose="02040603050506020204" pitchFamily="18" charset="0"/>
              </a:rPr>
              <a:t>phun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24428" y="4096877"/>
            <a:ext cx="1447800" cy="120032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noProof="0" dirty="0">
                <a:solidFill>
                  <a:srgbClr val="0070C0"/>
                </a:solidFill>
                <a:latin typeface="UTM Avo" panose="02040603050506020204" pitchFamily="18" charset="0"/>
              </a:rPr>
              <a:t>un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61459" y="4038592"/>
            <a:ext cx="190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>
                <a:latin typeface="UTM Avo" panose="02040603050506020204" pitchFamily="18" charset="0"/>
              </a:rPr>
              <a:t>bút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54415" y="4038592"/>
            <a:ext cx="1314541" cy="120032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ut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879975" y="4057463"/>
            <a:ext cx="2468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>
                <a:latin typeface="UTM Avo" panose="02040603050506020204" pitchFamily="18" charset="0"/>
              </a:rPr>
              <a:t>mứt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628773" y="4047828"/>
            <a:ext cx="1314541" cy="120032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 err="1">
                <a:solidFill>
                  <a:srgbClr val="7030A0"/>
                </a:solidFill>
                <a:latin typeface="UTM Avo" panose="02040603050506020204" pitchFamily="18" charset="0"/>
              </a:rPr>
              <a:t>ưt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338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393644" y="-976861"/>
            <a:ext cx="5698487" cy="84716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8883363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600200"/>
            <a:ext cx="2438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29180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4" y="-48078"/>
            <a:ext cx="12180626" cy="690607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688" y="404664"/>
            <a:ext cx="8187458" cy="579283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476938" y="2170150"/>
            <a:ext cx="3977677" cy="329453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447928" y="3140968"/>
            <a:ext cx="4032448" cy="748458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Dow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166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66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endParaRPr kumimoji="0" lang="en-US" sz="16600" b="1" i="0" u="none" strike="noStrike" kern="1200" cap="none" spc="0" normalizeH="0" baseline="0" noProof="0" dirty="0">
              <a:ln w="22225">
                <a:solidFill>
                  <a:srgbClr val="C0504D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397145"/>
      </p:ext>
    </p:extLst>
  </p:cSld>
  <p:clrMapOvr>
    <a:masterClrMapping/>
  </p:clrMapOvr>
  <p:transition advClick="0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8331" t="30209" r="27746" b="12500"/>
          <a:stretch/>
        </p:blipFill>
        <p:spPr>
          <a:xfrm>
            <a:off x="1524000" y="14207"/>
            <a:ext cx="8991600" cy="6593840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8382000" y="6477000"/>
            <a:ext cx="685800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128075" y="6477000"/>
            <a:ext cx="605725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276600" y="3429000"/>
            <a:ext cx="4572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8610600" y="3429000"/>
            <a:ext cx="457200" cy="0"/>
          </a:xfrm>
          <a:prstGeom prst="line">
            <a:avLst/>
          </a:prstGeom>
          <a:ln w="571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172200" y="3505200"/>
            <a:ext cx="5334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210300" y="6477000"/>
            <a:ext cx="457200" cy="0"/>
          </a:xfrm>
          <a:prstGeom prst="line">
            <a:avLst/>
          </a:prstGeom>
          <a:ln w="571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9822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14" b="14445"/>
          <a:stretch/>
        </p:blipFill>
        <p:spPr>
          <a:xfrm>
            <a:off x="21771" y="-29030"/>
            <a:ext cx="12170229" cy="688702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114800" y="1600200"/>
            <a:ext cx="5257800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8800" b="1" cap="none" spc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Thử tài</a:t>
            </a:r>
          </a:p>
          <a:p>
            <a:r>
              <a:rPr lang="en-US" sz="8800" b="1" cap="none" spc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    của bạn</a:t>
            </a:r>
          </a:p>
        </p:txBody>
      </p:sp>
    </p:spTree>
    <p:extLst>
      <p:ext uri="{BB962C8B-B14F-4D97-AF65-F5344CB8AC3E}">
        <p14:creationId xmlns:p14="http://schemas.microsoft.com/office/powerpoint/2010/main" val="2960600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c hieu tro choi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ướng dẫn nuôi chim cút đơn giản – cho hiệu quả tố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334" y="762000"/>
            <a:ext cx="5605866" cy="56058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7924800" y="1905000"/>
            <a:ext cx="27158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chim cút</a:t>
            </a:r>
          </a:p>
        </p:txBody>
      </p:sp>
    </p:spTree>
    <p:extLst>
      <p:ext uri="{BB962C8B-B14F-4D97-AF65-F5344CB8AC3E}">
        <p14:creationId xmlns:p14="http://schemas.microsoft.com/office/powerpoint/2010/main" val="24473278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ách Trồng Và Chăm Sóc Cây Hoa Râm Bụt Nở Vào Mùa Nào, Cách Trồng Cây Dâm  Bụt Trong Chậ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4267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Top 5 ý nghĩa hoa dâm bụt trong tình yêu và cuộc số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2400"/>
            <a:ext cx="4267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Ý nghĩa hoa râm bụt trong tình yêu, cuộc sống 2020 - Đam Mê Phong Thủ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847" y="3505200"/>
            <a:ext cx="5430706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8458200" y="4643735"/>
            <a:ext cx="24617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râm bụt</a:t>
            </a:r>
          </a:p>
        </p:txBody>
      </p:sp>
    </p:spTree>
    <p:extLst>
      <p:ext uri="{BB962C8B-B14F-4D97-AF65-F5344CB8AC3E}">
        <p14:creationId xmlns:p14="http://schemas.microsoft.com/office/powerpoint/2010/main" val="16609839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0176" t="34374" r="9590" b="16667"/>
          <a:stretch/>
        </p:blipFill>
        <p:spPr>
          <a:xfrm>
            <a:off x="609600" y="533400"/>
            <a:ext cx="109728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9767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8"/>
          <a:srcRect l="15446" t="29166" r="21888" b="8333"/>
          <a:stretch/>
        </p:blipFill>
        <p:spPr>
          <a:xfrm>
            <a:off x="555983" y="117529"/>
            <a:ext cx="11142980" cy="62484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6019800" y="1371600"/>
            <a:ext cx="2362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791200" y="2819400"/>
            <a:ext cx="2223053" cy="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2743200" y="2819401"/>
            <a:ext cx="190500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4728275" y="3505201"/>
            <a:ext cx="1672525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8915400" y="4114801"/>
            <a:ext cx="2270345" cy="1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2514600" y="4800601"/>
            <a:ext cx="1905000" cy="1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582400" y="2209800"/>
            <a:ext cx="609600" cy="609600"/>
          </a:xfrm>
          <a:prstGeom prst="rect">
            <a:avLst/>
          </a:prstGeom>
        </p:spPr>
      </p:pic>
      <p:pic>
        <p:nvPicPr>
          <p:cNvPr id="22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582400" y="3585277"/>
            <a:ext cx="609600" cy="609600"/>
          </a:xfrm>
          <a:prstGeom prst="rect">
            <a:avLst/>
          </a:prstGeom>
        </p:spPr>
      </p:pic>
      <p:pic>
        <p:nvPicPr>
          <p:cNvPr id="23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582400" y="43834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19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5526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5015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4504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5446" t="29166" r="21888" b="8333"/>
          <a:stretch/>
        </p:blipFill>
        <p:spPr>
          <a:xfrm>
            <a:off x="555983" y="117529"/>
            <a:ext cx="11142980" cy="62484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295400" y="1371600"/>
            <a:ext cx="3433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95400" y="2133600"/>
            <a:ext cx="3433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UTM Avo" panose="02040603050506020204" pitchFamily="18" charset="0"/>
              </a:rPr>
              <a:t>2</a:t>
            </a:r>
            <a:endParaRPr lang="en-US" sz="2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025812" y="2097437"/>
            <a:ext cx="3433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UTM Avo" panose="02040603050506020204" pitchFamily="18" charset="0"/>
              </a:rPr>
              <a:t>3</a:t>
            </a:r>
            <a:endParaRPr lang="en-US" sz="2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51588" y="2743200"/>
            <a:ext cx="3433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UTM Avo" panose="02040603050506020204" pitchFamily="18" charset="0"/>
              </a:rPr>
              <a:t>4</a:t>
            </a:r>
            <a:endParaRPr lang="en-US" sz="2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95800" y="2667000"/>
            <a:ext cx="3433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UTM Avo" panose="02040603050506020204" pitchFamily="18" charset="0"/>
              </a:rPr>
              <a:t>5</a:t>
            </a:r>
            <a:endParaRPr lang="en-US" sz="2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51588" y="3424535"/>
            <a:ext cx="3433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UTM Avo" panose="02040603050506020204" pitchFamily="18" charset="0"/>
              </a:rPr>
              <a:t>6</a:t>
            </a:r>
            <a:endParaRPr lang="en-US" sz="2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608513" y="3424535"/>
            <a:ext cx="3433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UTM Avo" panose="02040603050506020204" pitchFamily="18" charset="0"/>
              </a:rPr>
              <a:t>7</a:t>
            </a:r>
            <a:endParaRPr lang="en-US" sz="2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295400" y="4105870"/>
            <a:ext cx="3433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UTM Avo" panose="02040603050506020204" pitchFamily="18" charset="0"/>
              </a:rPr>
              <a:t>8</a:t>
            </a:r>
            <a:endParaRPr lang="en-US" sz="2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651588" y="4745286"/>
            <a:ext cx="3433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UTM Avo" panose="02040603050506020204" pitchFamily="18" charset="0"/>
              </a:rPr>
              <a:t>9</a:t>
            </a:r>
            <a:endParaRPr lang="en-US" sz="2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524000" y="5368871"/>
            <a:ext cx="5020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UTM Avo" panose="02040603050506020204" pitchFamily="18" charset="0"/>
              </a:rPr>
              <a:t>10</a:t>
            </a:r>
            <a:endParaRPr lang="en-US" sz="2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299283" y="5368871"/>
            <a:ext cx="5020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UTM Avo" panose="02040603050506020204" pitchFamily="18" charset="0"/>
              </a:rPr>
              <a:t>11</a:t>
            </a:r>
            <a:endParaRPr lang="en-US" sz="2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9687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5009" y="3478530"/>
            <a:ext cx="783431" cy="63500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548" y="255589"/>
            <a:ext cx="2552700" cy="1571625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086" y="2955295"/>
            <a:ext cx="1985963" cy="1933575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27177" y="448623"/>
            <a:ext cx="1559719" cy="1870075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3675" y="3940179"/>
            <a:ext cx="7025640" cy="2684145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4474" y="6208399"/>
            <a:ext cx="9182576" cy="71056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032528" y="1110590"/>
            <a:ext cx="3842719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Dặn</a:t>
            </a: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dò</a:t>
            </a: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92A028"/>
              </a:solidFill>
              <a:effectLst/>
              <a:uLnTx/>
              <a:uFillTx/>
              <a:latin typeface="HP001 4 hàng" pitchFamily="34" charset="0"/>
              <a:ea typeface="宋体" panose="02010600030101010101" pitchFamily="2" charset="-122"/>
              <a:cs typeface="+mn-ea"/>
              <a:sym typeface="+mn-lt"/>
            </a:endParaRPr>
          </a:p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92A028"/>
              </a:solidFill>
              <a:effectLst/>
              <a:uLnTx/>
              <a:uFillTx/>
              <a:latin typeface="HP001 4 hàng" pitchFamily="34" charset="0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09742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12" name="Snip Diagonal Corner Rectangle 11"/>
          <p:cNvSpPr/>
          <p:nvPr/>
        </p:nvSpPr>
        <p:spPr>
          <a:xfrm>
            <a:off x="1493552" y="1128936"/>
            <a:ext cx="9375819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Hãy</a:t>
            </a:r>
            <a:r>
              <a:rPr kumimoji="0" lang="en-US" sz="4400" b="1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 đọc các từ sau: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03822" y="3834737"/>
            <a:ext cx="7955280" cy="2108863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>
                <a:solidFill>
                  <a:srgbClr val="002060"/>
                </a:solidFill>
                <a:latin typeface="UTM Avo" panose="02040603050506020204" pitchFamily="18" charset="0"/>
              </a:rPr>
              <a:t>cảm ơn           ngớt mưa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79213" y="3013502"/>
            <a:ext cx="32335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Cô</a:t>
            </a:r>
            <a:r>
              <a:rPr kumimoji="0" lang="en-US" sz="48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khen !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030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12" name="Snip Diagonal Corner Rectangle 11"/>
          <p:cNvSpPr/>
          <p:nvPr/>
        </p:nvSpPr>
        <p:spPr>
          <a:xfrm>
            <a:off x="1493552" y="1128936"/>
            <a:ext cx="9375819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Hãy</a:t>
            </a:r>
            <a:r>
              <a:rPr kumimoji="0" lang="en-US" sz="4400" b="1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 đọc câu sau: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23761" y="3814422"/>
            <a:ext cx="8915400" cy="11430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000099"/>
                </a:solidFill>
                <a:latin typeface="UTM Avo" panose="02040603050506020204" pitchFamily="18" charset="0"/>
              </a:rPr>
              <a:t>Cơn mưa bất chợt ập đến.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479213" y="3013502"/>
            <a:ext cx="32335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Cô</a:t>
            </a:r>
            <a:r>
              <a:rPr kumimoji="0" lang="en-US" sz="48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khen !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435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12" name="Snip Diagonal Corner Rectangle 11"/>
          <p:cNvSpPr/>
          <p:nvPr/>
        </p:nvSpPr>
        <p:spPr>
          <a:xfrm>
            <a:off x="609600" y="399639"/>
            <a:ext cx="6306519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>
                <a:solidFill>
                  <a:prstClr val="white"/>
                </a:solidFill>
                <a:latin typeface="UTM Avo" panose="02040603050506020204" pitchFamily="18" charset="0"/>
              </a:rPr>
              <a:t>Đây là quả gì?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00399" y="4497976"/>
            <a:ext cx="5121987" cy="866539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</a:rPr>
              <a:t>quả ớp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79213" y="3013502"/>
            <a:ext cx="32335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Cô</a:t>
            </a:r>
            <a:r>
              <a:rPr kumimoji="0" lang="en-US" sz="48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khen !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00400" y="3411229"/>
            <a:ext cx="5121987" cy="866539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</a:rPr>
              <a:t>quả</a:t>
            </a:r>
            <a:r>
              <a:rPr kumimoji="0" lang="en-US" sz="4400" b="1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</a:rPr>
              <a:t> ớt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1026" name="Picture 2" descr="Những công dụng bất ngờ từ ớt | VTV.V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8270" y="333327"/>
            <a:ext cx="3889375" cy="2430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5527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  <p:bldP spid="8" grpId="0" animBg="1"/>
      <p:bldP spid="8" grpId="1" animBg="1"/>
      <p:bldP spid="8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12" name="Snip Diagonal Corner Rectangle 11"/>
          <p:cNvSpPr/>
          <p:nvPr/>
        </p:nvSpPr>
        <p:spPr>
          <a:xfrm>
            <a:off x="1828800" y="1137059"/>
            <a:ext cx="8077200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>
                <a:solidFill>
                  <a:prstClr val="white"/>
                </a:solidFill>
                <a:latin typeface="UTM Avo" panose="02040603050506020204" pitchFamily="18" charset="0"/>
              </a:rPr>
              <a:t>Tìm 2 từ có vần </a:t>
            </a:r>
            <a:r>
              <a:rPr lang="en-US" sz="4400" b="1">
                <a:solidFill>
                  <a:srgbClr val="000099"/>
                </a:solidFill>
                <a:latin typeface="UTM Avo" panose="02040603050506020204" pitchFamily="18" charset="0"/>
              </a:rPr>
              <a:t>ơn</a:t>
            </a:r>
            <a:r>
              <a:rPr lang="en-US" sz="4400" b="1">
                <a:solidFill>
                  <a:prstClr val="white"/>
                </a:solidFill>
                <a:latin typeface="UTM Avo" panose="02040603050506020204" pitchFamily="18" charset="0"/>
              </a:rPr>
              <a:t>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79213" y="3013502"/>
            <a:ext cx="32335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Cô</a:t>
            </a:r>
            <a:r>
              <a:rPr kumimoji="0" lang="en-US" sz="48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khen !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432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5" grpId="0"/>
      <p:bldP spid="1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8" t="7432" r="4048" b="7143"/>
          <a:stretch/>
        </p:blipFill>
        <p:spPr>
          <a:xfrm>
            <a:off x="0" y="0"/>
            <a:ext cx="12197232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94665" y="1267633"/>
            <a:ext cx="95025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7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vo" panose="02040603050506020204" pitchFamily="18" charset="0"/>
              </a:rPr>
              <a:t>Bài 72. un - ut - ưt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828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895600" y="2590800"/>
            <a:ext cx="6821099" cy="3352800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 w="22225">
                  <a:solidFill>
                    <a:srgbClr val="00B0F0"/>
                  </a:solidFill>
                  <a:prstDash val="solid"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4046534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532213" y="163132"/>
            <a:ext cx="3268387" cy="140955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un</a:t>
            </a:r>
            <a:endParaRPr lang="en-US" sz="7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080420" y="348549"/>
            <a:ext cx="3024336" cy="2376264"/>
            <a:chOff x="767408" y="1052736"/>
            <a:chExt cx="3024336" cy="2376264"/>
          </a:xfrm>
        </p:grpSpPr>
        <p:sp>
          <p:nvSpPr>
            <p:cNvPr id="5" name="Rectangle 4"/>
            <p:cNvSpPr/>
            <p:nvPr/>
          </p:nvSpPr>
          <p:spPr>
            <a:xfrm>
              <a:off x="767408" y="1052736"/>
              <a:ext cx="3024336" cy="237626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911424" y="1196752"/>
              <a:ext cx="2736304" cy="1008112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>
                  <a:solidFill>
                    <a:prstClr val="black"/>
                  </a:solidFill>
                  <a:latin typeface="UTM Avo" panose="02040603050506020204" pitchFamily="18" charset="0"/>
                </a:rPr>
                <a:t>un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911424" y="2276872"/>
              <a:ext cx="1299933" cy="1008112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 noProof="0">
                  <a:solidFill>
                    <a:srgbClr val="008000"/>
                  </a:solidFill>
                  <a:latin typeface="UTM Avo" panose="02040603050506020204" pitchFamily="18" charset="0"/>
                </a:rPr>
                <a:t>u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2351584" y="2276872"/>
              <a:ext cx="1296144" cy="1008112"/>
            </a:xfrm>
            <a:prstGeom prst="roundRect">
              <a:avLst/>
            </a:prstGeom>
            <a:solidFill>
              <a:srgbClr val="FFCC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 noProof="0" dirty="0">
                  <a:solidFill>
                    <a:srgbClr val="F40CC2"/>
                  </a:solidFill>
                  <a:latin typeface="UTM Avo" panose="02040603050506020204" pitchFamily="18" charset="0"/>
                </a:rPr>
                <a:t>n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40CC2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850010" y="5011277"/>
            <a:ext cx="259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>
                <a:latin typeface="UTM Avo" panose="02040603050506020204" pitchFamily="18" charset="0"/>
              </a:rPr>
              <a:t>phun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19400" y="5011277"/>
            <a:ext cx="1447800" cy="120032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noProof="0" dirty="0">
                <a:solidFill>
                  <a:srgbClr val="0070C0"/>
                </a:solidFill>
                <a:latin typeface="UTM Avo" panose="02040603050506020204" pitchFamily="18" charset="0"/>
              </a:rPr>
              <a:t>un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4232" t="34375" r="39019" b="8333"/>
          <a:stretch/>
        </p:blipFill>
        <p:spPr>
          <a:xfrm>
            <a:off x="1210317" y="1828800"/>
            <a:ext cx="3912177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953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5437987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564</TotalTime>
  <Words>152</Words>
  <Application>Microsoft Office PowerPoint</Application>
  <PresentationFormat>Widescreen</PresentationFormat>
  <Paragraphs>75</Paragraphs>
  <Slides>25</Slides>
  <Notes>2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HP001 4 hàng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SingPC</cp:lastModifiedBy>
  <cp:revision>72</cp:revision>
  <dcterms:created xsi:type="dcterms:W3CDTF">2021-11-07T09:12:58Z</dcterms:created>
  <dcterms:modified xsi:type="dcterms:W3CDTF">2025-12-04T10:11:41Z</dcterms:modified>
</cp:coreProperties>
</file>